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2" r:id="rId4"/>
    <p:sldId id="260" r:id="rId5"/>
    <p:sldId id="261" r:id="rId6"/>
    <p:sldId id="266" r:id="rId7"/>
    <p:sldId id="256" r:id="rId8"/>
    <p:sldId id="263" r:id="rId9"/>
    <p:sldId id="264" r:id="rId10"/>
    <p:sldId id="265" r:id="rId11"/>
    <p:sldId id="258" r:id="rId12"/>
    <p:sldId id="268" r:id="rId13"/>
    <p:sldId id="267" r:id="rId14"/>
    <p:sldId id="270" r:id="rId15"/>
    <p:sldId id="269" r:id="rId16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ōrg Vigfúsína Kjartansdóttir" initials="BVK" lastIdx="0" clrIdx="0">
    <p:extLst>
      <p:ext uri="{19B8F6BF-5375-455C-9EA6-DF929625EA0E}">
        <p15:presenceInfo xmlns:p15="http://schemas.microsoft.com/office/powerpoint/2012/main" userId="2b86005e1a5cc9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67145-99DF-46D2-B80B-7BB8BCCA1A4E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D0BC-6DFC-4324-82D3-B4000A04711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17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4Q_kdk00sFk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https://www.youtube.com/watch?v=a99BAQ9Ghv0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D0BC-6DFC-4324-82D3-B4000A047115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995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https://www.youtube.com/watch?app=desktop&amp;v=SZrTndD1H10</a:t>
            </a:r>
          </a:p>
          <a:p>
            <a:endParaRPr lang="is-IS" dirty="0" smtClean="0"/>
          </a:p>
          <a:p>
            <a:r>
              <a:rPr lang="is-IS" dirty="0" smtClean="0">
                <a:hlinkClick r:id="rId3"/>
              </a:rPr>
              <a:t>https://www.youtube.com/watch?app=desktop&amp;v=4Q_kdk00sFk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D0BC-6DFC-4324-82D3-B4000A047115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8738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7765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30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8451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104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90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5254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700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6550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4927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9339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445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E9F5-DB69-4C0B-9031-163FB7727BFF}" type="datetimeFigureOut">
              <a:rPr lang="is-IS" smtClean="0"/>
              <a:t>1.5.2024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1826-00AD-40DF-9671-56A3752F90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82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www.youtube.com/watch?v=4Q_kdk00sFk" TargetMode="External"/><Relationship Id="rId7" Type="http://schemas.openxmlformats.org/officeDocument/2006/relationships/hyperlink" Target="https://www.youtube.com/watch?v=SZrTndD1H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app=desktop&amp;v=4Q_kdk00sFk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a99BAQ9Ghv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99" y="365125"/>
            <a:ext cx="10800501" cy="1325563"/>
          </a:xfrm>
        </p:spPr>
        <p:txBody>
          <a:bodyPr/>
          <a:lstStyle/>
          <a:p>
            <a:pPr algn="ctr"/>
            <a:r>
              <a:rPr lang="is-IS" b="1" dirty="0" err="1" smtClean="0"/>
              <a:t>Humlur</a:t>
            </a:r>
            <a:endParaRPr lang="is-I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3299" y="1825625"/>
            <a:ext cx="1080050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s-IS" dirty="0" smtClean="0"/>
              <a:t>Hunangsflugur</a:t>
            </a:r>
            <a:endParaRPr lang="is-IS" dirty="0"/>
          </a:p>
        </p:txBody>
      </p:sp>
      <p:pic>
        <p:nvPicPr>
          <p:cNvPr id="2050" name="Picture 2" descr="What Does a Queen Bee Look Like? – PestWorld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54" y="2958987"/>
            <a:ext cx="4904535" cy="32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C 0.20638 2.77556E-17 0.37422 0.07708 0.37422 0.17199 C 0.37422 0.26713 0.20638 0.34468 2.91667E-6 0.34468 C -0.20651 0.34468 -0.37357 0.26713 -0.37357 0.17199 C -0.37357 0.07708 -0.20651 2.77556E-17 2.91667E-6 2.77556E-1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356" y="1441964"/>
            <a:ext cx="3713615" cy="5416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44260" cy="4408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225" y="0"/>
            <a:ext cx="5227072" cy="36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260" y="1445503"/>
            <a:ext cx="1951112" cy="1915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95" y="531660"/>
            <a:ext cx="11253787" cy="2829587"/>
          </a:xfrm>
        </p:spPr>
        <p:txBody>
          <a:bodyPr>
            <a:normAutofit fontScale="90000"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Gulu </a:t>
            </a:r>
            <a:r>
              <a:rPr lang="is-I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svörtu rendurnar eru </a:t>
            </a:r>
            <a: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viðvörun </a:t>
            </a:r>
            <a:r>
              <a:rPr lang="is-I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fyrir </a:t>
            </a:r>
            <a: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óvini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s-I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189" y="189491"/>
            <a:ext cx="1427346" cy="1388241"/>
          </a:xfrm>
          <a:prstGeom prst="rect">
            <a:avLst/>
          </a:prstGeom>
        </p:spPr>
      </p:pic>
      <p:pic>
        <p:nvPicPr>
          <p:cNvPr id="8" name="bumblebee-amp-birds-ambience-20254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29713" y="302586"/>
            <a:ext cx="304800" cy="304800"/>
          </a:xfrm>
        </p:spPr>
      </p:pic>
      <p:sp>
        <p:nvSpPr>
          <p:cNvPr id="12" name="Rectangle 11"/>
          <p:cNvSpPr/>
          <p:nvPr/>
        </p:nvSpPr>
        <p:spPr>
          <a:xfrm>
            <a:off x="215495" y="4098879"/>
            <a:ext cx="11828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Humlur</a:t>
            </a:r>
            <a:r>
              <a:rPr lang="is-I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eru friðsamar </a:t>
            </a:r>
            <a:r>
              <a:rPr lang="is-I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stinga </a:t>
            </a:r>
            <a:r>
              <a:rPr lang="is-I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ekki nema þeim sé ógnað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5495" y="5466726"/>
            <a:ext cx="11318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 þú lætur mig ekki í friði þá sting ég þig!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path" presetSubtype="0" accel="22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21389 C 0.00521 0.05209 -0.06185 -0.08865 -0.15182 -0.09814 C -0.23763 -0.11041 -0.31836 -0.00115 -0.3237 0.15556 C -0.33021 0.30139 -0.27409 0.43611 -0.19336 0.44653 C -0.11966 0.45394 -0.04987 0.36412 -0.0444 0.22824 C -0.03919 0.10533 -0.0862 -0.01157 -0.15443 -0.02083 C -0.21758 -0.02847 -0.27669 0.04676 -0.2806 0.16065 C -0.28476 0.26204 -0.24713 0.36181 -0.19075 0.36621 C -0.13984 0.37361 -0.0914 0.31551 -0.08737 0.22338 C -0.08476 0.14098 -0.11289 0.06181 -0.15716 0.05672 C -0.19609 0.05209 -0.23502 0.09514 -0.23763 0.16551 C -0.24049 0.22639 -0.22044 0.28403 -0.18802 0.28889 C -0.16133 0.29375 -0.13294 0.26713 -0.13177 0.21899 C -0.1289 0.18033 -0.13984 0.13866 -0.15989 0.13357 C -0.17604 0.13357 -0.19206 0.14375 -0.19492 0.16991 C -0.19609 0.18704 -0.19336 0.2044 -0.18542 0.21181 C -0.18138 0.21389 -0.17864 0.21389 -0.17461 0.21181 " pathEditMode="relative" rAng="0" ptsTypes="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182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 smtClean="0"/>
              <a:t>Humlur</a:t>
            </a:r>
            <a:r>
              <a:rPr lang="is-IS" dirty="0" smtClean="0"/>
              <a:t> í hættu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615" y="4890917"/>
            <a:ext cx="2667971" cy="374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æktið blóm</a:t>
            </a:r>
          </a:p>
        </p:txBody>
      </p:sp>
      <p:sp>
        <p:nvSpPr>
          <p:cNvPr id="4" name="Rectangle 3"/>
          <p:cNvSpPr/>
          <p:nvPr/>
        </p:nvSpPr>
        <p:spPr>
          <a:xfrm>
            <a:off x="776561" y="1672536"/>
            <a:ext cx="10784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Síðustu ár hefur humlum fækkað víða um heim, 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íklegar ástæður eru meðal annars mikil notkun á skordýraeitri og of lítið af blómum í umhverfinu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561" y="2628767"/>
            <a:ext cx="90270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 þig og fjölskyldu þína langar að hjálpa humlum eru hér nokkur</a:t>
            </a:r>
          </a:p>
          <a:p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668140" y="3244082"/>
            <a:ext cx="1432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góð </a:t>
            </a:r>
            <a:r>
              <a:rPr lang="is-I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ráð:</a:t>
            </a:r>
          </a:p>
          <a:p>
            <a:endParaRPr lang="is-IS" dirty="0"/>
          </a:p>
        </p:txBody>
      </p:sp>
      <p:sp>
        <p:nvSpPr>
          <p:cNvPr id="9" name="TextBox 8"/>
          <p:cNvSpPr txBox="1"/>
          <p:nvPr/>
        </p:nvSpPr>
        <p:spPr>
          <a:xfrm>
            <a:off x="1975615" y="3613414"/>
            <a:ext cx="3314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ekki 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trufla </a:t>
            </a:r>
            <a:r>
              <a:rPr lang="is-I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humlur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1975615" y="4052111"/>
            <a:ext cx="48728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hjálpið 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humlum út ef þær villast inn í hús</a:t>
            </a:r>
          </a:p>
          <a:p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1975615" y="4437299"/>
            <a:ext cx="27789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ekki 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 skordýraeitur</a:t>
            </a:r>
          </a:p>
          <a:p>
            <a:endParaRPr lang="is-IS" dirty="0"/>
          </a:p>
        </p:txBody>
      </p:sp>
      <p:pic>
        <p:nvPicPr>
          <p:cNvPr id="8194" name="Picture 2" descr="Bee, Cartoon, Honey, Insect, Animal, Illustration, 3d,, 41% 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30" y="3737628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1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 smtClean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  <p:pic>
        <p:nvPicPr>
          <p:cNvPr id="7170" name="Picture 2" descr="How to Get Rid of Bumble Bees - DIY Pest Control">
            <a:hlinkClick r:id="rId3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13" y="2407906"/>
            <a:ext cx="5259390" cy="199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87" y="4123917"/>
            <a:ext cx="1105316" cy="827920"/>
          </a:xfrm>
          <a:prstGeom prst="rect">
            <a:avLst/>
          </a:prstGeom>
        </p:spPr>
      </p:pic>
      <p:pic>
        <p:nvPicPr>
          <p:cNvPr id="7176" name="Picture 8" descr="Image result for Baby Bumble Bee Clip Art Girly | Cartoon bee, Bee  pictures, Bee clipar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41" y="1825625"/>
            <a:ext cx="3015407" cy="31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732" y="4438569"/>
            <a:ext cx="1105316" cy="8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Vorbókin</a:t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Svona er hægt að teikna </a:t>
            </a:r>
            <a:r>
              <a:rPr lang="is-I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humlur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 descr="Premium Vector | How to draw cute bee kids drawing tutori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87" y="2187175"/>
            <a:ext cx="3162713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882" y="2218513"/>
            <a:ext cx="2147797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88" y="2136639"/>
            <a:ext cx="3890569" cy="4401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2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37" y="128001"/>
            <a:ext cx="10515600" cy="751453"/>
          </a:xfrm>
        </p:spPr>
        <p:txBody>
          <a:bodyPr/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Verkefni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https://i.pinimg.com/564x/46/4a/c8/464ac809d17d1095c9c5a75af065ddf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06" y="1330387"/>
            <a:ext cx="3666599" cy="366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4606" y="5199933"/>
            <a:ext cx="3582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Nota íspinnaprik eða grillpinna </a:t>
            </a:r>
          </a:p>
          <a:p>
            <a:r>
              <a:rPr lang="is-IS" dirty="0" smtClean="0"/>
              <a:t>Setja síðan á eggjabakka!</a:t>
            </a:r>
          </a:p>
          <a:p>
            <a:r>
              <a:rPr lang="is-IS" dirty="0" smtClean="0"/>
              <a:t>Finna </a:t>
            </a:r>
            <a:r>
              <a:rPr lang="is-IS" dirty="0" err="1" smtClean="0"/>
              <a:t>tjull</a:t>
            </a:r>
            <a:r>
              <a:rPr lang="is-IS" dirty="0" smtClean="0"/>
              <a:t> eða silkipappír fyrir vængi</a:t>
            </a:r>
            <a:br>
              <a:rPr lang="is-IS" dirty="0" smtClean="0"/>
            </a:br>
            <a:r>
              <a:rPr lang="is-IS" dirty="0" smtClean="0"/>
              <a:t>Ein fluga á mann</a:t>
            </a:r>
            <a:endParaRPr lang="is-IS" dirty="0"/>
          </a:p>
        </p:txBody>
      </p:sp>
      <p:pic>
        <p:nvPicPr>
          <p:cNvPr id="9220" name="Picture 4" descr="https://i.pinimg.com/564x/bf/4c/c3/bf4cc3c1c105f61b7ee87580df20dc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82" y="1958270"/>
            <a:ext cx="3187518" cy="335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xagon 4"/>
          <p:cNvSpPr/>
          <p:nvPr/>
        </p:nvSpPr>
        <p:spPr>
          <a:xfrm>
            <a:off x="138950" y="879454"/>
            <a:ext cx="6576358" cy="5793385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Hexagon 7"/>
          <p:cNvSpPr/>
          <p:nvPr/>
        </p:nvSpPr>
        <p:spPr>
          <a:xfrm>
            <a:off x="6715308" y="1458477"/>
            <a:ext cx="5224171" cy="4635338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TextBox 5"/>
          <p:cNvSpPr txBox="1"/>
          <p:nvPr/>
        </p:nvSpPr>
        <p:spPr>
          <a:xfrm>
            <a:off x="8744872" y="5517229"/>
            <a:ext cx="132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Hópverkefni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533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8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186" y="846221"/>
            <a:ext cx="7650092" cy="6011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43195" y="16024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það er auðvelt að þekkja </a:t>
            </a:r>
            <a:r>
              <a:rPr lang="is-I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humlur</a:t>
            </a: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því búkur þeirra er bústinn og loðinn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67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 smtClean="0"/>
              <a:t>Humlu</a:t>
            </a:r>
            <a:r>
              <a:rPr lang="is-IS" dirty="0" smtClean="0"/>
              <a:t> fjölskylda</a:t>
            </a:r>
            <a:endParaRPr lang="is-I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0441" y="1669247"/>
            <a:ext cx="3688057" cy="2332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7189" y="3946693"/>
            <a:ext cx="110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rottning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6274" y="394669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þerna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754" y="402029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karl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Hvar eru </a:t>
            </a:r>
            <a:r>
              <a:rPr lang="is-I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humlur</a:t>
            </a:r>
            <a: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á veturna  </a:t>
            </a:r>
            <a:endParaRPr lang="is-I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4453" y="1761724"/>
            <a:ext cx="7767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Drottningin kemur sér vel fyrir í lítilli holu og liggur í dvala allan veturinn, sefur  og bíður eftir vorinu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4376614" y="2432576"/>
            <a:ext cx="503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Þegar vorið kemur skríður drottningin útúr holunni 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4376614" y="2915266"/>
            <a:ext cx="7096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Hún er köld og svöng og hefur ekkert borðað allan veturinn og þarf því að </a:t>
            </a:r>
          </a:p>
          <a:p>
            <a:r>
              <a:rPr lang="is-IS" dirty="0" smtClean="0"/>
              <a:t>finna blóm til að fá mat</a:t>
            </a:r>
            <a:endParaRPr lang="is-IS" dirty="0"/>
          </a:p>
        </p:txBody>
      </p:sp>
      <p:sp>
        <p:nvSpPr>
          <p:cNvPr id="13" name="TextBox 12"/>
          <p:cNvSpPr txBox="1"/>
          <p:nvPr/>
        </p:nvSpPr>
        <p:spPr>
          <a:xfrm>
            <a:off x="4424453" y="3674955"/>
            <a:ext cx="68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err="1" smtClean="0"/>
              <a:t>Humlur</a:t>
            </a:r>
            <a:r>
              <a:rPr lang="is-IS" dirty="0" smtClean="0"/>
              <a:t> lifa á blómasafa og frjókornum </a:t>
            </a:r>
            <a:br>
              <a:rPr lang="is-IS" dirty="0" smtClean="0"/>
            </a:br>
            <a:r>
              <a:rPr lang="is-IS" dirty="0" smtClean="0"/>
              <a:t>Blómasafi er sætur vökvi sem </a:t>
            </a:r>
            <a:r>
              <a:rPr lang="is-IS" dirty="0" err="1" smtClean="0"/>
              <a:t>humlur</a:t>
            </a:r>
            <a:r>
              <a:rPr lang="is-IS" dirty="0" smtClean="0"/>
              <a:t> sjúga úr blómunum</a:t>
            </a:r>
            <a:endParaRPr lang="is-IS" dirty="0"/>
          </a:p>
        </p:txBody>
      </p:sp>
      <p:sp>
        <p:nvSpPr>
          <p:cNvPr id="14" name="TextBox 13"/>
          <p:cNvSpPr txBox="1"/>
          <p:nvPr/>
        </p:nvSpPr>
        <p:spPr>
          <a:xfrm>
            <a:off x="4472968" y="4601122"/>
            <a:ext cx="694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Frjókorn eru örsmáar agnir á blóminu </a:t>
            </a:r>
          </a:p>
          <a:p>
            <a:r>
              <a:rPr lang="is-IS" dirty="0" smtClean="0"/>
              <a:t>Flest kornin eru svo lítil að við sjáum þau ekki með berum augum</a:t>
            </a:r>
            <a:endParaRPr lang="is-IS" dirty="0"/>
          </a:p>
        </p:txBody>
      </p:sp>
      <p:pic>
        <p:nvPicPr>
          <p:cNvPr id="4098" name="Picture 2" descr="Ever Seen A Bumble Bee Nest? Bug Squad ANR Blogs, 49% O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64088"/>
            <a:ext cx="2744726" cy="27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6860"/>
          </a:xfrm>
        </p:spPr>
        <p:txBody>
          <a:bodyPr>
            <a:normAutofit/>
          </a:bodyPr>
          <a:lstStyle/>
          <a:p>
            <a:pPr algn="ctr"/>
            <a:r>
              <a:rPr lang="is-I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Samvinna</a:t>
            </a:r>
            <a:endParaRPr lang="is-I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731"/>
            <a:ext cx="10515600" cy="521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Blómin fegra umhverfið okkar en þau þurfa flugur til að frjóvgast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697" y="2031005"/>
            <a:ext cx="10462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Humlur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og hunangsflugur bera </a:t>
            </a: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frjókornin 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 milli blómanna </a:t>
            </a:r>
            <a:endParaRPr lang="is-I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til </a:t>
            </a:r>
            <a:r>
              <a:rPr lang="is-I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að </a:t>
            </a: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þau frjóvgist og geti fjölgað sér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817" y="3176840"/>
            <a:ext cx="4810365" cy="3311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431" y="455478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Humla þakin frjókornum</a:t>
            </a:r>
            <a:endParaRPr lang="is-IS" dirty="0"/>
          </a:p>
        </p:txBody>
      </p:sp>
      <p:pic>
        <p:nvPicPr>
          <p:cNvPr id="3076" name="Picture 4" descr="Pollination with precision: How flowers do it | News from Brow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050" y="1961765"/>
            <a:ext cx="1677036" cy="12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32 Types of Red Flowers for a Gorgeous Garden | Garden De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6" y="937371"/>
            <a:ext cx="1312124" cy="196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err="1" smtClean="0"/>
              <a:t>Humlu</a:t>
            </a:r>
            <a:r>
              <a:rPr lang="is-IS" dirty="0" smtClean="0"/>
              <a:t> bú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8267" y="2907898"/>
            <a:ext cx="5995533" cy="950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Humlur</a:t>
            </a:r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gera sér oftast bú niðri í jörðinni til dæmis undir steini eða í gamalli músarholu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oney Bee Hive vs. Wasp Nest: How to Identify the Differ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6" y="4254317"/>
            <a:ext cx="2185755" cy="16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to do if you find a bumblebee n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8" y="2073032"/>
            <a:ext cx="3985434" cy="37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8267" y="2073032"/>
            <a:ext cx="65486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Drottningin leitar að góðum stað til að koma sér upp búi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26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32907" y="1720023"/>
            <a:ext cx="5877265" cy="362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2158" y="379208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 </a:t>
            </a:r>
            <a:endParaRPr lang="is-I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9584" y="2466589"/>
            <a:ext cx="7053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Hunang er matarforði býflugna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9584" y="1094950"/>
            <a:ext cx="688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Þegar hunangið er tilbúið er því komið fyrir í vaxhólfi</a:t>
            </a:r>
            <a:endParaRPr lang="is-I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7042" y="1633882"/>
            <a:ext cx="6271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þurrka flugurnar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með því að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blaka vængjunum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mjög hratt áður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 þær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 hólfinu með vaxi</a:t>
            </a:r>
          </a:p>
          <a:p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5097042" y="3117293"/>
            <a:ext cx="67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Blómasafi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skemmist fljótt </a:t>
            </a: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hunang </a:t>
            </a:r>
            <a:r>
              <a:rPr lang="is-I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geymist endalaust</a:t>
            </a:r>
          </a:p>
          <a:p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5049584" y="3746151"/>
            <a:ext cx="676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tekur 12 býflugur alla ævina sem er rúmur mánuður </a:t>
            </a:r>
            <a:b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(30 – 40 dagar) að framleiða eina teskeið af hunangi 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9584" y="4643076"/>
            <a:ext cx="671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Næst þegar þú sérð krukku af hunangi getur þú velt fyrir þér hversu margar býflugur hafi búið það til</a:t>
            </a:r>
          </a:p>
          <a:p>
            <a:endParaRPr lang="is-IS" dirty="0"/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045" y="5893773"/>
            <a:ext cx="667801" cy="5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563" y="2697931"/>
            <a:ext cx="3489539" cy="2373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52" y="365125"/>
            <a:ext cx="2295525" cy="3381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485" y="3884744"/>
            <a:ext cx="389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Farin í holuna </a:t>
            </a:r>
          </a:p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er að koma vetur og mér er kalt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7597" y="5164145"/>
            <a:ext cx="191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Jibbý</a:t>
            </a:r>
            <a:endParaRPr lang="is-I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Það er komið vor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581" y="365125"/>
            <a:ext cx="3988983" cy="3612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03569" y="4069410"/>
            <a:ext cx="2950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 finnur sér stað fyrir bú</a:t>
            </a:r>
          </a:p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 býr til hólf úr vaxi.</a:t>
            </a:r>
          </a:p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Hún verpir eggjum í hólfin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3" y="252898"/>
            <a:ext cx="4857750" cy="2724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83435"/>
            <a:ext cx="337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Lirfurnar spinna um sig þræði og kallast þá púpur</a:t>
            </a:r>
            <a:endParaRPr lang="is-I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832" y="1079298"/>
            <a:ext cx="632460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826" y="3205953"/>
            <a:ext cx="5243195" cy="34452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03" y="3511712"/>
            <a:ext cx="5261322" cy="20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437</Words>
  <Application>Microsoft Office PowerPoint</Application>
  <PresentationFormat>Widescreen</PresentationFormat>
  <Paragraphs>68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 Theme</vt:lpstr>
      <vt:lpstr>Humlur</vt:lpstr>
      <vt:lpstr>PowerPoint Presentation</vt:lpstr>
      <vt:lpstr>Humlu fjölskylda</vt:lpstr>
      <vt:lpstr>Hvar eru humlur á veturna  </vt:lpstr>
      <vt:lpstr>Samvinna</vt:lpstr>
      <vt:lpstr>Humlu bú</vt:lpstr>
      <vt:lpstr>PowerPoint Presentation</vt:lpstr>
      <vt:lpstr>PowerPoint Presentation</vt:lpstr>
      <vt:lpstr>PowerPoint Presentation</vt:lpstr>
      <vt:lpstr>PowerPoint Presentation</vt:lpstr>
      <vt:lpstr>    Gulu og svörtu rendurnar eru  viðvörun fyrir óvini    </vt:lpstr>
      <vt:lpstr>Humlur í hættu</vt:lpstr>
      <vt:lpstr>PowerPoint Presentation</vt:lpstr>
      <vt:lpstr>Vorbókin Svona er hægt að teikna humlur</vt:lpstr>
      <vt:lpstr>Verkefni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Bjōrg Vigfúsína Kjartansdóttir</dc:creator>
  <cp:lastModifiedBy>Bjōrg Vigfúsína Kjartansdóttir</cp:lastModifiedBy>
  <cp:revision>50</cp:revision>
  <dcterms:created xsi:type="dcterms:W3CDTF">2024-04-30T19:16:27Z</dcterms:created>
  <dcterms:modified xsi:type="dcterms:W3CDTF">2024-05-01T19:49:47Z</dcterms:modified>
</cp:coreProperties>
</file>