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57" r:id="rId4"/>
    <p:sldId id="263" r:id="rId5"/>
    <p:sldId id="264" r:id="rId6"/>
    <p:sldId id="260" r:id="rId7"/>
    <p:sldId id="261" r:id="rId8"/>
    <p:sldId id="265" r:id="rId9"/>
    <p:sldId id="266" r:id="rId10"/>
    <p:sldId id="258" r:id="rId11"/>
    <p:sldId id="259" r:id="rId12"/>
    <p:sldId id="267" r:id="rId13"/>
    <p:sldId id="268" r:id="rId1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6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035C2-3BDB-4B16-90CF-3B40F6FB0884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750DF-06BB-492B-A44A-6D74DC00086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6043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is-I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Rúmlega helmingur af öllum lóum í heimi verpa hér á landi, svo við berum mikla ábyrgð á stofninum. </a:t>
            </a:r>
            <a:br>
              <a:rPr kumimoji="0" lang="is-IS" altLang="is-I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is-IS" altLang="is-I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verpur einnig á Bretlandseyjum</a:t>
            </a:r>
            <a:r>
              <a:rPr kumimoji="0" lang="is-IS" altLang="is-IS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,</a:t>
            </a:r>
            <a:r>
              <a:rPr kumimoji="0" lang="is-IS" altLang="is-IS" sz="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s-IS" altLang="is-I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750DF-06BB-492B-A44A-6D74DC000867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2585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2433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898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812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0506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7977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6306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8322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8730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9192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50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5715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69CB1-4B8D-4291-BBE2-24A69A5C2612}" type="datetimeFigureOut">
              <a:rPr lang="is-IS" smtClean="0"/>
              <a:t>21.5.2024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C3C35-EDB8-47AF-99AA-E6E6D889556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74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1pPn_ClVr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CUTj9soktr0&amp;fbclid=IwAR2X28lDyrSpzXxb6EFW-C20hIAe-pS5C_0l2861otcpL25B6QNSXAbd9S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irdid.no/bird/db_media/sound/568675a3ab8f14b56e4535f3db6b927974880427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Golden-Plover - Pluvialis apricaria - Birds of th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43" y="1587071"/>
            <a:ext cx="6527688" cy="48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2194" y="424927"/>
            <a:ext cx="2704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Heiðlóa</a:t>
            </a:r>
            <a:endParaRPr lang="is-I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452" y="1366222"/>
            <a:ext cx="1067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s-I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óa</a:t>
            </a:r>
            <a:endParaRPr lang="is-I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205543" y="2041894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srgbClr val="000000"/>
                </a:solidFill>
                <a:latin typeface="roboto"/>
              </a:rPr>
              <a:t>Lóan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roboto"/>
              </a:rPr>
              <a:t> er félagslynd utan varptíma.</a:t>
            </a:r>
            <a:endParaRPr lang="is-IS" dirty="0"/>
          </a:p>
        </p:txBody>
      </p:sp>
      <p:sp>
        <p:nvSpPr>
          <p:cNvPr id="14" name="Rectangle 13"/>
          <p:cNvSpPr/>
          <p:nvPr/>
        </p:nvSpPr>
        <p:spPr>
          <a:xfrm>
            <a:off x="8205543" y="2875350"/>
            <a:ext cx="3908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er aðallega í fjörum,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berjalandi og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túnum utan varptíma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55" y="885610"/>
            <a:ext cx="7489340" cy="49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731" y="1246260"/>
            <a:ext cx="4918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haustin flýgur lóan til vetrarheimkynnanna</a:t>
            </a:r>
            <a:b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fer til t.d. </a:t>
            </a:r>
            <a:r>
              <a:rPr lang="is-I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pánar, Írlands og </a:t>
            </a:r>
            <a:r>
              <a:rPr lang="is-I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rakklands  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777" y="1162112"/>
            <a:ext cx="4076581" cy="5036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6924" y="322519"/>
            <a:ext cx="2766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is-I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Heiðlóan er farfugl</a:t>
            </a:r>
            <a:r>
              <a:rPr lang="is-IS" altLang="is-IS" dirty="0" smtClean="0">
                <a:solidFill>
                  <a:srgbClr val="000000"/>
                </a:solidFill>
                <a:latin typeface="roboto"/>
              </a:rPr>
              <a:t> </a:t>
            </a:r>
            <a:endParaRPr lang="is-IS" dirty="0"/>
          </a:p>
        </p:txBody>
      </p:sp>
      <p:pic>
        <p:nvPicPr>
          <p:cNvPr id="7" name="Picture 2" descr="https://fuglavefur.is/stay_graph.php?id=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92" y="5830357"/>
            <a:ext cx="3238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8731" y="23546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s-IS" altLang="is-I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fer seint og kemur snemma, fyrstu lóurnar sjást venjulega í lok mars, þó aðalkomutíminn sé í apríl.</a:t>
            </a:r>
          </a:p>
        </p:txBody>
      </p:sp>
      <p:sp>
        <p:nvSpPr>
          <p:cNvPr id="9" name="Rectangle 8"/>
          <p:cNvSpPr/>
          <p:nvPr/>
        </p:nvSpPr>
        <p:spPr>
          <a:xfrm>
            <a:off x="781635" y="33573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is-IS" altLang="is-I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Eitthvað af fuglum sést venjulega í fjörum fram í nóvember</a:t>
            </a:r>
            <a:endParaRPr lang="is-IS" dirty="0"/>
          </a:p>
        </p:txBody>
      </p:sp>
      <p:sp>
        <p:nvSpPr>
          <p:cNvPr id="10" name="Rectangle 9"/>
          <p:cNvSpPr/>
          <p:nvPr/>
        </p:nvSpPr>
        <p:spPr>
          <a:xfrm>
            <a:off x="728731" y="46709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is-IS" altLang="is-I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sést hér stöku sinnum á veturna, sérstaklega á mildum vetrum.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411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www.drawingtutorials101.com/drawing-tutorials/Animals/Birds/golden-plover/how-to-draw-Golden-Plover-step-5.png">
            <a:extLst>
              <a:ext uri="{FF2B5EF4-FFF2-40B4-BE49-F238E27FC236}">
                <a16:creationId xmlns:a16="http://schemas.microsoft.com/office/drawing/2014/main" id="{32A80C9B-B9F3-4C1D-ABE2-F2892C6A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7526"/>
          <a:stretch/>
        </p:blipFill>
        <p:spPr bwMode="auto">
          <a:xfrm>
            <a:off x="3108253" y="319923"/>
            <a:ext cx="2312475" cy="287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075" y="398462"/>
            <a:ext cx="1133475" cy="987425"/>
          </a:xfrm>
        </p:spPr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Lóa, lóa | Pluvialis apricaria | Áslaug Jónsdóttir">
            <a:extLst>
              <a:ext uri="{FF2B5EF4-FFF2-40B4-BE49-F238E27FC236}">
                <a16:creationId xmlns:a16="http://schemas.microsoft.com/office/drawing/2014/main" id="{50865AB0-E0E9-49A9-81A5-FDA156E0B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"/>
          <a:stretch/>
        </p:blipFill>
        <p:spPr bwMode="auto">
          <a:xfrm>
            <a:off x="6085050" y="791516"/>
            <a:ext cx="5832551" cy="56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drawingtutorials101.com/drawing-tutorials/Animals/Birds/golden-plover/how-to-draw-Golden-Plover-step-7.png">
            <a:extLst>
              <a:ext uri="{FF2B5EF4-FFF2-40B4-BE49-F238E27FC236}">
                <a16:creationId xmlns:a16="http://schemas.microsoft.com/office/drawing/2014/main" id="{85856B73-9013-4822-A6E5-9046DB077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b="6595"/>
          <a:stretch/>
        </p:blipFill>
        <p:spPr bwMode="auto">
          <a:xfrm>
            <a:off x="526811" y="3610215"/>
            <a:ext cx="2309307" cy="28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60DBD-04D7-4325-8D1B-E9E24C57C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70" b="6094"/>
          <a:stretch/>
        </p:blipFill>
        <p:spPr>
          <a:xfrm>
            <a:off x="3111421" y="3610216"/>
            <a:ext cx="2309307" cy="2934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8FB9F-D2A7-49E7-BAAE-EB109D1B93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29" b="11111"/>
          <a:stretch/>
        </p:blipFill>
        <p:spPr>
          <a:xfrm>
            <a:off x="357406" y="319922"/>
            <a:ext cx="2395878" cy="287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ngin lýsing t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5" y="1195947"/>
            <a:ext cx="3610888" cy="51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4248" y="518984"/>
            <a:ext cx="259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Æfing í að klippa og lita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2" name="Picture 4" descr="Engin lýsing ti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21533" r="4725" b="21949"/>
          <a:stretch/>
        </p:blipFill>
        <p:spPr bwMode="auto">
          <a:xfrm>
            <a:off x="7463481" y="1668162"/>
            <a:ext cx="3534032" cy="423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8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9764" y="1602570"/>
            <a:ext cx="3357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er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þéttvaxin og hálsstutt </a:t>
            </a:r>
            <a:b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898" y="4736742"/>
            <a:ext cx="3011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Vængirnir eru fremur langir.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058" y="3564818"/>
            <a:ext cx="4080124" cy="2920998"/>
          </a:xfrm>
          <a:prstGeom prst="rect">
            <a:avLst/>
          </a:prstGeom>
        </p:spPr>
      </p:pic>
      <p:pic>
        <p:nvPicPr>
          <p:cNvPr id="3074" name="Picture 2" descr="https://photos.gyda.is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uvialis apricaria | ORNOSK – birds, landscape, w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303" y="1217827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uvialis apricaria | Náttúrufræðistofnun Ísl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44" y="837189"/>
            <a:ext cx="3412892" cy="23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73244" y="5421740"/>
            <a:ext cx="2810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er hraðfleyg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9764" y="2190420"/>
            <a:ext cx="3081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 fer hratt yfir þegar hún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hleypur um á jörð</a:t>
            </a:r>
            <a:r>
              <a:rPr lang="is-IS" dirty="0" smtClean="0">
                <a:solidFill>
                  <a:srgbClr val="000000"/>
                </a:solidFill>
                <a:latin typeface="roboto"/>
              </a:rPr>
              <a:t>inni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roboto"/>
              </a:rPr>
              <a:t>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1573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42317" y="985397"/>
            <a:ext cx="2288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</a:t>
            </a: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vaðfugl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83679" y="4092482"/>
            <a:ext cx="43131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er einkennisfugl íslensks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þurrlendis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Aranylile - European golden plover - Pluvialis apricaria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55" y="496221"/>
            <a:ext cx="4828309" cy="271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1" y="2498246"/>
            <a:ext cx="6411918" cy="4019471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294" y="5604182"/>
            <a:ext cx="1038107" cy="9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24559" y="14334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lóan er í sumarbúningi er hún svört að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framan og neðan </a:t>
            </a:r>
          </a:p>
        </p:txBody>
      </p:sp>
      <p:pic>
        <p:nvPicPr>
          <p:cNvPr id="5122" name="Picture 2" descr="Heiðlóa / Golden Plover / Pluvialis apricaria | For centurie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76" y="1433460"/>
            <a:ext cx="5020192" cy="362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62477" y="24948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ul- og dökkflikrótt að ofan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477" y="3501758"/>
            <a:ext cx="4900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milli svarta og gulflikrótta litarins á bakinu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hvít rönd.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s-IS" dirty="0"/>
          </a:p>
        </p:txBody>
      </p:sp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602" y="5926245"/>
            <a:ext cx="807009" cy="7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373" y="5773310"/>
            <a:ext cx="4428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Kynin eru svipuð, karlfuglinn er litsterkari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4925" y="404704"/>
            <a:ext cx="5466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haustin breytist svarti liturinn á bringunni á lóunni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4925" y="1132453"/>
            <a:ext cx="475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verður ljósleit að framan og á kviðnum </a:t>
            </a:r>
            <a:endParaRPr lang="is-IS" dirty="0"/>
          </a:p>
        </p:txBody>
      </p:sp>
      <p:sp>
        <p:nvSpPr>
          <p:cNvPr id="8" name="Rectangle 7"/>
          <p:cNvSpPr/>
          <p:nvPr/>
        </p:nvSpPr>
        <p:spPr>
          <a:xfrm>
            <a:off x="689373" y="4311624"/>
            <a:ext cx="281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Ungfuglarnir eru svipaðir </a:t>
            </a:r>
            <a:endParaRPr lang="is-IS" dirty="0"/>
          </a:p>
        </p:txBody>
      </p:sp>
      <p:sp>
        <p:nvSpPr>
          <p:cNvPr id="9" name="Rectangle 8"/>
          <p:cNvSpPr/>
          <p:nvPr/>
        </p:nvSpPr>
        <p:spPr>
          <a:xfrm>
            <a:off x="689373" y="5091391"/>
            <a:ext cx="305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Vængir eru hvítir að neðan </a:t>
            </a:r>
            <a:endParaRPr lang="is-IS" dirty="0"/>
          </a:p>
        </p:txBody>
      </p:sp>
      <p:pic>
        <p:nvPicPr>
          <p:cNvPr id="6148" name="Picture 4" descr="European Golden-Plover - e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3" y="157075"/>
            <a:ext cx="4499707" cy="33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olden Plover (Pluvialis apricaria) – Planet of Bi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33" y="2511751"/>
            <a:ext cx="5328564" cy="335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6725" y="22916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Hreiðrið er opin laut milli þúfna eða á berangri, </a:t>
            </a:r>
            <a:b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klætt með stráum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221" y="4243371"/>
            <a:ext cx="16983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606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Fjöldi eggja: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r>
              <a:rPr lang="is-IS" b="0" i="0" dirty="0" smtClean="0">
                <a:solidFill>
                  <a:srgbClr val="606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Liggur á: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daga</a:t>
            </a:r>
          </a:p>
          <a:p>
            <a:r>
              <a:rPr lang="is-IS" b="0" i="0" dirty="0" smtClean="0">
                <a:solidFill>
                  <a:srgbClr val="606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Ungatími: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25–33 dagar</a:t>
            </a:r>
            <a:endParaRPr lang="is-IS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Heiðlóuhreiður - European Golden Plover nest - Pluvialis a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1" y="1293132"/>
            <a:ext cx="4081126" cy="27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7379" y="295835"/>
            <a:ext cx="221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Hreiður og egg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6725" y="12182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 verpir einkum á þurrum stöðum, t.d. í móum, lyngheiðum og grónum hraunum, bæði á láglendi og hálendi</a:t>
            </a:r>
            <a:endParaRPr lang="is-I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039" y="3088010"/>
            <a:ext cx="4587697" cy="3041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297" y="4378249"/>
            <a:ext cx="2391428" cy="168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9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1173" y="488589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er klók</a:t>
            </a:r>
          </a:p>
          <a:p>
            <a:endParaRPr lang="is-IS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að vernda hreiðrið sitt og ungana þykist hún vera vængbrotin til að draga að sér athyglina og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Lokkar þannig óvininn í burt </a:t>
            </a:r>
          </a:p>
          <a:p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8" descr="Golden Plover Chicks Have Incredible Camouflage : r/a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30" y="581484"/>
            <a:ext cx="6632886" cy="42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92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56400" y="9443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roboto"/>
              </a:rPr>
              <a:t>Þekktustu hljóð lóunnar eru söngurinn á varptímanum, „</a:t>
            </a:r>
            <a:r>
              <a:rPr lang="is-IS" b="0" i="0" dirty="0" err="1" smtClean="0">
                <a:solidFill>
                  <a:srgbClr val="000000"/>
                </a:solidFill>
                <a:effectLst/>
                <a:latin typeface="roboto"/>
              </a:rPr>
              <a:t>dírrin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roboto"/>
              </a:rPr>
              <a:t>-</a:t>
            </a:r>
            <a:r>
              <a:rPr lang="is-IS" b="0" i="0" dirty="0" err="1" smtClean="0">
                <a:solidFill>
                  <a:srgbClr val="000000"/>
                </a:solidFill>
                <a:effectLst/>
                <a:latin typeface="roboto"/>
              </a:rPr>
              <a:t>dí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roboto"/>
              </a:rPr>
              <a:t>“ eða „dýrðin-dýrðin“, sem hún syngur bæði sitjandi og á flugi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s-I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173" y="1546301"/>
            <a:ext cx="474773" cy="41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98" y="583409"/>
            <a:ext cx="4291611" cy="58847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56400" y="3105835"/>
            <a:ext cx="50750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er komin að kveða burt snjóinn,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kveða burt leiðindin, það getur hún.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sagt mér að senn komi spóinn,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sólskin í dali og blómstur í tún.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sagt mér til syndanna minna,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ég sofi of mikið og vinni ekki hót.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sagt mér að vaka og vinna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b="0" i="0" dirty="0" smtClean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vonglaður taka nú sumrinu mót.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00350" y="4812958"/>
            <a:ext cx="3922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</a:t>
            </a:r>
            <a:r>
              <a:rPr lang="is-I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leypur ítrekað stutta spretti í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ætisleit og grípur bráðina.</a:t>
            </a:r>
            <a:endParaRPr lang="is-IS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7954" y="448365"/>
            <a:ext cx="3932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2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Fæða og fæðuhættir</a:t>
            </a:r>
            <a:endParaRPr lang="is-IS" sz="3200" dirty="0"/>
          </a:p>
        </p:txBody>
      </p:sp>
      <p:sp>
        <p:nvSpPr>
          <p:cNvPr id="6" name="Rectangle 5"/>
          <p:cNvSpPr/>
          <p:nvPr/>
        </p:nvSpPr>
        <p:spPr>
          <a:xfrm>
            <a:off x="7100350" y="18657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Lóan étur skordýr, t.d. bjöllur, áttfætlur, </a:t>
            </a:r>
          </a:p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þangflugur, orma, snigla, skeldýr</a:t>
            </a:r>
            <a:endParaRPr lang="is-IS" dirty="0"/>
          </a:p>
        </p:txBody>
      </p:sp>
      <p:sp>
        <p:nvSpPr>
          <p:cNvPr id="7" name="Rectangle 6"/>
          <p:cNvSpPr/>
          <p:nvPr/>
        </p:nvSpPr>
        <p:spPr>
          <a:xfrm>
            <a:off x="7100350" y="3027917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ber á haustin</a:t>
            </a:r>
            <a:endParaRPr lang="is-I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D7AE9-F66B-4DA8-B977-C51046E8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9" y="1752301"/>
            <a:ext cx="6494293" cy="4190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505" y="2787354"/>
            <a:ext cx="1442449" cy="14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8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423</Words>
  <Application>Microsoft Office PowerPoint</Application>
  <PresentationFormat>Widescreen</PresentationFormat>
  <Paragraphs>54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Lóa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Bjōrg Vigfúsína Kjartansdóttir</dc:creator>
  <cp:lastModifiedBy>Bjōrg Vigfúsína Kjartansdóttir</cp:lastModifiedBy>
  <cp:revision>24</cp:revision>
  <dcterms:created xsi:type="dcterms:W3CDTF">2024-05-20T12:52:05Z</dcterms:created>
  <dcterms:modified xsi:type="dcterms:W3CDTF">2024-05-21T00:21:57Z</dcterms:modified>
</cp:coreProperties>
</file>