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57" r:id="rId5"/>
    <p:sldId id="258" r:id="rId6"/>
    <p:sldId id="264" r:id="rId7"/>
    <p:sldId id="266" r:id="rId8"/>
    <p:sldId id="259" r:id="rId9"/>
    <p:sldId id="268" r:id="rId10"/>
    <p:sldId id="265" r:id="rId11"/>
    <p:sldId id="262" r:id="rId12"/>
    <p:sldId id="263" r:id="rId13"/>
    <p:sldId id="261" r:id="rId14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9" autoAdjust="0"/>
    <p:restoredTop sz="94660"/>
  </p:normalViewPr>
  <p:slideViewPr>
    <p:cSldViewPr snapToGrid="0">
      <p:cViewPr varScale="1">
        <p:scale>
          <a:sx n="89" d="100"/>
          <a:sy n="89" d="100"/>
        </p:scale>
        <p:origin x="654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09A5-2A0E-4A72-95F6-D717ADAB4E33}" type="datetimeFigureOut">
              <a:rPr lang="is-IS" smtClean="0"/>
              <a:t>21.5.2024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5EA-30E9-4E60-BB37-3BEA30A8C95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3326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09A5-2A0E-4A72-95F6-D717ADAB4E33}" type="datetimeFigureOut">
              <a:rPr lang="is-IS" smtClean="0"/>
              <a:t>21.5.2024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5EA-30E9-4E60-BB37-3BEA30A8C95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877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09A5-2A0E-4A72-95F6-D717ADAB4E33}" type="datetimeFigureOut">
              <a:rPr lang="is-IS" smtClean="0"/>
              <a:t>21.5.2024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5EA-30E9-4E60-BB37-3BEA30A8C95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807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09A5-2A0E-4A72-95F6-D717ADAB4E33}" type="datetimeFigureOut">
              <a:rPr lang="is-IS" smtClean="0"/>
              <a:t>21.5.2024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5EA-30E9-4E60-BB37-3BEA30A8C95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7932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09A5-2A0E-4A72-95F6-D717ADAB4E33}" type="datetimeFigureOut">
              <a:rPr lang="is-IS" smtClean="0"/>
              <a:t>21.5.2024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5EA-30E9-4E60-BB37-3BEA30A8C95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1400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09A5-2A0E-4A72-95F6-D717ADAB4E33}" type="datetimeFigureOut">
              <a:rPr lang="is-IS" smtClean="0"/>
              <a:t>21.5.2024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5EA-30E9-4E60-BB37-3BEA30A8C95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423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09A5-2A0E-4A72-95F6-D717ADAB4E33}" type="datetimeFigureOut">
              <a:rPr lang="is-IS" smtClean="0"/>
              <a:t>21.5.2024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5EA-30E9-4E60-BB37-3BEA30A8C95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364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09A5-2A0E-4A72-95F6-D717ADAB4E33}" type="datetimeFigureOut">
              <a:rPr lang="is-IS" smtClean="0"/>
              <a:t>21.5.2024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5EA-30E9-4E60-BB37-3BEA30A8C95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599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09A5-2A0E-4A72-95F6-D717ADAB4E33}" type="datetimeFigureOut">
              <a:rPr lang="is-IS" smtClean="0"/>
              <a:t>21.5.2024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5EA-30E9-4E60-BB37-3BEA30A8C95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1355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09A5-2A0E-4A72-95F6-D717ADAB4E33}" type="datetimeFigureOut">
              <a:rPr lang="is-IS" smtClean="0"/>
              <a:t>21.5.2024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5EA-30E9-4E60-BB37-3BEA30A8C95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105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09A5-2A0E-4A72-95F6-D717ADAB4E33}" type="datetimeFigureOut">
              <a:rPr lang="is-IS" smtClean="0"/>
              <a:t>21.5.2024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45EA-30E9-4E60-BB37-3BEA30A8C95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2471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09A5-2A0E-4A72-95F6-D717ADAB4E33}" type="datetimeFigureOut">
              <a:rPr lang="is-IS" smtClean="0"/>
              <a:t>21.5.2024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45EA-30E9-4E60-BB37-3BEA30A8C95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898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s://www.etsy.com/uk/listing/1297732209/life-cycle-of-a-mallard-duck-foldable?click_key=ff5837f22a9fcc722d37569df6d4dbdf52b41157%3A1297732209&amp;click_sum=3b377fbf&amp;ref=shop_home_active_9&amp;sts=1&amp;epik=dj0yJnU9eW81Y1YzMUhIU2Z3OHQzWVNtS3JaTTVKdjAydm9MeU8mcD0wJm49QVNVSkpQNWNHTWRvTklJNWtIajB5dyZ0PUFBQUFBR1pMeFp3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aboutbirds.org/guide/Mottled_Duck/sounds" TargetMode="External"/><Relationship Id="rId7" Type="http://schemas.openxmlformats.org/officeDocument/2006/relationships/hyperlink" Target="https://www.google.com/search?q=mallard+duck+&amp;sca_esv=942fd3e35b187869&amp;biw=1280&amp;bih=583&amp;tbm=vid&amp;sxsrf=ADLYWIIc6Xt2qUABUHzbbvJqHBHpHUsN8Q%3A1716243143635&amp;ei=x8pLZt61JvO3hbIP-OqwsAk&amp;udm=&amp;ved=0ahUKEwietbL3n52GAxXzW0EAHXg1DJYQ4dUDCA0&amp;uact=5&amp;oq=mallard+duck+&amp;gs_lp=Eg1nd3Mtd2l6LXZpZGVvIg1tYWxsYXJkIGR1Y2sgMgQQIxgnMggQABiABBjLATIIEAAYgAQYywEyCBAAGIAEGMsBMggQABiABBjLATIIEAAYgAQYywEyCBAAGIAEGMsBMggQABiABBjLATIIEAAYgAQYywEyCBAAGIAEGMsBSPIgUPUSWI0ccAB4AJABAJgBhQGgAdkEqgEDNy4xuAEDyAEA-AEBmAIIoAKhBcICBhAAGBYYHpgDAIgGAZIHAzcuMaAHiTs&amp;sclient=gws-wiz-video#fpstate=ive&amp;vld=cid:11590b74,vid:niEG3AwUz_I,st: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QgUYxfNOCI" TargetMode="External"/><Relationship Id="rId5" Type="http://schemas.openxmlformats.org/officeDocument/2006/relationships/hyperlink" Target="https://www.google.com/search?q=mallard+duck+&amp;sca_esv=942fd3e35b187869&amp;biw=1280&amp;bih=583&amp;tbm=vid&amp;sxsrf=ADLYWIIc6Xt2qUABUHzbbvJqHBHpHUsN8Q%3A1716243143635&amp;ei=x8pLZt61JvO3hbIP-OqwsAk&amp;udm=&amp;ved=0ahUKEwietbL3n52GAxXzW0EAHXg1DJYQ4dUDCA0&amp;uact=5&amp;oq=mallard+duck+&amp;gs_lp=Eg1nd3Mtd2l6LXZpZGVvIg1tYWxsYXJkIGR1Y2sgMgQQIxgnMggQABiABBjLATIIEAAYgAQYywEyCBAAGIAEGMsBMggQABiABBjLATIIEAAYgAQYywEyCBAAGIAEGMsBMggQABiABBjLATIIEAAYgAQYywEyCBAAGIAEGMsBSPIgUPUSWI0ccAB4AJABAJgBhQGgAdkEqgEDNy4xuAEDyAEA-AEBmAIIoAKhBcICBhAAGBYYHpgDAIgGAZIHAzcuMaAHiTs&amp;sclient=gws-wiz-video#fpstate=ive&amp;vld=cid:b9996c70,vid:zlIpkR589Q4,st:0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212" y="317351"/>
            <a:ext cx="9144000" cy="981916"/>
          </a:xfrm>
        </p:spPr>
        <p:txBody>
          <a:bodyPr/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Stokkönd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Stokkönd | ORNOSK – birds, landscape, we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25" y="2009757"/>
            <a:ext cx="85725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1856" y="1057220"/>
            <a:ext cx="1492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endur</a:t>
            </a:r>
            <a:endParaRPr lang="is-I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2565" y="1845888"/>
            <a:ext cx="3553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Stokköndin er að mestu staðfugl</a:t>
            </a:r>
            <a:endParaRPr lang="is-IS" dirty="0"/>
          </a:p>
        </p:txBody>
      </p:sp>
      <p:sp>
        <p:nvSpPr>
          <p:cNvPr id="4" name="Rectangle 3"/>
          <p:cNvSpPr/>
          <p:nvPr/>
        </p:nvSpPr>
        <p:spPr>
          <a:xfrm>
            <a:off x="5952565" y="25001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Hún er sennilega útbreiddasta fuglinn á láglendi, en er sjaldgæf á hálendinu </a:t>
            </a:r>
          </a:p>
        </p:txBody>
      </p:sp>
      <p:pic>
        <p:nvPicPr>
          <p:cNvPr id="8194" name="Picture 2" descr="Vísindavefurinn: Ágætu vísindamenn, hvert er flatarmál þess sem í daglegu  tali nefnist miðhálendi Ísland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6" y="700033"/>
            <a:ext cx="4505297" cy="353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52565" y="42331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Endurnar hafa mikla aðlögunarhæfni og eru oft í nánu sambýli við manninn </a:t>
            </a:r>
            <a:endParaRPr lang="is-IS" dirty="0"/>
          </a:p>
        </p:txBody>
      </p:sp>
      <p:sp>
        <p:nvSpPr>
          <p:cNvPr id="6" name="Rectangle 5"/>
          <p:cNvSpPr/>
          <p:nvPr/>
        </p:nvSpPr>
        <p:spPr>
          <a:xfrm>
            <a:off x="5952565" y="3578829"/>
            <a:ext cx="422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altLang="is-I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Endurnar sjást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víða um land á veturna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2565" y="933251"/>
            <a:ext cx="3097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Stokkönd er algeng á Íslandi</a:t>
            </a:r>
            <a:endParaRPr lang="is-IS" dirty="0"/>
          </a:p>
        </p:txBody>
      </p:sp>
      <p:sp>
        <p:nvSpPr>
          <p:cNvPr id="9" name="Rectangle 8"/>
          <p:cNvSpPr/>
          <p:nvPr/>
        </p:nvSpPr>
        <p:spPr>
          <a:xfrm>
            <a:off x="5952565" y="50768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Endurnar eru á veturna við strendur en einnig á íslausu ferskvatni.</a:t>
            </a:r>
            <a:endParaRPr lang="is-IS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88" y="4233134"/>
            <a:ext cx="3929492" cy="23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8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2505" y="796902"/>
            <a:ext cx="509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Stokkönd er stór 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buslönd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sem flestir kannast við</a:t>
            </a:r>
            <a:endParaRPr lang="is-IS" dirty="0"/>
          </a:p>
        </p:txBody>
      </p:sp>
      <p:sp>
        <p:nvSpPr>
          <p:cNvPr id="6" name="Rectangle 5"/>
          <p:cNvSpPr/>
          <p:nvPr/>
        </p:nvSpPr>
        <p:spPr>
          <a:xfrm>
            <a:off x="5712505" y="13365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Stokkönd er stærst og þétt </a:t>
            </a:r>
            <a:r>
              <a:rPr kumimoji="0" lang="is-IS" altLang="is-I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vöxnust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buslandanna og oftast auðgreind.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2505" y="22119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Hún flýgur hratt með grunnum vængjatökum og flýgur snöggt upp af vatni með bröttu uppflugi.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2505" y="3109836"/>
            <a:ext cx="5309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Hún á auðvelt með gang og gengur í láréttri stöðu</a:t>
            </a:r>
            <a:endParaRPr lang="is-IS" dirty="0"/>
          </a:p>
        </p:txBody>
      </p:sp>
      <p:sp>
        <p:nvSpPr>
          <p:cNvPr id="9" name="Rectangle 8"/>
          <p:cNvSpPr/>
          <p:nvPr/>
        </p:nvSpPr>
        <p:spPr>
          <a:xfrm>
            <a:off x="5712505" y="43516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Karlfuglinn yfirgefur kvenfuglinn meðan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 liggur á og safnast steggirnir í hópa til að fella flugfjaðrir</a:t>
            </a:r>
            <a:endParaRPr lang="is-IS" dirty="0"/>
          </a:p>
        </p:txBody>
      </p:sp>
      <p:sp>
        <p:nvSpPr>
          <p:cNvPr id="10" name="Rectangle 9"/>
          <p:cNvSpPr/>
          <p:nvPr/>
        </p:nvSpPr>
        <p:spPr>
          <a:xfrm>
            <a:off x="5712505" y="3730733"/>
            <a:ext cx="4599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Pörun stendur yfir allan veturinn fram á vor</a:t>
            </a:r>
            <a:endParaRPr lang="is-IS" dirty="0"/>
          </a:p>
        </p:txBody>
      </p:sp>
      <p:pic>
        <p:nvPicPr>
          <p:cNvPr id="13" name="Picture 2" descr="https://fuglavefur.is/ungar/stokk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0" y="796902"/>
            <a:ext cx="5024562" cy="37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50/100PCS Wild Duck Feathers for Craft Natural Pheasant Plume Making DIY  Handicraft Accessories Wedding Party Jewelry Gift De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3" y="4901785"/>
            <a:ext cx="1537904" cy="15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10 Pieces Green Mallard Feathers | Moonlight Feat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27" y="4901785"/>
            <a:ext cx="2147366" cy="16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789" y="95110"/>
            <a:ext cx="3823439" cy="4723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4722" y="321724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Stokkönd</a:t>
            </a: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94" y="283344"/>
            <a:ext cx="3741683" cy="3826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959" y="2869484"/>
            <a:ext cx="4801368" cy="3825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017" y="760383"/>
            <a:ext cx="2262857" cy="20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84" y="339497"/>
            <a:ext cx="2265779" cy="3203891"/>
          </a:xfrm>
          <a:prstGeom prst="rect">
            <a:avLst/>
          </a:prstGeom>
        </p:spPr>
      </p:pic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6526" t="6423" r="16942" b="6642"/>
          <a:stretch/>
        </p:blipFill>
        <p:spPr>
          <a:xfrm>
            <a:off x="1086282" y="3681352"/>
            <a:ext cx="590764" cy="627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67" y="4497644"/>
            <a:ext cx="2825158" cy="1842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4505" t="19238" r="1585" b="9657"/>
          <a:stretch/>
        </p:blipFill>
        <p:spPr>
          <a:xfrm>
            <a:off x="3196425" y="480742"/>
            <a:ext cx="3301316" cy="16277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78475" y="5693649"/>
            <a:ext cx="2867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Það má líka búa </a:t>
            </a:r>
            <a:r>
              <a:rPr lang="is-IS" dirty="0" smtClean="0"/>
              <a:t>til hangandi </a:t>
            </a:r>
          </a:p>
          <a:p>
            <a:r>
              <a:rPr lang="is-IS" dirty="0" smtClean="0"/>
              <a:t>fugl eins (og lóan)</a:t>
            </a:r>
            <a:endParaRPr lang="is-IS" dirty="0"/>
          </a:p>
        </p:txBody>
      </p:sp>
      <p:pic>
        <p:nvPicPr>
          <p:cNvPr id="1026" name="Picture 2" descr="Open ph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762" y="798885"/>
            <a:ext cx="3551983" cy="407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n pho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27" y="2407852"/>
            <a:ext cx="2727618" cy="208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 pho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64" y="4497644"/>
            <a:ext cx="3101830" cy="22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4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23" y="953645"/>
            <a:ext cx="4908592" cy="49085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52967" y="2532547"/>
            <a:ext cx="1599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0" i="0" dirty="0" smtClean="0">
                <a:solidFill>
                  <a:srgbClr val="606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Vænghaf:</a:t>
            </a:r>
          </a:p>
          <a:p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81–98 </a:t>
            </a:r>
            <a:r>
              <a:rPr lang="is-IS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endParaRPr lang="is-IS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2967" y="953645"/>
            <a:ext cx="1324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0" i="0" dirty="0" smtClean="0">
                <a:solidFill>
                  <a:srgbClr val="606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Lengd:</a:t>
            </a:r>
          </a:p>
          <a:p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50–65 </a:t>
            </a:r>
            <a:r>
              <a:rPr lang="is-IS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endParaRPr lang="is-IS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2967" y="1718098"/>
            <a:ext cx="1050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0" i="0" dirty="0" smtClean="0">
                <a:solidFill>
                  <a:srgbClr val="606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Þyngd:</a:t>
            </a:r>
          </a:p>
          <a:p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1.100 g</a:t>
            </a:r>
          </a:p>
        </p:txBody>
      </p:sp>
      <p:pic>
        <p:nvPicPr>
          <p:cNvPr id="1031" name="Picture 7" descr="Waterfowl ID: Discover All Types of Ducks, Geese &amp; More | Ducks Unlim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59" y="3297000"/>
            <a:ext cx="4653093" cy="321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he Mallard Is the Most Common Duck in the World - Birds and Bloo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723" y="95364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3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54180" y="320444"/>
            <a:ext cx="4343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alt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Kvenfuglinn </a:t>
            </a:r>
            <a:r>
              <a:rPr lang="is-IS" altLang="is-I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</a:t>
            </a:r>
            <a:r>
              <a:rPr lang="is-IS" alt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kölluð kolla</a:t>
            </a:r>
            <a:endParaRPr lang="is-IS" altLang="is-I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4180" y="32887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Með dökkbláa 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vængspegla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með hvítum og svörtum bryddingum</a:t>
            </a:r>
            <a:endParaRPr kumimoji="0" lang="is-IS" altLang="is-I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4180" y="1503142"/>
            <a:ext cx="5294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Kollan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er brúnflikrótt, með ljósara höfuð og bringu</a:t>
            </a:r>
            <a:endParaRPr lang="is-IS" dirty="0"/>
          </a:p>
        </p:txBody>
      </p:sp>
      <p:sp>
        <p:nvSpPr>
          <p:cNvPr id="7" name="Rectangle 6"/>
          <p:cNvSpPr/>
          <p:nvPr/>
        </p:nvSpPr>
        <p:spPr>
          <a:xfrm>
            <a:off x="6354180" y="2174202"/>
            <a:ext cx="342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Höfuð og háls eru fínlega rákótt</a:t>
            </a:r>
            <a:endParaRPr lang="is-IS" dirty="0"/>
          </a:p>
        </p:txBody>
      </p:sp>
      <p:sp>
        <p:nvSpPr>
          <p:cNvPr id="8" name="Rectangle 7"/>
          <p:cNvSpPr/>
          <p:nvPr/>
        </p:nvSpPr>
        <p:spPr>
          <a:xfrm>
            <a:off x="6354180" y="2644170"/>
            <a:ext cx="2958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með dekkri koll og augnrák</a:t>
            </a:r>
            <a:endParaRPr lang="is-IS" dirty="0"/>
          </a:p>
        </p:txBody>
      </p:sp>
      <p:pic>
        <p:nvPicPr>
          <p:cNvPr id="11266" name="Picture 2" descr="Bird of the month – September 2022 – The Mallard Duck – Vinters Valley  Nature Rese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3" y="1503142"/>
            <a:ext cx="5128233" cy="31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357038" y="4116359"/>
            <a:ext cx="434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Ungfuglar taka á sig lit fullorðinna fugla strax á fyrsta hausti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75" y="4963529"/>
            <a:ext cx="5676428" cy="17352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45312" y="5831169"/>
            <a:ext cx="256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Fætur rauðgulir, sundfit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01379" y="4940364"/>
            <a:ext cx="2567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is-I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oggur rauðgulur með </a:t>
            </a:r>
          </a:p>
          <a:p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dökkum flekk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752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81983" y="370884"/>
            <a:ext cx="63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Karlfuglinn</a:t>
            </a:r>
            <a:r>
              <a:rPr kumimoji="0" lang="is-IS" altLang="is-I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</a:t>
            </a:r>
            <a:r>
              <a:rPr kumimoji="0" lang="is-IS" altLang="is-I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kallaður steggur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1983" y="13082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Steggurinn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grænhöfðinn, er með glansandi dökkgrænt höfuð og háls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4114" y="32051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Búkur og vængir eru gráleit, dekkri og brúnleitari að ofan en neðan.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4114" y="47178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Undirstél og 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undir </a:t>
            </a:r>
            <a:r>
              <a:rPr kumimoji="0" lang="is-IS" altLang="is-I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gumpur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eru svört, stélið hvítt og </a:t>
            </a:r>
            <a:r>
              <a:rPr kumimoji="0" lang="is-IS" altLang="is-I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gumpurinn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svartur með tveimur krókfjöðrum fyrir miðju</a:t>
            </a:r>
            <a:endParaRPr lang="is-IS" dirty="0"/>
          </a:p>
        </p:txBody>
      </p:sp>
      <p:sp>
        <p:nvSpPr>
          <p:cNvPr id="8" name="Rectangle 7"/>
          <p:cNvSpPr/>
          <p:nvPr/>
        </p:nvSpPr>
        <p:spPr>
          <a:xfrm>
            <a:off x="5364114" y="208673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altLang="is-I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eðst á hálsi er hvítur hálshringur og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4114" y="2651502"/>
            <a:ext cx="4168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altLang="is-I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eðan hans tekur við rauðbrún bringan</a:t>
            </a:r>
            <a:endParaRPr lang="is-IS" dirty="0"/>
          </a:p>
        </p:txBody>
      </p:sp>
      <p:pic>
        <p:nvPicPr>
          <p:cNvPr id="10242" name="Picture 2" descr="Stokkönd - Mallard - Anas platyrhynchos | Sammála þeim sem h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7" y="1308274"/>
            <a:ext cx="4306916" cy="28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64114" y="5680784"/>
            <a:ext cx="1578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is-I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oggur gulur</a:t>
            </a:r>
            <a:endParaRPr lang="is-IS" dirty="0"/>
          </a:p>
        </p:txBody>
      </p:sp>
      <p:pic>
        <p:nvPicPr>
          <p:cNvPr id="10244" name="Picture 4" descr="stokkönd - Skýring – Orðabók íslenska | Glos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11" y="4524382"/>
            <a:ext cx="2654290" cy="19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64114" y="6156463"/>
            <a:ext cx="256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Fætur rauðgulir, sundfit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4114" y="39615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s-IS" altLang="is-I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ökkbláir 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vængspegla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með hvítum og svörtum bryddingum.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9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23345" y="54308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 varptímanum lifa kollurnar aðallega á dýrafæðu t.d. rykmýslirfum og flugum. Ungarnir lifa á því sama fyrstu</a:t>
            </a:r>
            <a:r>
              <a:rPr lang="is-I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vikurnar sínar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7657" y="194541"/>
            <a:ext cx="1375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36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Fæða</a:t>
            </a:r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s-IS" dirty="0"/>
          </a:p>
        </p:txBody>
      </p:sp>
      <p:sp>
        <p:nvSpPr>
          <p:cNvPr id="6" name="Rectangle 5"/>
          <p:cNvSpPr/>
          <p:nvPr/>
        </p:nvSpPr>
        <p:spPr>
          <a:xfrm>
            <a:off x="5723345" y="1683409"/>
            <a:ext cx="280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Étur bæði plöntur og dýr</a:t>
            </a:r>
            <a:endParaRPr lang="is-IS" dirty="0"/>
          </a:p>
        </p:txBody>
      </p:sp>
      <p:sp>
        <p:nvSpPr>
          <p:cNvPr id="7" name="Rectangle 6"/>
          <p:cNvSpPr/>
          <p:nvPr/>
        </p:nvSpPr>
        <p:spPr>
          <a:xfrm>
            <a:off x="5723345" y="22431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Endurnar kafa eða busla eftir smádýrum, fræjum, rótum og sprotum á grunnu vatni</a:t>
            </a:r>
            <a:endParaRPr lang="is-IS" dirty="0"/>
          </a:p>
        </p:txBody>
      </p:sp>
      <p:sp>
        <p:nvSpPr>
          <p:cNvPr id="8" name="Rectangle 7"/>
          <p:cNvSpPr/>
          <p:nvPr/>
        </p:nvSpPr>
        <p:spPr>
          <a:xfrm>
            <a:off x="5723345" y="4673345"/>
            <a:ext cx="418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Endurnar leita einnig ætis á þurru landi</a:t>
            </a:r>
            <a:endParaRPr lang="is-I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91" y="1289277"/>
            <a:ext cx="3857143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10" y="3749983"/>
            <a:ext cx="3809124" cy="24800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23345" y="33715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Hún leitar sér ætis með því að 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hálfkafa</a:t>
            </a:r>
            <a:r>
              <a:rPr kumimoji="0" lang="is-IS" altLang="is-I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með bakhlutann upp í loft, aðeins með haus og háls undir yfirborði, eða hún tínir æti úr vatnsborði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1471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42" y="409801"/>
            <a:ext cx="5682857" cy="6081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43" y="734313"/>
            <a:ext cx="2417143" cy="164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743" y="2729005"/>
            <a:ext cx="2172857" cy="74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743" y="3643744"/>
            <a:ext cx="2340000" cy="861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743" y="4843176"/>
            <a:ext cx="2648571" cy="925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42032" y="1372504"/>
            <a:ext cx="244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Vatnaplöntur og plöntur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9542032" y="291719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Fisk og síli</a:t>
            </a:r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>
            <a:off x="9542032" y="3889792"/>
            <a:ext cx="12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Korn og fræ</a:t>
            </a:r>
            <a:endParaRPr lang="is-IS" dirty="0"/>
          </a:p>
        </p:txBody>
      </p:sp>
      <p:sp>
        <p:nvSpPr>
          <p:cNvPr id="13" name="TextBox 12"/>
          <p:cNvSpPr txBox="1"/>
          <p:nvPr/>
        </p:nvSpPr>
        <p:spPr>
          <a:xfrm>
            <a:off x="9732726" y="5121367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Flugur og smádýr</a:t>
            </a:r>
            <a:endParaRPr lang="is-IS" dirty="0"/>
          </a:p>
        </p:txBody>
      </p:sp>
      <p:sp>
        <p:nvSpPr>
          <p:cNvPr id="14" name="TextBox 13"/>
          <p:cNvSpPr txBox="1"/>
          <p:nvPr/>
        </p:nvSpPr>
        <p:spPr>
          <a:xfrm>
            <a:off x="9542032" y="148191"/>
            <a:ext cx="2351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Fæða - matur</a:t>
            </a:r>
            <a:endParaRPr lang="is-I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2745" y="505609"/>
            <a:ext cx="1519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Hreiður</a:t>
            </a:r>
            <a:endParaRPr lang="is-I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3384" y="12865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Endur gera</a:t>
            </a:r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hreiður í margs konar kjörlendi, þó aðallega í og við votlendi á láglendi </a:t>
            </a:r>
            <a:endParaRPr lang="is-IS" dirty="0"/>
          </a:p>
        </p:txBody>
      </p:sp>
      <p:sp>
        <p:nvSpPr>
          <p:cNvPr id="7" name="Rectangle 6"/>
          <p:cNvSpPr/>
          <p:nvPr/>
        </p:nvSpPr>
        <p:spPr>
          <a:xfrm>
            <a:off x="3763384" y="3784002"/>
            <a:ext cx="2448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 eru hreiðrin </a:t>
            </a:r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nærri </a:t>
            </a:r>
          </a:p>
          <a:p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mannabústöðum</a:t>
            </a:r>
            <a:endParaRPr lang="is-IS" dirty="0"/>
          </a:p>
        </p:txBody>
      </p:sp>
      <p:sp>
        <p:nvSpPr>
          <p:cNvPr id="8" name="Rectangle 7"/>
          <p:cNvSpPr/>
          <p:nvPr/>
        </p:nvSpPr>
        <p:spPr>
          <a:xfrm>
            <a:off x="3763384" y="21634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Hreiðrið er venjulega vel falið í gróðri, milli steina eða þúfna, í drasli o.s.frv., gert úr grasi og fóðrað með dúni </a:t>
            </a:r>
            <a:endParaRPr lang="is-I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27" y="3784002"/>
            <a:ext cx="3084242" cy="2310205"/>
          </a:xfrm>
          <a:prstGeom prst="rect">
            <a:avLst/>
          </a:prstGeom>
        </p:spPr>
      </p:pic>
      <p:pic>
        <p:nvPicPr>
          <p:cNvPr id="9218" name="Picture 2" descr="Shop Duck Nest | UP TO 57% 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98" y="1213495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ough Being A Duck': DEEP Wants More Public Input For Mallard Nest Researc  | The Newtown B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16" y="3987183"/>
            <a:ext cx="3923953" cy="26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714" y="4359604"/>
            <a:ext cx="1868763" cy="22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uglavefur.is/hreidur/stokk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2" y="850489"/>
            <a:ext cx="5147945" cy="38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25517" y="1832071"/>
            <a:ext cx="1857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0" i="0" dirty="0" smtClean="0">
                <a:solidFill>
                  <a:srgbClr val="606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Ungatími:</a:t>
            </a:r>
          </a:p>
          <a:p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50–60 dagar</a:t>
            </a:r>
            <a:endParaRPr lang="is-IS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671" y="4923374"/>
            <a:ext cx="2020855" cy="1536594"/>
          </a:xfrm>
          <a:prstGeom prst="rect">
            <a:avLst/>
          </a:prstGeom>
        </p:spPr>
      </p:pic>
      <p:pic>
        <p:nvPicPr>
          <p:cNvPr id="5126" name="Picture 6" descr="Family Run Farm Park - Attwell Farm P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00" y="2780968"/>
            <a:ext cx="4739306" cy="35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95595" y="825102"/>
            <a:ext cx="1862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0" i="0" dirty="0" smtClean="0">
                <a:solidFill>
                  <a:srgbClr val="606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Fjöldi eggja:</a:t>
            </a:r>
          </a:p>
          <a:p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6–12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95595" y="1832071"/>
            <a:ext cx="1717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0" i="0" dirty="0" smtClean="0">
                <a:solidFill>
                  <a:srgbClr val="606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Liggur á:</a:t>
            </a:r>
          </a:p>
          <a:p>
            <a:r>
              <a:rPr lang="is-IS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27–28 daga</a:t>
            </a:r>
          </a:p>
        </p:txBody>
      </p:sp>
    </p:spTree>
    <p:extLst>
      <p:ext uri="{BB962C8B-B14F-4D97-AF65-F5344CB8AC3E}">
        <p14:creationId xmlns:p14="http://schemas.microsoft.com/office/powerpoint/2010/main" val="38783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636" y="1119386"/>
            <a:ext cx="5261276" cy="5261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47" y="271669"/>
            <a:ext cx="4965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Lífsferill hjá stokkönd</a:t>
            </a:r>
            <a:endParaRPr lang="is-I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6526" t="6423" r="16942" b="6642"/>
          <a:stretch/>
        </p:blipFill>
        <p:spPr>
          <a:xfrm>
            <a:off x="1831454" y="5559808"/>
            <a:ext cx="590764" cy="627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794" y="568873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Hljóð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 rotWithShape="1">
          <a:blip r:embed="rId4"/>
          <a:srcRect l="16526" t="6423" r="16942" b="6642"/>
          <a:stretch/>
        </p:blipFill>
        <p:spPr>
          <a:xfrm>
            <a:off x="9129856" y="5559808"/>
            <a:ext cx="590764" cy="627192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 rotWithShape="1">
          <a:blip r:embed="rId4"/>
          <a:srcRect l="16526" t="6423" r="16942" b="6642"/>
          <a:stretch/>
        </p:blipFill>
        <p:spPr>
          <a:xfrm>
            <a:off x="10034317" y="5559808"/>
            <a:ext cx="590764" cy="627192"/>
          </a:xfrm>
          <a:prstGeom prst="rect">
            <a:avLst/>
          </a:prstGeom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 rotWithShape="1">
          <a:blip r:embed="rId4"/>
          <a:srcRect l="16526" t="6423" r="16942" b="6642"/>
          <a:stretch/>
        </p:blipFill>
        <p:spPr>
          <a:xfrm>
            <a:off x="10938778" y="5559808"/>
            <a:ext cx="590764" cy="6271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18821" y="61870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15 mín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7956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446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Office Theme</vt:lpstr>
      <vt:lpstr>Stokkönd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Bjōrg Vigfúsína Kjartansdóttir</dc:creator>
  <cp:lastModifiedBy>Bjōrg Vigfúsína Kjartansdóttir</cp:lastModifiedBy>
  <cp:revision>30</cp:revision>
  <dcterms:created xsi:type="dcterms:W3CDTF">2024-05-20T18:46:21Z</dcterms:created>
  <dcterms:modified xsi:type="dcterms:W3CDTF">2024-05-21T22:20:27Z</dcterms:modified>
</cp:coreProperties>
</file>