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0" r:id="rId9"/>
    <p:sldId id="261" r:id="rId10"/>
    <p:sldId id="270" r:id="rId11"/>
    <p:sldId id="262" r:id="rId12"/>
    <p:sldId id="267" r:id="rId13"/>
    <p:sldId id="268" r:id="rId14"/>
    <p:sldId id="266" r:id="rId15"/>
    <p:sldId id="269" r:id="rId16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76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5EA15-B9A6-4A01-A956-880A21659E41}" type="datetimeFigureOut">
              <a:rPr lang="is-IS" smtClean="0"/>
              <a:t>18.1.2025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17F26-FC05-40B1-8437-CC437338A72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37730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v.is/sjonvarp/spila/krakkakiljan/29832/8sg05p?fbclid=IwZXh0bgNhZW0CMTEAAR1vbLE983BSfPcJfr6eqhsh71hd3xBpN7kf5iQRjq-9NdxEMJPNs41Xzy8_aem_7V9fJWfAI8BJAuYm73EXSw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yr.ruv.is/frettir/menning-og-daegurmal/2024-11-25-vandamal-fullordinna-ad-fa-bornin-til-ad-lesa-ekki-barnanna-428210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smtClean="0"/>
              <a:t>Textinn er að mestu</a:t>
            </a:r>
            <a:r>
              <a:rPr lang="is-IS" baseline="0" dirty="0" smtClean="0"/>
              <a:t> fenginn af þessari síðu</a:t>
            </a:r>
            <a:br>
              <a:rPr lang="is-IS" baseline="0" dirty="0" smtClean="0"/>
            </a:br>
            <a:r>
              <a:rPr lang="is-IS" baseline="0" dirty="0" smtClean="0"/>
              <a:t>https://nyr.ruv.is/frettir/menning-og-daegurmal/2024-11-25-vandamal-fullordinna-ad-fa-bornin-til-ad-lesa-ekki-barnanna-428210</a:t>
            </a: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17F26-FC05-40B1-8437-CC437338A729}" type="slidenum">
              <a:rPr lang="is-IS" smtClean="0"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96944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https://www.ruv.is/sjonvarp/spila/krakkakiljan/29832/8sg05p?fbclid=IwZXh0bgNhZW0CMTEAAR1vbLE983BSfPcJfr6eqhsh71hd3xBpN7kf5iQRjq-9NdxEMJPNs41Xzy8_aem_7V9fJWfAI8BJAuYm73EXSw</a:t>
            </a: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17F26-FC05-40B1-8437-CC437338A729}" type="slidenum">
              <a:rPr lang="is-IS" smtClean="0"/>
              <a:t>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71586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Kiljan </a:t>
            </a:r>
            <a:br>
              <a:rPr lang="is-I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</a:br>
            <a:r>
              <a:rPr lang="is-I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https://nyr.ruv.is/frettir/menning-og-daegurmal/2024-11-25-vandamal-fullordinna-ad-fa-bornin-til-ad-lesa-ekki-barnanna-428210</a:t>
            </a:r>
            <a:r>
              <a:rPr lang="is-I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  <a:p>
            <a:r>
              <a:rPr lang="is-I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 mínútu 42:43</a:t>
            </a:r>
          </a:p>
          <a:p>
            <a:endParaRPr lang="is-IS" dirty="0" smtClean="0"/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17F26-FC05-40B1-8437-CC437338A729}" type="slidenum">
              <a:rPr lang="is-IS" smtClean="0"/>
              <a:t>14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38502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5A0-AB21-4B87-9712-F58030E7D163}" type="datetimeFigureOut">
              <a:rPr lang="is-IS" smtClean="0"/>
              <a:t>18.1.2025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0D58-313D-4BA3-87B5-852B56BCD70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19534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5A0-AB21-4B87-9712-F58030E7D163}" type="datetimeFigureOut">
              <a:rPr lang="is-IS" smtClean="0"/>
              <a:t>18.1.2025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0D58-313D-4BA3-87B5-852B56BCD70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32150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5A0-AB21-4B87-9712-F58030E7D163}" type="datetimeFigureOut">
              <a:rPr lang="is-IS" smtClean="0"/>
              <a:t>18.1.2025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0D58-313D-4BA3-87B5-852B56BCD70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21014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5A0-AB21-4B87-9712-F58030E7D163}" type="datetimeFigureOut">
              <a:rPr lang="is-IS" smtClean="0"/>
              <a:t>18.1.2025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0D58-313D-4BA3-87B5-852B56BCD70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77865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5A0-AB21-4B87-9712-F58030E7D163}" type="datetimeFigureOut">
              <a:rPr lang="is-IS" smtClean="0"/>
              <a:t>18.1.2025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0D58-313D-4BA3-87B5-852B56BCD70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0700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5A0-AB21-4B87-9712-F58030E7D163}" type="datetimeFigureOut">
              <a:rPr lang="is-IS" smtClean="0"/>
              <a:t>18.1.2025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0D58-313D-4BA3-87B5-852B56BCD70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13289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5A0-AB21-4B87-9712-F58030E7D163}" type="datetimeFigureOut">
              <a:rPr lang="is-IS" smtClean="0"/>
              <a:t>18.1.2025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0D58-313D-4BA3-87B5-852B56BCD70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68536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5A0-AB21-4B87-9712-F58030E7D163}" type="datetimeFigureOut">
              <a:rPr lang="is-IS" smtClean="0"/>
              <a:t>18.1.2025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0D58-313D-4BA3-87B5-852B56BCD70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26334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5A0-AB21-4B87-9712-F58030E7D163}" type="datetimeFigureOut">
              <a:rPr lang="is-IS" smtClean="0"/>
              <a:t>18.1.2025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0D58-313D-4BA3-87B5-852B56BCD70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1109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5A0-AB21-4B87-9712-F58030E7D163}" type="datetimeFigureOut">
              <a:rPr lang="is-IS" smtClean="0"/>
              <a:t>18.1.2025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0D58-313D-4BA3-87B5-852B56BCD70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50571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5A0-AB21-4B87-9712-F58030E7D163}" type="datetimeFigureOut">
              <a:rPr lang="is-IS" smtClean="0"/>
              <a:t>18.1.2025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0D58-313D-4BA3-87B5-852B56BCD70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1657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815A0-AB21-4B87-9712-F58030E7D163}" type="datetimeFigureOut">
              <a:rPr lang="is-IS" smtClean="0"/>
              <a:t>18.1.2025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E0D58-313D-4BA3-87B5-852B56BCD70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6033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gif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hyperlink" Target="https://nyr.ruv.is/frettir/menning-og-daegurmal/2024-11-25-vandamal-fullordinna-ad-fa-bornin-til-ad-lesa-ekki-barnanna-428210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www.ruv.is/sjonvarp/spila/krakkakiljan/29832/8sg05p?fbclid=IwZXh0bgNhZW0CMTEAAR1vbLE983BSfPcJfr6eqhsh71hd3xBpN7kf5iQRjq-9NdxEMJPNs41Xzy8_aem_7V9fJWfAI8BJAuYm73EXSw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4683" y="0"/>
            <a:ext cx="9144000" cy="1228183"/>
          </a:xfrm>
        </p:spPr>
        <p:txBody>
          <a:bodyPr/>
          <a:lstStyle/>
          <a:p>
            <a:r>
              <a:rPr lang="is-IS" dirty="0" smtClean="0"/>
              <a:t>Kristín Helga Gunnarsdóttir 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18" y="1385126"/>
            <a:ext cx="5202665" cy="51340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56610" y="1853485"/>
            <a:ext cx="2944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Hvað er  rithöfundur</a:t>
            </a:r>
            <a:endParaRPr lang="is-I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56610" y="1425418"/>
            <a:ext cx="2713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Hún er rithöfundur</a:t>
            </a:r>
            <a:endParaRPr lang="is-I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56610" y="2427259"/>
            <a:ext cx="31640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Kristín Helga er fædd </a:t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24. nóvember1963 </a:t>
            </a:r>
            <a:endParaRPr lang="is-I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46653" y="3327734"/>
            <a:ext cx="482273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Hún varð stúdent og fór í háskóla </a:t>
            </a:r>
          </a:p>
          <a:p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bæði í </a:t>
            </a:r>
            <a:r>
              <a:rPr lang="is-I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Barselona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á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páni og í </a:t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Salt </a:t>
            </a:r>
            <a:r>
              <a:rPr lang="is-I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Lake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City í bandaríkjunum. </a:t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Þar lærði hún spænsku og </a:t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fjölmiðlafræði.</a:t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Hún er líka lærður leiðsögumaður</a:t>
            </a:r>
            <a:endParaRPr lang="is-I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46653" y="5739261"/>
            <a:ext cx="47211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Hún á þrjú fullorðin börn og býr </a:t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með manninum sínum í Garðabæ</a:t>
            </a:r>
            <a:endParaRPr lang="is-I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13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Verkefni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55165"/>
          </a:xfrm>
        </p:spPr>
        <p:txBody>
          <a:bodyPr/>
          <a:lstStyle/>
          <a:p>
            <a:pPr marL="0" indent="0">
              <a:buNone/>
            </a:pP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Skrifaðu um Fíusól í sögubókina þína.</a:t>
            </a:r>
          </a:p>
          <a:p>
            <a:pPr marL="0" indent="0">
              <a:buNone/>
            </a:pP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AutoNum type="arabicPeriod"/>
            </a:pP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Hvað hún heitir, hvað hún er gömul og hvar hún á heima.</a:t>
            </a:r>
          </a:p>
          <a:p>
            <a:pPr marL="514350" indent="-514350">
              <a:buAutoNum type="arabicPeriod"/>
            </a:pP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Skrifaðu nokkur orð af uppáhalds atvikinu þínu úr sögunni um Fíusól</a:t>
            </a:r>
            <a:endParaRPr lang="is-I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AutoNum type="arabicPeriod"/>
            </a:pP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Teiknaðu mynd 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3163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Kristín Helga hefur skrifað fleiri bækur en um Fíusól t.d. bækurnar um </a:t>
            </a:r>
            <a:r>
              <a:rPr lang="is-IS" dirty="0" err="1" smtClean="0"/>
              <a:t>Obbuló</a:t>
            </a:r>
            <a:endParaRPr lang="is-IS" dirty="0"/>
          </a:p>
        </p:txBody>
      </p:sp>
      <p:pic>
        <p:nvPicPr>
          <p:cNvPr id="6146" name="Picture 2" descr="https://www.forlagid.is/wp-content/uploads/2022/11/Obbulo_Duddur_KAPA_FRO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34" y="1812580"/>
            <a:ext cx="1894466" cy="266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bbulo_Nammid_FRONT_N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90" y="1812580"/>
            <a:ext cx="2179994" cy="306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.forlagid.is/wp-content/uploads/2022/11/Obbulo_Snyrtistofan_KAPA_FRON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024" y="2862739"/>
            <a:ext cx="1939615" cy="273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7479" y="1975866"/>
            <a:ext cx="2101122" cy="2948293"/>
          </a:xfrm>
          <a:prstGeom prst="rect">
            <a:avLst/>
          </a:prstGeom>
        </p:spPr>
      </p:pic>
      <p:pic>
        <p:nvPicPr>
          <p:cNvPr id="6156" name="Picture 12" descr="Kristín Helga Gunnarsdóttir – Bjartur &amp; Veröl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178" y="2862739"/>
            <a:ext cx="2113711" cy="296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752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4415" y="359228"/>
            <a:ext cx="5809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Hún hefur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skrifað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margar fleiri bækur t.d.</a:t>
            </a:r>
            <a:endParaRPr lang="is-I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2" name="Picture 2" descr="Elsku besta Binna mín | Bókmenntaborg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64" y="1304808"/>
            <a:ext cx="1436767" cy="199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rímsævintýr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839" y="4049966"/>
            <a:ext cx="1536049" cy="23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Bíttu á jaxlinn Binna mín – Forlagið bókabú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627" y="1325276"/>
            <a:ext cx="14287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Kristín Helga Gunnarsdóttir | Bókmenntaborg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375" y="3994011"/>
            <a:ext cx="1558924" cy="236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ressandi prakkarasögur - Vísi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954" y="1325276"/>
            <a:ext cx="1346892" cy="206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Mói hrekkjusvín – Misskilinn snillingur – Forlagið bókabú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078" y="1304808"/>
            <a:ext cx="1316359" cy="201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Mói hrekkjusvín – Landsmót hrekkjusvína – Forlagið bókabú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424" y="1314120"/>
            <a:ext cx="1285663" cy="196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Mói hrekkjusvín: Misskilinn snillingur - Hljóðbók - Kristín Helga  Gunnarsdóttir - ISBN 9781669696483 - Storyte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165" y="1325276"/>
            <a:ext cx="1649001" cy="20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4" name="Picture 24" descr="Ótemju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199" y="4070912"/>
            <a:ext cx="1559512" cy="241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Fjallaverksmiðja Ísland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79" y="4049615"/>
            <a:ext cx="1499403" cy="23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Ríolítregla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027" y="4143328"/>
            <a:ext cx="1487138" cy="226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0" name="Picture 30" descr="Gallsteinar afa Giss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532" y="4020270"/>
            <a:ext cx="1462130" cy="233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2" name="Picture 32" descr="http://skald.is/rails/active_storage/blobs/eyJfcmFpbHMiOnsibWVzc2FnZSI6IkJBaHBBa2dCIiwiZXhwIjpudWxsLCJwdXIiOiJibG9iX2lkIn19--09a976d32f6c10c31cc5d0a4778238565f8e87d2/06196c_b65c37f6c6f649e2b8fd19999c36aeb2~mv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349" y="1314120"/>
            <a:ext cx="1358811" cy="20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98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Kristín Helga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erðlaun og viðurkenningarnar 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8883" y="1963498"/>
            <a:ext cx="6524812" cy="8996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Hún hefur fengið mörg verðlaun fyrir </a:t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bækurnar sínar og verið tilnefnd til verðlauna.</a:t>
            </a:r>
            <a:endParaRPr lang="is-I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28883" y="3135955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sz="20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Hérna er listi yfir þau verðlaun sem hún fékk fyrir </a:t>
            </a:r>
            <a:r>
              <a:rPr lang="is-IS" sz="20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Fíusól og Móa Hrekkjusvín</a:t>
            </a:r>
            <a:r>
              <a:rPr lang="is-IS" sz="20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hún hefur fengið miklu fleiri verðlaun fyrir aðrar bækur.</a:t>
            </a:r>
          </a:p>
          <a:p>
            <a:endParaRPr lang="is-IS" sz="2000" dirty="0" smtClean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sz="20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2008  Bókaverðlaun barnanna fyrir </a:t>
            </a:r>
            <a:r>
              <a:rPr lang="is-IS" sz="2000" dirty="0" err="1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Fíasól</a:t>
            </a:r>
            <a:r>
              <a:rPr lang="is-IS" sz="20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er flottust</a:t>
            </a:r>
          </a:p>
          <a:p>
            <a:r>
              <a:rPr lang="is-IS" sz="20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2006  Bókaverðlaun barnanna fyrir </a:t>
            </a:r>
            <a:r>
              <a:rPr lang="is-IS" sz="2000" dirty="0" err="1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Fíasól</a:t>
            </a:r>
            <a:r>
              <a:rPr lang="is-IS" sz="20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á flandri</a:t>
            </a:r>
          </a:p>
          <a:p>
            <a:r>
              <a:rPr lang="is-IS" sz="20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2005  Bókaverðlaun barnanna fyrir </a:t>
            </a:r>
            <a:r>
              <a:rPr lang="is-IS" sz="2000" dirty="0" err="1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Fíasól</a:t>
            </a:r>
            <a:r>
              <a:rPr lang="is-IS" sz="20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í </a:t>
            </a:r>
            <a:r>
              <a:rPr lang="is-IS" sz="2000" dirty="0" err="1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Hosiló</a:t>
            </a:r>
            <a:endParaRPr lang="is-IS" sz="2000" dirty="0" smtClean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sz="20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2001  Barnabókaverðlaun Fræðsluráðs Reykjavíkur    </a:t>
            </a:r>
            <a:r>
              <a:rPr lang="is-IS" sz="2000" dirty="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..........</a:t>
            </a:r>
            <a:r>
              <a:rPr lang="is-IS" sz="20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fyrir Móa hrekkjusvín</a:t>
            </a:r>
            <a:endParaRPr lang="is-IS" sz="200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823" y="1690688"/>
            <a:ext cx="3037824" cy="491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33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2776" y="793029"/>
            <a:ext cx="10515600" cy="34031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Til að skrifa bækur og fá hugmyndir þá segir Kristín; </a:t>
            </a:r>
          </a:p>
          <a:p>
            <a:pPr marL="0" indent="0">
              <a:buNone/>
            </a:pP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„Ég held líka að maður eigi </a:t>
            </a: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alltaf sem höfundur að </a:t>
            </a: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passa að lokast ekki </a:t>
            </a:r>
            <a:endParaRPr lang="is-I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inni </a:t>
            </a: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 litla heiminum sínum.“</a:t>
            </a:r>
          </a:p>
          <a:p>
            <a:pPr marL="0" indent="0">
              <a:buNone/>
            </a:pP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„Ég get alveg verið heima hjá mér á náttfötunum og skrifað bækur </a:t>
            </a:r>
            <a:b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 </a:t>
            </a: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bara hitt lítil börn. </a:t>
            </a:r>
            <a:b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</a:t>
            </a: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það að </a:t>
            </a: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vera virk í </a:t>
            </a:r>
            <a:r>
              <a:rPr lang="is-I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aktívisma</a:t>
            </a: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og skipta sér af samfélaginu og hafa áhrif á </a:t>
            </a: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það</a:t>
            </a: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þá </a:t>
            </a: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 ég að hitta alls konar fólk. Það </a:t>
            </a: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lekur síðan </a:t>
            </a: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 í önnur verkefni,“ </a:t>
            </a: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segir hún.</a:t>
            </a:r>
            <a:b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Kristín vinnur </a:t>
            </a: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 skíðaleiðsögumaður á veturna. Þá </a:t>
            </a: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 </a:t>
            </a: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ímyndunaraflið </a:t>
            </a:r>
            <a:b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virkilega af stað.</a:t>
            </a:r>
          </a:p>
          <a:p>
            <a:pPr marL="0" indent="0">
              <a:buNone/>
            </a:pP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„Ég held að höfundar verði að gera eitthvað annað líka</a:t>
            </a:r>
            <a:r>
              <a:rPr lang="is-I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.“</a:t>
            </a:r>
            <a:endParaRPr lang="is-I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 descr="1 Kristín Helga Gunnarsdóttir - Rautt hár – Gnarristan – Podcast – Podtai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29" y="1201217"/>
            <a:ext cx="3687297" cy="36872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452" y="73185"/>
            <a:ext cx="11624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Að lokum</a:t>
            </a:r>
            <a:endParaRPr lang="is-I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12776" y="4714862"/>
            <a:ext cx="6096001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Kristín Helga er mikill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umhverfissinni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finnst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mikilvægt að skipta sér af samfélaginu.</a:t>
            </a:r>
            <a:b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 nýjustu bókinni um Fíusól þá er </a:t>
            </a:r>
            <a:r>
              <a:rPr lang="is-I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Fíasól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að tína skítalummur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eru litlu koddarnir sem fólk treður í munninn á sér og hrækir </a:t>
            </a:r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út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úr sér og fuglar eru að éta. </a:t>
            </a:r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6139" y="5791857"/>
            <a:ext cx="1062490" cy="9527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598309" y="6436250"/>
            <a:ext cx="2377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Kiljan á 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mínútu 42:43</a:t>
            </a:r>
          </a:p>
        </p:txBody>
      </p:sp>
    </p:spTree>
    <p:extLst>
      <p:ext uri="{BB962C8B-B14F-4D97-AF65-F5344CB8AC3E}">
        <p14:creationId xmlns:p14="http://schemas.microsoft.com/office/powerpoint/2010/main" val="2570868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0376"/>
          </a:xfrm>
        </p:spPr>
        <p:txBody>
          <a:bodyPr/>
          <a:lstStyle/>
          <a:p>
            <a:r>
              <a:rPr lang="is-IS" dirty="0" smtClean="0"/>
              <a:t>Verkefni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28553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s-I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Bækurnar sem Kristín Helga </a:t>
            </a:r>
            <a:br>
              <a:rPr lang="is-I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hefur skrifað eru t.d. bækurnar um Fíusól</a:t>
            </a:r>
            <a:endParaRPr lang="is-I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06398" y="1962556"/>
            <a:ext cx="8132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Persónan </a:t>
            </a:r>
            <a:r>
              <a:rPr lang="is-I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Fíasól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er byggð á lífi dóttur hennar Soffíu Sóley </a:t>
            </a:r>
            <a:endParaRPr lang="is-I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Fíasól í fínum málum – Forlagið bókabú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0" y="1962556"/>
            <a:ext cx="2855734" cy="450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06398" y="2624171"/>
            <a:ext cx="76497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Þegar Soffía Sóley var lítil stúlka var hún oft að lenda í </a:t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alls konar veseni. </a:t>
            </a:r>
            <a:endParaRPr lang="is-IS" sz="2400" dirty="0"/>
          </a:p>
        </p:txBody>
      </p:sp>
      <p:sp>
        <p:nvSpPr>
          <p:cNvPr id="7" name="Rectangle 6"/>
          <p:cNvSpPr/>
          <p:nvPr/>
        </p:nvSpPr>
        <p:spPr>
          <a:xfrm>
            <a:off x="3869757" y="3672870"/>
            <a:ext cx="80053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Kristínu Helgu fannst samskiptin við stelpuna sína</a:t>
            </a:r>
            <a:b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oft vera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neikvæð á heimilinu fyrir hana af því að </a:t>
            </a:r>
            <a:b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Soffía Sóley var sjálfstæð og sterk. </a:t>
            </a:r>
            <a:endParaRPr lang="is-IS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Til dæmis var stundum verið að rífast eða takast á um föt og mat.  </a:t>
            </a:r>
            <a:endParaRPr lang="is-IS" sz="2400" dirty="0"/>
          </a:p>
        </p:txBody>
      </p:sp>
    </p:spTree>
    <p:extLst>
      <p:ext uri="{BB962C8B-B14F-4D97-AF65-F5344CB8AC3E}">
        <p14:creationId xmlns:p14="http://schemas.microsoft.com/office/powerpoint/2010/main" val="127631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50230" y="930488"/>
            <a:ext cx="661709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Kristín Helga ákvað því að búa til lítið hefti </a:t>
            </a:r>
          </a:p>
          <a:p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 hún rétti dóttur sinni þegar hún var lítil </a:t>
            </a:r>
          </a:p>
          <a:p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 sagði við hana: </a:t>
            </a:r>
            <a:b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„Hér er þessi bók, þú ert alveg í fínum málum. </a:t>
            </a:r>
          </a:p>
          <a:p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Við erum bara svolítið sniðugar. </a:t>
            </a:r>
          </a:p>
          <a:p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Þessi neikvæðu samskipti, </a:t>
            </a:r>
          </a:p>
          <a:p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þau eru pínu fyndin og fögnum því bara </a:t>
            </a:r>
          </a:p>
          <a:p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hver við erum. </a:t>
            </a:r>
          </a:p>
          <a:p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Þó við tökum stunum rosalega harðar rimmur </a:t>
            </a:r>
          </a:p>
          <a:p>
            <a:r>
              <a:rPr lang="is-IS" sz="24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 föt á morgnanna og rífumst um mat.“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81422"/>
            <a:ext cx="5158410" cy="490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84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3548" y="605989"/>
            <a:ext cx="8534400" cy="57451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s-IS" sz="3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Heftið eða </a:t>
            </a:r>
            <a:r>
              <a:rPr lang="is-IS" sz="3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bókin </a:t>
            </a:r>
            <a:r>
              <a:rPr lang="is-IS" sz="3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átti bara að vera </a:t>
            </a:r>
            <a:r>
              <a:rPr lang="is-IS" sz="3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fyrir</a:t>
            </a:r>
            <a:endParaRPr lang="is-IS" sz="31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is-IS" sz="3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Soffíu </a:t>
            </a:r>
            <a:r>
              <a:rPr lang="is-IS" sz="3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Sól til að hjálpa </a:t>
            </a:r>
            <a:r>
              <a:rPr lang="is-IS" sz="3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fjölskyldunni</a:t>
            </a:r>
            <a:r>
              <a:rPr lang="is-IS" sz="3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s-IS" sz="3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að </a:t>
            </a:r>
          </a:p>
          <a:p>
            <a:pPr marL="0" indent="0">
              <a:buNone/>
            </a:pPr>
            <a:r>
              <a:rPr lang="is-IS" sz="3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líða </a:t>
            </a:r>
            <a:r>
              <a:rPr lang="is-IS" sz="3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betur. Hún vildi skoða </a:t>
            </a:r>
            <a:r>
              <a:rPr lang="is-IS" sz="3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samskiptin á heimilinu </a:t>
            </a:r>
            <a:r>
              <a:rPr lang="is-IS" sz="3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með </a:t>
            </a:r>
            <a:r>
              <a:rPr lang="is-IS" sz="3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jákvæðni og húmor. </a:t>
            </a:r>
          </a:p>
          <a:p>
            <a:pPr marL="0" indent="0">
              <a:buNone/>
            </a:pPr>
            <a:r>
              <a:rPr lang="is-IS" sz="3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Þannig að þau gætu öll hlegið saman og </a:t>
            </a:r>
          </a:p>
          <a:p>
            <a:pPr marL="0" indent="0">
              <a:buNone/>
            </a:pPr>
            <a:r>
              <a:rPr lang="is-IS" sz="3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haft gaman af uppátækjum stelpunnar </a:t>
            </a:r>
          </a:p>
          <a:p>
            <a:pPr marL="0" indent="0">
              <a:buNone/>
            </a:pPr>
            <a:r>
              <a:rPr lang="is-IS" sz="3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sinnar og eigin viðbrögðum við </a:t>
            </a:r>
          </a:p>
          <a:p>
            <a:pPr marL="0" indent="0">
              <a:buNone/>
            </a:pPr>
            <a:r>
              <a:rPr lang="is-IS" sz="3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þessum samskiptum. </a:t>
            </a:r>
            <a:br>
              <a:rPr lang="is-IS" sz="3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Þetta hefti </a:t>
            </a:r>
            <a:r>
              <a:rPr lang="is-I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is-I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arð </a:t>
            </a:r>
            <a:r>
              <a:rPr lang="is-I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að bók sem margir </a:t>
            </a:r>
            <a:br>
              <a:rPr lang="is-I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hafa gaman af. </a:t>
            </a:r>
            <a:endParaRPr lang="is-I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https://www.borgarleikhus.is/_next/image?url=https%3A%2F%2Fcdn.sanity.io%2Fimages%2Fa014i689%2Fproduction%2F30d1ec4cfcc8cff77bfe08f48046e135079caa65-2480x3508.jpg%3Fq%3D75%26fit%3Dclip%26auto%3Dformat&amp;w=3840&amp;q=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60" y="605989"/>
            <a:ext cx="3998301" cy="565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002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8415" y="887186"/>
            <a:ext cx="6259286" cy="56333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Bækurnar um Fíusól eru um </a:t>
            </a:r>
            <a:b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glímuna </a:t>
            </a:r>
            <a:r>
              <a:rPr lang="is-I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við hversdaginn, </a:t>
            </a: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glímuna </a:t>
            </a:r>
            <a:r>
              <a:rPr lang="is-I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 börnin </a:t>
            </a: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eiga </a:t>
            </a:r>
            <a:r>
              <a:rPr lang="is-I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við foreldra og </a:t>
            </a: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foreldrar við </a:t>
            </a:r>
            <a:r>
              <a:rPr lang="is-I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börnin</a:t>
            </a: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>
              <a:buNone/>
            </a:pP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Margir tengja við samskiptin </a:t>
            </a:r>
            <a:b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 </a:t>
            </a:r>
            <a:r>
              <a:rPr lang="is-IS" sz="2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Fíasól</a:t>
            </a: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á við vini sína </a:t>
            </a:r>
            <a:b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 mömmu og pabba.</a:t>
            </a:r>
            <a:b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Þeir tengja við </a:t>
            </a:r>
            <a:r>
              <a:rPr lang="is-I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það að </a:t>
            </a: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lifa </a:t>
            </a:r>
            <a:b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fjölskyldulífi hversdagsins. </a:t>
            </a:r>
            <a:b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Tengja við að það að vera manneskjur.  </a:t>
            </a:r>
            <a:endParaRPr lang="is-I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0" name="Picture 2" descr="Halló Fíasól! – Forlagið bókabú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565412"/>
            <a:ext cx="3795939" cy="562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844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0977" y="4646596"/>
            <a:ext cx="6085114" cy="197298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9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Fara </a:t>
            </a:r>
            <a:r>
              <a:rPr lang="is-IS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ekki yfir skynsemismörkin </a:t>
            </a:r>
            <a:r>
              <a:rPr lang="is-IS" sz="9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9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9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</a:t>
            </a:r>
            <a:r>
              <a:rPr lang="is-IS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vera samt alltaf að dansa á þeim </a:t>
            </a:r>
            <a:r>
              <a:rPr lang="is-IS" sz="9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9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9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 </a:t>
            </a:r>
            <a:r>
              <a:rPr lang="is-IS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fara mjög oft yfir þau,“ </a:t>
            </a:r>
            <a:r>
              <a:rPr lang="is-IS" sz="9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9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9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9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9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telur </a:t>
            </a:r>
            <a:r>
              <a:rPr lang="is-IS" sz="9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Kristín Helga upp.</a:t>
            </a:r>
          </a:p>
        </p:txBody>
      </p:sp>
      <p:pic>
        <p:nvPicPr>
          <p:cNvPr id="8194" name="Picture 2" descr="Fíasó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6" y="1496785"/>
            <a:ext cx="3935186" cy="393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28440" y="52637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</a:t>
            </a:r>
            <a:r>
              <a:rPr lang="is-I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Fíasól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er bara alltaf að glíma við </a:t>
            </a:r>
            <a:b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hversdaginn, </a:t>
            </a:r>
            <a:b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 er í raun og veru alltaf að glíma við það sem við erum að glíma við á öllum aldri; </a:t>
            </a:r>
            <a:endParaRPr lang="is-IS" sz="2400" dirty="0"/>
          </a:p>
        </p:txBody>
      </p:sp>
      <p:sp>
        <p:nvSpPr>
          <p:cNvPr id="4" name="Rectangle 3"/>
          <p:cNvSpPr/>
          <p:nvPr/>
        </p:nvSpPr>
        <p:spPr>
          <a:xfrm>
            <a:off x="5528440" y="2326224"/>
            <a:ext cx="2614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samskipti við fólk,</a:t>
            </a:r>
            <a:endParaRPr lang="is-IS" sz="2400" dirty="0"/>
          </a:p>
        </p:txBody>
      </p:sp>
      <p:sp>
        <p:nvSpPr>
          <p:cNvPr id="5" name="Rectangle 4"/>
          <p:cNvSpPr/>
          <p:nvPr/>
        </p:nvSpPr>
        <p:spPr>
          <a:xfrm>
            <a:off x="5528440" y="3018081"/>
            <a:ext cx="3155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halda sjálfstæði sínu, </a:t>
            </a:r>
            <a:endParaRPr lang="is-IS" sz="2400" dirty="0"/>
          </a:p>
        </p:txBody>
      </p:sp>
      <p:sp>
        <p:nvSpPr>
          <p:cNvPr id="6" name="Rectangle 5"/>
          <p:cNvSpPr/>
          <p:nvPr/>
        </p:nvSpPr>
        <p:spPr>
          <a:xfrm>
            <a:off x="5528440" y="35166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gefa ekki eftir </a:t>
            </a:r>
            <a:b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vita samt hvenær hún á að gefa eftir.</a:t>
            </a:r>
            <a:r>
              <a:rPr lang="is-I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878601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5013" y="2968625"/>
            <a:ext cx="6101444" cy="30783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Hún vill ekki fara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langt frá veruleikanum.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Þess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vegna hefur hún litla sögu með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úr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þeirra eigin lífi í bókinni.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Það er alltaf þessi andi sannleikans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veruleikans sem dansar við hliðina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því sem ég skálda inn í Fíusól.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Þannig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að hún er til en samt er hún 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bara </a:t>
            </a:r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skáldskapur</a:t>
            </a: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.“</a:t>
            </a:r>
          </a:p>
          <a:p>
            <a:endParaRPr lang="is-IS" dirty="0"/>
          </a:p>
          <a:p>
            <a:pPr marL="0" indent="0">
              <a:buNone/>
            </a:pPr>
            <a:endParaRPr lang="is-IS" dirty="0"/>
          </a:p>
        </p:txBody>
      </p:sp>
      <p:sp>
        <p:nvSpPr>
          <p:cNvPr id="5" name="Rectangle 4"/>
          <p:cNvSpPr/>
          <p:nvPr/>
        </p:nvSpPr>
        <p:spPr>
          <a:xfrm>
            <a:off x="5121727" y="100790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s-I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Kristínu Helgu finnst hún „verða alltaf að hafa einhvern sannleiksþráð, pínulítinn.“ þegar hún skrifar sögurnar sínar um Fíusól. </a:t>
            </a:r>
            <a:endParaRPr lang="is-IS" sz="2400" dirty="0"/>
          </a:p>
        </p:txBody>
      </p:sp>
      <p:pic>
        <p:nvPicPr>
          <p:cNvPr id="9218" name="Picture 2" descr="Kristín Helga Gunnarsdóttir - Greinar - Heimild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04" y="1518558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5402" y="5058710"/>
            <a:ext cx="1444445" cy="12952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35735" y="6354000"/>
            <a:ext cx="3714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Á </a:t>
            </a:r>
            <a:r>
              <a:rPr lang="is-I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K</a:t>
            </a:r>
            <a:r>
              <a:rPr lang="is-I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rakkarúv</a:t>
            </a:r>
            <a:r>
              <a:rPr lang="is-I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 er viðtal við Kristínu Helgu</a:t>
            </a:r>
            <a:endParaRPr lang="is-I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24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Kristín skrifaði 8 bækur um Fíusól </a:t>
            </a:r>
            <a:endParaRPr lang="is-I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Fíasól í fínum málum – Forlagið bókabú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21" y="1955387"/>
            <a:ext cx="2546061" cy="401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íasól í hosiló – Forlagið bókabú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539" y="1961329"/>
            <a:ext cx="2546061" cy="400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íasól í fínum málum – Forlagið bókabú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281" y="1955387"/>
            <a:ext cx="2502869" cy="394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íasól er flottust | Penninn Eymundss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710" y="1955387"/>
            <a:ext cx="2546746" cy="401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675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íasól gefst aldrei upp | Bókmenntaborg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94" y="666565"/>
            <a:ext cx="2255116" cy="351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íasól og litla ljónaráni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158" y="3043094"/>
            <a:ext cx="2705148" cy="300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íasól og furðusaga um krakka með kött í maga - Fíasól og furðusaga um krakka með kött í maga&#10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401" y="2178410"/>
            <a:ext cx="2821393" cy="435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íasól biðst frekar fyrirgefningar en leyfis - Heimild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344" y="666565"/>
            <a:ext cx="2667019" cy="412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060227" y="162939"/>
            <a:ext cx="27218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2000" b="0" i="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Fíusólarflug í </a:t>
            </a:r>
            <a:br>
              <a:rPr lang="is-IS" sz="2000" b="0" i="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000" b="0" i="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sprenghlægilegu </a:t>
            </a:r>
            <a:br>
              <a:rPr lang="is-IS" sz="2000" b="0" i="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000" b="0" i="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kvæði sem fjallar um </a:t>
            </a:r>
            <a:br>
              <a:rPr lang="is-IS" sz="2000" b="0" i="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000" b="0" i="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aðdragandann </a:t>
            </a:r>
            <a:br>
              <a:rPr lang="is-IS" sz="2000" b="0" i="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000" b="0" i="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að fæðingu Fíusólar.</a:t>
            </a:r>
            <a:endParaRPr lang="is-I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514" y="5962153"/>
            <a:ext cx="75781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Aldrei að vita hvort hún eigi eftir að skrifa fleiri bækur </a:t>
            </a:r>
            <a:b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s-I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 Fíusól fyrir okkur</a:t>
            </a:r>
            <a:endParaRPr lang="is-I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688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2932</TotalTime>
  <Words>920</Words>
  <Application>Microsoft Office PowerPoint</Application>
  <PresentationFormat>Widescreen</PresentationFormat>
  <Paragraphs>73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Office Theme</vt:lpstr>
      <vt:lpstr>Kristín Helga Gunnarsdóttir </vt:lpstr>
      <vt:lpstr>Bækurnar sem Kristín Helga  hefur skrifað eru t.d. bækurnar um Fíusól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Kristín skrifaði 8 bækur um Fíusól </vt:lpstr>
      <vt:lpstr>PowerPoint Presentation</vt:lpstr>
      <vt:lpstr>Verkefni</vt:lpstr>
      <vt:lpstr>Kristín Helga hefur skrifað fleiri bækur en um Fíusól t.d. bækurnar um Obbuló</vt:lpstr>
      <vt:lpstr>PowerPoint Presentation</vt:lpstr>
      <vt:lpstr>Kristín Helga  Verðlaun og viðurkenningarnar </vt:lpstr>
      <vt:lpstr>PowerPoint Presentation</vt:lpstr>
      <vt:lpstr>Verkefni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Kristín Helga Gunnarsdóttir</dc:title>
  <dc:creator>Bjōrg Vigfúsína Kjartansdóttir</dc:creator>
  <cp:lastModifiedBy>Bjōrg Vigfúsína Kjartansdóttir</cp:lastModifiedBy>
  <cp:revision>43</cp:revision>
  <dcterms:created xsi:type="dcterms:W3CDTF">2025-01-18T10:27:56Z</dcterms:created>
  <dcterms:modified xsi:type="dcterms:W3CDTF">2025-01-20T17:52:21Z</dcterms:modified>
</cp:coreProperties>
</file>