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56" r:id="rId5"/>
    <p:sldId id="257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2" r:id="rId16"/>
    <p:sldId id="266" r:id="rId17"/>
    <p:sldId id="267" r:id="rId18"/>
    <p:sldId id="271" r:id="rId19"/>
    <p:sldId id="270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63E71-0A4B-2AF1-AE72-B5B8A6077522}" v="293" dt="2024-09-02T22:13:03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g (Lilla) Vigfúsína Kjartansdóttir" userId="S::lilla@isaksskoli.is::e59d6895-c489-4aae-bfc2-2e71d14612ee" providerId="AD" clId="Web-{3FA63E71-0A4B-2AF1-AE72-B5B8A6077522}"/>
    <pc:docChg chg="addSld delSld modSld">
      <pc:chgData name="Björg (Lilla) Vigfúsína Kjartansdóttir" userId="S::lilla@isaksskoli.is::e59d6895-c489-4aae-bfc2-2e71d14612ee" providerId="AD" clId="Web-{3FA63E71-0A4B-2AF1-AE72-B5B8A6077522}" dt="2024-09-02T22:13:03.704" v="266" actId="14100"/>
      <pc:docMkLst>
        <pc:docMk/>
      </pc:docMkLst>
      <pc:sldChg chg="modTransition">
        <pc:chgData name="Björg (Lilla) Vigfúsína Kjartansdóttir" userId="S::lilla@isaksskoli.is::e59d6895-c489-4aae-bfc2-2e71d14612ee" providerId="AD" clId="Web-{3FA63E71-0A4B-2AF1-AE72-B5B8A6077522}" dt="2024-09-02T21:48:01.837" v="198"/>
        <pc:sldMkLst>
          <pc:docMk/>
          <pc:sldMk cId="2214834471" sldId="256"/>
        </pc:sldMkLst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48:11.525" v="199"/>
        <pc:sldMkLst>
          <pc:docMk/>
          <pc:sldMk cId="2564005001" sldId="257"/>
        </pc:sldMkLst>
      </pc:sldChg>
      <pc:sldChg chg="addSp delSp modSp modTransition addAnim delAnim">
        <pc:chgData name="Björg (Lilla) Vigfúsína Kjartansdóttir" userId="S::lilla@isaksskoli.is::e59d6895-c489-4aae-bfc2-2e71d14612ee" providerId="AD" clId="Web-{3FA63E71-0A4B-2AF1-AE72-B5B8A6077522}" dt="2024-09-02T22:02:40.234" v="237"/>
        <pc:sldMkLst>
          <pc:docMk/>
          <pc:sldMk cId="2737652882" sldId="258"/>
        </pc:sldMkLst>
        <pc:spChg chg="mod">
          <ac:chgData name="Björg (Lilla) Vigfúsína Kjartansdóttir" userId="S::lilla@isaksskoli.is::e59d6895-c489-4aae-bfc2-2e71d14612ee" providerId="AD" clId="Web-{3FA63E71-0A4B-2AF1-AE72-B5B8A6077522}" dt="2024-09-02T21:59:19.119" v="220" actId="1076"/>
          <ac:spMkLst>
            <pc:docMk/>
            <pc:sldMk cId="2737652882" sldId="258"/>
            <ac:spMk id="2" creationId="{00000000-0000-0000-0000-000000000000}"/>
          </ac:spMkLst>
        </pc:spChg>
        <pc:spChg chg="add del">
          <ac:chgData name="Björg (Lilla) Vigfúsína Kjartansdóttir" userId="S::lilla@isaksskoli.is::e59d6895-c489-4aae-bfc2-2e71d14612ee" providerId="AD" clId="Web-{3FA63E71-0A4B-2AF1-AE72-B5B8A6077522}" dt="2024-09-02T21:59:49.776" v="225"/>
          <ac:spMkLst>
            <pc:docMk/>
            <pc:sldMk cId="2737652882" sldId="258"/>
            <ac:spMk id="3" creationId="{45169008-42CD-4C6F-EE38-1264D6A7D2EC}"/>
          </ac:spMkLst>
        </pc:spChg>
        <pc:spChg chg="mod">
          <ac:chgData name="Björg (Lilla) Vigfúsína Kjartansdóttir" userId="S::lilla@isaksskoli.is::e59d6895-c489-4aae-bfc2-2e71d14612ee" providerId="AD" clId="Web-{3FA63E71-0A4B-2AF1-AE72-B5B8A6077522}" dt="2024-09-02T22:02:15.264" v="235" actId="1076"/>
          <ac:spMkLst>
            <pc:docMk/>
            <pc:sldMk cId="2737652882" sldId="258"/>
            <ac:spMk id="5" creationId="{00000000-0000-0000-0000-000000000000}"/>
          </ac:spMkLst>
        </pc:spChg>
        <pc:picChg chg="mod ord">
          <ac:chgData name="Björg (Lilla) Vigfúsína Kjartansdóttir" userId="S::lilla@isaksskoli.is::e59d6895-c489-4aae-bfc2-2e71d14612ee" providerId="AD" clId="Web-{3FA63E71-0A4B-2AF1-AE72-B5B8A6077522}" dt="2024-09-02T22:02:23.921" v="236"/>
          <ac:picMkLst>
            <pc:docMk/>
            <pc:sldMk cId="2737652882" sldId="258"/>
            <ac:picMk id="1026" creationId="{00000000-0000-0000-0000-000000000000}"/>
          </ac:picMkLst>
        </pc:picChg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48:24.432" v="200"/>
        <pc:sldMkLst>
          <pc:docMk/>
          <pc:sldMk cId="914212602" sldId="259"/>
        </pc:sldMkLst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3:42.823" v="207"/>
        <pc:sldMkLst>
          <pc:docMk/>
          <pc:sldMk cId="407034939" sldId="260"/>
        </pc:sldMkLst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3:50.995" v="208"/>
        <pc:sldMkLst>
          <pc:docMk/>
          <pc:sldMk cId="2572399150" sldId="261"/>
        </pc:sldMkLst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4:13.621" v="209"/>
        <pc:sldMkLst>
          <pc:docMk/>
          <pc:sldMk cId="3284291912" sldId="263"/>
        </pc:sldMkLst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4:23.106" v="210"/>
        <pc:sldMkLst>
          <pc:docMk/>
          <pc:sldMk cId="2690926394" sldId="264"/>
        </pc:sldMkLst>
      </pc:sldChg>
      <pc:sldChg chg="modSp modTransition">
        <pc:chgData name="Björg (Lilla) Vigfúsína Kjartansdóttir" userId="S::lilla@isaksskoli.is::e59d6895-c489-4aae-bfc2-2e71d14612ee" providerId="AD" clId="Web-{3FA63E71-0A4B-2AF1-AE72-B5B8A6077522}" dt="2024-09-02T21:54:31.731" v="211"/>
        <pc:sldMkLst>
          <pc:docMk/>
          <pc:sldMk cId="117218186" sldId="265"/>
        </pc:sldMkLst>
        <pc:spChg chg="mod">
          <ac:chgData name="Björg (Lilla) Vigfúsína Kjartansdóttir" userId="S::lilla@isaksskoli.is::e59d6895-c489-4aae-bfc2-2e71d14612ee" providerId="AD" clId="Web-{3FA63E71-0A4B-2AF1-AE72-B5B8A6077522}" dt="2024-09-02T21:23:38.736" v="1" actId="20577"/>
          <ac:spMkLst>
            <pc:docMk/>
            <pc:sldMk cId="117218186" sldId="265"/>
            <ac:spMk id="4" creationId="{00000000-0000-0000-0000-000000000000}"/>
          </ac:spMkLst>
        </pc:spChg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4:53.642" v="213"/>
        <pc:sldMkLst>
          <pc:docMk/>
          <pc:sldMk cId="1012942380" sldId="266"/>
        </pc:sldMkLst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5:02.033" v="214"/>
        <pc:sldMkLst>
          <pc:docMk/>
          <pc:sldMk cId="1739472666" sldId="267"/>
        </pc:sldMkLst>
      </pc:sldChg>
      <pc:sldChg chg="addSp delSp modSp modTransition addAnim delAnim">
        <pc:chgData name="Björg (Lilla) Vigfúsína Kjartansdóttir" userId="S::lilla@isaksskoli.is::e59d6895-c489-4aae-bfc2-2e71d14612ee" providerId="AD" clId="Web-{3FA63E71-0A4B-2AF1-AE72-B5B8A6077522}" dt="2024-09-02T21:53:28.237" v="206"/>
        <pc:sldMkLst>
          <pc:docMk/>
          <pc:sldMk cId="4135249011" sldId="268"/>
        </pc:sldMkLst>
        <pc:spChg chg="add del mod">
          <ac:chgData name="Björg (Lilla) Vigfúsína Kjartansdóttir" userId="S::lilla@isaksskoli.is::e59d6895-c489-4aae-bfc2-2e71d14612ee" providerId="AD" clId="Web-{3FA63E71-0A4B-2AF1-AE72-B5B8A6077522}" dt="2024-09-02T21:47:33.571" v="197" actId="20577"/>
          <ac:spMkLst>
            <pc:docMk/>
            <pc:sldMk cId="4135249011" sldId="268"/>
            <ac:spMk id="2" creationId="{00000000-0000-0000-0000-000000000000}"/>
          </ac:spMkLst>
        </pc:spChg>
        <pc:spChg chg="del">
          <ac:chgData name="Björg (Lilla) Vigfúsína Kjartansdóttir" userId="S::lilla@isaksskoli.is::e59d6895-c489-4aae-bfc2-2e71d14612ee" providerId="AD" clId="Web-{3FA63E71-0A4B-2AF1-AE72-B5B8A6077522}" dt="2024-09-02T21:43:00.321" v="75"/>
          <ac:spMkLst>
            <pc:docMk/>
            <pc:sldMk cId="4135249011" sldId="268"/>
            <ac:spMk id="3" creationId="{00000000-0000-0000-0000-000000000000}"/>
          </ac:spMkLst>
        </pc:spChg>
        <pc:spChg chg="add del mod">
          <ac:chgData name="Björg (Lilla) Vigfúsína Kjartansdóttir" userId="S::lilla@isaksskoli.is::e59d6895-c489-4aae-bfc2-2e71d14612ee" providerId="AD" clId="Web-{3FA63E71-0A4B-2AF1-AE72-B5B8A6077522}" dt="2024-09-02T21:44:45.988" v="115"/>
          <ac:spMkLst>
            <pc:docMk/>
            <pc:sldMk cId="4135249011" sldId="268"/>
            <ac:spMk id="6" creationId="{E4DCAFB2-B5CA-1E28-656A-942F431338ED}"/>
          </ac:spMkLst>
        </pc:spChg>
        <pc:graphicFrameChg chg="add mod ord modGraphic">
          <ac:chgData name="Björg (Lilla) Vigfúsína Kjartansdóttir" userId="S::lilla@isaksskoli.is::e59d6895-c489-4aae-bfc2-2e71d14612ee" providerId="AD" clId="Web-{3FA63E71-0A4B-2AF1-AE72-B5B8A6077522}" dt="2024-09-02T21:46:37.726" v="182"/>
          <ac:graphicFrameMkLst>
            <pc:docMk/>
            <pc:sldMk cId="4135249011" sldId="268"/>
            <ac:graphicFrameMk id="4" creationId="{EFA49230-7B0D-B6E3-32B7-4A39295A9BA1}"/>
          </ac:graphicFrameMkLst>
        </pc:graphicFrameChg>
      </pc:sldChg>
      <pc:sldChg chg="modTransition">
        <pc:chgData name="Björg (Lilla) Vigfúsína Kjartansdóttir" userId="S::lilla@isaksskoli.is::e59d6895-c489-4aae-bfc2-2e71d14612ee" providerId="AD" clId="Web-{3FA63E71-0A4B-2AF1-AE72-B5B8A6077522}" dt="2024-09-02T21:54:42.825" v="212"/>
        <pc:sldMkLst>
          <pc:docMk/>
          <pc:sldMk cId="2956893205" sldId="269"/>
        </pc:sldMkLst>
      </pc:sldChg>
      <pc:sldChg chg="addSp delSp modSp add del modTransition addAnim delAnim modAnim">
        <pc:chgData name="Björg (Lilla) Vigfúsína Kjartansdóttir" userId="S::lilla@isaksskoli.is::e59d6895-c489-4aae-bfc2-2e71d14612ee" providerId="AD" clId="Web-{3FA63E71-0A4B-2AF1-AE72-B5B8A6077522}" dt="2024-09-02T21:55:21.893" v="216"/>
        <pc:sldMkLst>
          <pc:docMk/>
          <pc:sldMk cId="541853991" sldId="270"/>
        </pc:sldMkLst>
        <pc:spChg chg="mod">
          <ac:chgData name="Björg (Lilla) Vigfúsína Kjartansdóttir" userId="S::lilla@isaksskoli.is::e59d6895-c489-4aae-bfc2-2e71d14612ee" providerId="AD" clId="Web-{3FA63E71-0A4B-2AF1-AE72-B5B8A6077522}" dt="2024-09-02T21:28:01.555" v="8" actId="1076"/>
          <ac:spMkLst>
            <pc:docMk/>
            <pc:sldMk cId="541853991" sldId="270"/>
            <ac:spMk id="3" creationId="{00000000-0000-0000-0000-000000000000}"/>
          </ac:spMkLst>
        </pc:spChg>
        <pc:spChg chg="add mod">
          <ac:chgData name="Björg (Lilla) Vigfúsína Kjartansdóttir" userId="S::lilla@isaksskoli.is::e59d6895-c489-4aae-bfc2-2e71d14612ee" providerId="AD" clId="Web-{3FA63E71-0A4B-2AF1-AE72-B5B8A6077522}" dt="2024-09-02T21:36:09.276" v="44" actId="1076"/>
          <ac:spMkLst>
            <pc:docMk/>
            <pc:sldMk cId="541853991" sldId="270"/>
            <ac:spMk id="4" creationId="{107E6666-E047-A092-DF7A-3E843D847524}"/>
          </ac:spMkLst>
        </pc:spChg>
        <pc:spChg chg="add del mod">
          <ac:chgData name="Björg (Lilla) Vigfúsína Kjartansdóttir" userId="S::lilla@isaksskoli.is::e59d6895-c489-4aae-bfc2-2e71d14612ee" providerId="AD" clId="Web-{3FA63E71-0A4B-2AF1-AE72-B5B8A6077522}" dt="2024-09-02T21:35:55.901" v="43" actId="1076"/>
          <ac:spMkLst>
            <pc:docMk/>
            <pc:sldMk cId="541853991" sldId="270"/>
            <ac:spMk id="5" creationId="{82C3382C-8DC5-04B7-1B1D-9DEA2A97D99D}"/>
          </ac:spMkLst>
        </pc:spChg>
        <pc:picChg chg="add mod">
          <ac:chgData name="Björg (Lilla) Vigfúsína Kjartansdóttir" userId="S::lilla@isaksskoli.is::e59d6895-c489-4aae-bfc2-2e71d14612ee" providerId="AD" clId="Web-{3FA63E71-0A4B-2AF1-AE72-B5B8A6077522}" dt="2024-09-02T21:34:14.289" v="36" actId="1076"/>
          <ac:picMkLst>
            <pc:docMk/>
            <pc:sldMk cId="541853991" sldId="270"/>
            <ac:picMk id="6" creationId="{4401841C-760F-032C-D8AD-C2A50E3F01F5}"/>
          </ac:picMkLst>
        </pc:picChg>
      </pc:sldChg>
      <pc:sldChg chg="addSp modSp modTransition addAnim">
        <pc:chgData name="Björg (Lilla) Vigfúsína Kjartansdóttir" userId="S::lilla@isaksskoli.is::e59d6895-c489-4aae-bfc2-2e71d14612ee" providerId="AD" clId="Web-{3FA63E71-0A4B-2AF1-AE72-B5B8A6077522}" dt="2024-09-02T22:13:03.704" v="266" actId="14100"/>
        <pc:sldMkLst>
          <pc:docMk/>
          <pc:sldMk cId="740321790" sldId="271"/>
        </pc:sldMkLst>
        <pc:spChg chg="mod">
          <ac:chgData name="Björg (Lilla) Vigfúsína Kjartansdóttir" userId="S::lilla@isaksskoli.is::e59d6895-c489-4aae-bfc2-2e71d14612ee" providerId="AD" clId="Web-{3FA63E71-0A4B-2AF1-AE72-B5B8A6077522}" dt="2024-09-02T22:13:03.704" v="266" actId="14100"/>
          <ac:spMkLst>
            <pc:docMk/>
            <pc:sldMk cId="740321790" sldId="271"/>
            <ac:spMk id="3" creationId="{00000000-0000-0000-0000-000000000000}"/>
          </ac:spMkLst>
        </pc:spChg>
        <pc:spChg chg="add mod">
          <ac:chgData name="Björg (Lilla) Vigfúsína Kjartansdóttir" userId="S::lilla@isaksskoli.is::e59d6895-c489-4aae-bfc2-2e71d14612ee" providerId="AD" clId="Web-{3FA63E71-0A4B-2AF1-AE72-B5B8A6077522}" dt="2024-09-02T21:39:42.315" v="62" actId="1076"/>
          <ac:spMkLst>
            <pc:docMk/>
            <pc:sldMk cId="740321790" sldId="271"/>
            <ac:spMk id="5" creationId="{6821B26E-C150-7F50-8297-7EA0303FB822}"/>
          </ac:spMkLst>
        </pc:spChg>
        <pc:picChg chg="add mod modCrop">
          <ac:chgData name="Björg (Lilla) Vigfúsína Kjartansdóttir" userId="S::lilla@isaksskoli.is::e59d6895-c489-4aae-bfc2-2e71d14612ee" providerId="AD" clId="Web-{3FA63E71-0A4B-2AF1-AE72-B5B8A6077522}" dt="2024-09-02T21:40:12.707" v="65"/>
          <ac:picMkLst>
            <pc:docMk/>
            <pc:sldMk cId="740321790" sldId="271"/>
            <ac:picMk id="4" creationId="{4C36F060-83C0-B47A-9C60-717849F88EA0}"/>
          </ac:picMkLst>
        </pc:picChg>
      </pc:sldChg>
      <pc:sldChg chg="addSp delSp modSp new modTransition addAnim">
        <pc:chgData name="Björg (Lilla) Vigfúsína Kjartansdóttir" userId="S::lilla@isaksskoli.is::e59d6895-c489-4aae-bfc2-2e71d14612ee" providerId="AD" clId="Web-{3FA63E71-0A4B-2AF1-AE72-B5B8A6077522}" dt="2024-09-02T22:11:02.045" v="264"/>
        <pc:sldMkLst>
          <pc:docMk/>
          <pc:sldMk cId="1222586689" sldId="272"/>
        </pc:sldMkLst>
        <pc:spChg chg="mod">
          <ac:chgData name="Björg (Lilla) Vigfúsína Kjartansdóttir" userId="S::lilla@isaksskoli.is::e59d6895-c489-4aae-bfc2-2e71d14612ee" providerId="AD" clId="Web-{3FA63E71-0A4B-2AF1-AE72-B5B8A6077522}" dt="2024-09-02T22:10:41.216" v="261" actId="1076"/>
          <ac:spMkLst>
            <pc:docMk/>
            <pc:sldMk cId="1222586689" sldId="272"/>
            <ac:spMk id="2" creationId="{3A7EE8C6-270C-302B-F02E-ABC82D09C738}"/>
          </ac:spMkLst>
        </pc:spChg>
        <pc:spChg chg="del">
          <ac:chgData name="Björg (Lilla) Vigfúsína Kjartansdóttir" userId="S::lilla@isaksskoli.is::e59d6895-c489-4aae-bfc2-2e71d14612ee" providerId="AD" clId="Web-{3FA63E71-0A4B-2AF1-AE72-B5B8A6077522}" dt="2024-09-02T22:09:51.308" v="239"/>
          <ac:spMkLst>
            <pc:docMk/>
            <pc:sldMk cId="1222586689" sldId="272"/>
            <ac:spMk id="3" creationId="{11108D74-1E7C-AA0D-7263-DA7A0B153159}"/>
          </ac:spMkLst>
        </pc:spChg>
        <pc:picChg chg="add mod ord">
          <ac:chgData name="Björg (Lilla) Vigfúsína Kjartansdóttir" userId="S::lilla@isaksskoli.is::e59d6895-c489-4aae-bfc2-2e71d14612ee" providerId="AD" clId="Web-{3FA63E71-0A4B-2AF1-AE72-B5B8A6077522}" dt="2024-09-02T22:09:59.996" v="241" actId="1076"/>
          <ac:picMkLst>
            <pc:docMk/>
            <pc:sldMk cId="1222586689" sldId="272"/>
            <ac:picMk id="4" creationId="{72E51147-E56A-EC89-2E97-604FF175A0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303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253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11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059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12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89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172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336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51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477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15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C159-E5A6-4394-96C8-5FE9D4AEEA74}" type="datetimeFigureOut">
              <a:rPr lang="is-IS" smtClean="0"/>
              <a:t>3.9.2024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6421-C24D-4F86-8C7F-3893A5F057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6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aksskoli.is/wp-content/uploads/2017/09/sij_skolanamsskra_islenska_1bekku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613" y="211578"/>
            <a:ext cx="6432984" cy="3216537"/>
          </a:xfrm>
        </p:spPr>
        <p:txBody>
          <a:bodyPr>
            <a:normAutofit fontScale="90000"/>
          </a:bodyPr>
          <a:lstStyle/>
          <a:p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r>
              <a:rPr lang="is-IS" dirty="0"/>
              <a:t>Námsefniskynning</a:t>
            </a:r>
            <a:br>
              <a:rPr lang="is-IS" dirty="0"/>
            </a:br>
            <a:r>
              <a:rPr lang="is-IS" dirty="0"/>
              <a:t>og</a:t>
            </a:r>
            <a:br>
              <a:rPr lang="is-IS" dirty="0"/>
            </a:br>
            <a:r>
              <a:rPr lang="is-IS" dirty="0"/>
              <a:t>kennsluáætlun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023" y="400267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1. bekkur </a:t>
            </a:r>
            <a:br>
              <a:rPr lang="is-IS" dirty="0"/>
            </a:br>
            <a:r>
              <a:rPr lang="is-IS" dirty="0"/>
              <a:t>2024 – 2025</a:t>
            </a:r>
          </a:p>
          <a:p>
            <a:endParaRPr lang="is-IS" dirty="0"/>
          </a:p>
          <a:p>
            <a:r>
              <a:rPr lang="is-IS" dirty="0"/>
              <a:t>Foreldrafulltrúar</a:t>
            </a:r>
            <a:br>
              <a:rPr lang="is-IS" dirty="0"/>
            </a:br>
            <a:r>
              <a:rPr lang="is-IS" dirty="0"/>
              <a:t>(tveir úr hverjum bekk)</a:t>
            </a:r>
          </a:p>
        </p:txBody>
      </p:sp>
      <p:pic>
        <p:nvPicPr>
          <p:cNvPr id="3076" name="Picture 4" descr="Mannauðsstefna Skóla Ísaks Jónssonar Með því að gera einkunnarorð skólans:  starf, þroski, háttvísi og hamingja, a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53" y="92989"/>
            <a:ext cx="3467947" cy="28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3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ms.is/sites/mms.is/files/styles/large/public/products/6918dd36-f367-40a3-ba35-a94c1556d59a.jpg?itok=5jI5Ec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88" y="298351"/>
            <a:ext cx="1233446" cy="17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ms.is/sites/mms.is/files/styles/large/public/products/cf28b9f3-3794-499b-8024-180e54597140.jpg?itok=yMuaMd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40" y="194830"/>
            <a:ext cx="1281154" cy="18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proti 1b – Æfingahefti | Menntamálastofn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03" y="192056"/>
            <a:ext cx="1132411" cy="16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proti 1b – Kennarabók | Menntamálastofn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45" y="298351"/>
            <a:ext cx="1168212" cy="16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399" y="282556"/>
            <a:ext cx="276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/>
              <a:t>Vinnubækur eru</a:t>
            </a:r>
            <a:endParaRPr lang="is-I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68635" y="2304188"/>
            <a:ext cx="118233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b="1" dirty="0"/>
              <a:t>Sproti 1a nemendabók og æfingahefti </a:t>
            </a:r>
            <a:r>
              <a:rPr lang="is-IS" sz="2800" dirty="0"/>
              <a:t>sem við förum nokkuð rösklega yfir. </a:t>
            </a:r>
            <a:br>
              <a:rPr lang="is-IS" sz="2800" dirty="0"/>
            </a:br>
            <a:r>
              <a:rPr lang="is-IS" sz="2800" dirty="0"/>
              <a:t>Í þessari bók erum við að vinna með form, talningu, flokkun, stærð, mynstur, </a:t>
            </a:r>
            <a:br>
              <a:rPr lang="is-IS" sz="2800" dirty="0"/>
            </a:br>
            <a:r>
              <a:rPr lang="is-IS" sz="2800" dirty="0"/>
              <a:t>tölurnar á bak við tölustafina 1- 6 og hugtökin fleiri, færri, minna og meira</a:t>
            </a:r>
          </a:p>
          <a:p>
            <a:endParaRPr lang="is-I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8635" y="3940009"/>
            <a:ext cx="10764998" cy="236988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is-I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sz="2800" b="1" dirty="0"/>
              <a:t>Sproti 1b </a:t>
            </a:r>
            <a:r>
              <a:rPr lang="is-IS" sz="2800" dirty="0"/>
              <a:t>– förum hægar í og vinnum með samlagningu, frádrátt, </a:t>
            </a:r>
            <a:br>
              <a:rPr lang="is-IS" sz="2800" dirty="0"/>
            </a:br>
            <a:r>
              <a:rPr lang="is-IS" sz="2800" dirty="0"/>
              <a:t>tölurnar 0 – 20, mælingar, form og kynnumst aðeins peningum. </a:t>
            </a:r>
            <a:br>
              <a:rPr lang="is-IS" sz="2800" dirty="0"/>
            </a:br>
            <a:r>
              <a:rPr lang="is-IS" sz="2800" dirty="0"/>
              <a:t>Foreldrar endilega látið þau hafa pening þegar þau fara í búðina til að </a:t>
            </a:r>
            <a:br>
              <a:rPr lang="is-IS" sz="2800" dirty="0"/>
            </a:br>
            <a:r>
              <a:rPr lang="is-IS" sz="2800" dirty="0"/>
              <a:t>fá aðeins tilfinningu fyrir peningum.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721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9" y="4782231"/>
            <a:ext cx="10515600" cy="1197655"/>
          </a:xfrm>
        </p:spPr>
        <p:txBody>
          <a:bodyPr/>
          <a:lstStyle/>
          <a:p>
            <a:pPr lvl="0"/>
            <a:r>
              <a:rPr lang="is-IS" dirty="0"/>
              <a:t>Við notum tölvuforritið </a:t>
            </a:r>
            <a:r>
              <a:rPr lang="is-IS" b="1" dirty="0" err="1"/>
              <a:t>Evolytes</a:t>
            </a:r>
            <a:r>
              <a:rPr lang="is-IS" dirty="0"/>
              <a:t> og vinnubók með því </a:t>
            </a:r>
          </a:p>
          <a:p>
            <a:pPr marL="0" indent="0">
              <a:buNone/>
            </a:pPr>
            <a:r>
              <a:rPr lang="is-IS" dirty="0"/>
              <a:t>    jafnt og þétt yfir veturinn.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16" descr="Evolytes bók #1 - Ævintýrið byrjar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269">
            <a:off x="9854071" y="4354031"/>
            <a:ext cx="1437837" cy="20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tærðfræðispæjarar 1 (rafbók) | Menntamálastofn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258">
            <a:off x="9747310" y="1180539"/>
            <a:ext cx="1355171" cy="19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429" y="1342571"/>
            <a:ext cx="87341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Við munum kíkja eftir áramótin í </a:t>
            </a:r>
            <a:r>
              <a:rPr lang="is-IS" sz="2800" b="1" dirty="0"/>
              <a:t>Stærðfræðispæjarana</a:t>
            </a:r>
            <a:r>
              <a:rPr lang="is-IS" dirty="0"/>
              <a:t>.</a:t>
            </a:r>
          </a:p>
          <a:p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689429" y="2846957"/>
            <a:ext cx="5595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Ýmis fjölrituð hefti eða verkefni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Leikir og spil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5689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E8C6-270C-302B-F02E-ABC82D09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87" y="2035263"/>
            <a:ext cx="4461354" cy="13881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Calibri Light"/>
                <a:cs typeface="Calibri Light"/>
              </a:rPr>
              <a:t>Hérna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sjáum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við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stöðu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nemenda</a:t>
            </a:r>
            <a:r>
              <a:rPr lang="en-US" dirty="0">
                <a:ea typeface="Calibri Light"/>
                <a:cs typeface="Calibri Light"/>
              </a:rPr>
              <a:t> í </a:t>
            </a:r>
            <a:r>
              <a:rPr lang="en-US" dirty="0" err="1">
                <a:ea typeface="Calibri Light"/>
                <a:cs typeface="Calibri Light"/>
              </a:rPr>
              <a:t>stærðfærði</a:t>
            </a:r>
            <a:r>
              <a:rPr lang="en-US" dirty="0">
                <a:ea typeface="Calibri Light"/>
                <a:cs typeface="Calibri Light"/>
              </a:rPr>
              <a:t>  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2E51147-E56A-EC89-2E97-604FF175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62" y="249434"/>
            <a:ext cx="6609173" cy="6355502"/>
          </a:xfrm>
        </p:spPr>
      </p:pic>
    </p:spTree>
    <p:extLst>
      <p:ext uri="{BB962C8B-B14F-4D97-AF65-F5344CB8AC3E}">
        <p14:creationId xmlns:p14="http://schemas.microsoft.com/office/powerpoint/2010/main" val="122258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61" y="209068"/>
            <a:ext cx="36656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s-IS" b="1" dirty="0"/>
              <a:t>Átthagafræði </a:t>
            </a:r>
            <a:br>
              <a:rPr lang="is-IS" b="1" dirty="0"/>
            </a:br>
            <a:r>
              <a:rPr lang="is-IS" b="1" dirty="0"/>
              <a:t>samfélags- og </a:t>
            </a:r>
            <a:br>
              <a:rPr lang="is-IS" b="1" dirty="0"/>
            </a:br>
            <a:r>
              <a:rPr lang="is-IS" b="1" dirty="0"/>
              <a:t>náttúrugreinar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75" y="5918942"/>
            <a:ext cx="8555913" cy="562760"/>
          </a:xfrm>
        </p:spPr>
        <p:txBody>
          <a:bodyPr>
            <a:normAutofit/>
          </a:bodyPr>
          <a:lstStyle/>
          <a:p>
            <a:r>
              <a:rPr lang="is-IS" dirty="0"/>
              <a:t>Bók sem við nýtum að einhverju leyti er Halló heimur 1.</a:t>
            </a:r>
          </a:p>
          <a:p>
            <a:endParaRPr lang="is-IS" dirty="0"/>
          </a:p>
        </p:txBody>
      </p:sp>
      <p:pic>
        <p:nvPicPr>
          <p:cNvPr id="8196" name="Picture 4" descr="Barnasáttmáli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87" y="209068"/>
            <a:ext cx="5694313" cy="19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314" y="2360363"/>
            <a:ext cx="1172326" cy="1166932"/>
          </a:xfrm>
          <a:prstGeom prst="rect">
            <a:avLst/>
          </a:prstGeom>
        </p:spPr>
      </p:pic>
      <p:pic>
        <p:nvPicPr>
          <p:cNvPr id="8198" name="Picture 6" descr="Halló heimur 1 | Menntamálastofn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69" y="4007980"/>
            <a:ext cx="1891226" cy="25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475" y="2360363"/>
            <a:ext cx="903632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 Lífsleikni leikur stóran þátt í þessum greinum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err="1"/>
              <a:t>Tísla</a:t>
            </a:r>
            <a:r>
              <a:rPr lang="is-IS" sz="2800" dirty="0"/>
              <a:t> mýsla og fleiri lífsleiknibækur t.d. bækurnar frá </a:t>
            </a:r>
            <a:r>
              <a:rPr lang="is-IS" sz="2800" dirty="0" err="1"/>
              <a:t>Oran</a:t>
            </a:r>
            <a:r>
              <a:rPr lang="is-I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Barnasáttmálinn</a:t>
            </a:r>
          </a:p>
          <a:p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403475" y="3831074"/>
            <a:ext cx="84559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Við vinnum þessi verkefni aðallega í þemum.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Þemun verða t.d.</a:t>
            </a:r>
            <a:br>
              <a:rPr lang="is-IS" sz="2800" dirty="0"/>
            </a:br>
            <a:r>
              <a:rPr lang="is-IS" sz="2800" dirty="0"/>
              <a:t>líkaminn, hvalir, húsdýr, smádýr, fuglar, blóm og árstíðir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Framkoma, samskipti, hópavinna og sjálfsmynd</a:t>
            </a:r>
          </a:p>
        </p:txBody>
      </p:sp>
    </p:spTree>
    <p:extLst>
      <p:ext uri="{BB962C8B-B14F-4D97-AF65-F5344CB8AC3E}">
        <p14:creationId xmlns:p14="http://schemas.microsoft.com/office/powerpoint/2010/main" val="101294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Afmæli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857" y="2362174"/>
            <a:ext cx="11853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Að halda upp á afmæli er engin skylda. Gott er að halda nokkur afmæli saman </a:t>
            </a:r>
            <a:br>
              <a:rPr lang="is-IS" sz="2800" dirty="0"/>
            </a:br>
            <a:r>
              <a:rPr lang="is-IS" sz="2800" dirty="0"/>
              <a:t>t.d. allir sem eiga afmæli sama mánuðinn.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406" y="3390357"/>
            <a:ext cx="10886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Eins hefur orðið sú þróun að afmælisgjöfin sé 500 kr.</a:t>
            </a:r>
            <a:br>
              <a:rPr lang="is-IS" sz="2800" dirty="0"/>
            </a:br>
            <a:r>
              <a:rPr lang="is-IS" sz="2800" dirty="0"/>
              <a:t>Þá geta börnin safnað saman peningunum og sett í banka </a:t>
            </a:r>
            <a:br>
              <a:rPr lang="is-IS" sz="2800" dirty="0"/>
            </a:br>
            <a:r>
              <a:rPr lang="is-IS" sz="2800" dirty="0"/>
              <a:t>eða keypt sér stærri hlut sem þau langar í eða safnað sér fyrir einhverju.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857" y="4967047"/>
            <a:ext cx="6898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Viljið þið halda 500 kr. eða hvað segið þið?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406" y="5594876"/>
            <a:ext cx="102036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Sendið tölvupóst eða hringið – sleppið boðskortunum í skólanum</a:t>
            </a:r>
            <a:br>
              <a:rPr lang="is-IS" sz="2800" dirty="0"/>
            </a:br>
            <a:r>
              <a:rPr lang="is-IS" sz="2800" dirty="0"/>
              <a:t>Sendið boðskortin í tölvupósti í gegnum </a:t>
            </a:r>
            <a:r>
              <a:rPr lang="is-IS" sz="2800" dirty="0" err="1"/>
              <a:t>Mentor</a:t>
            </a:r>
            <a:endParaRPr lang="is-IS" sz="2800" dirty="0"/>
          </a:p>
        </p:txBody>
      </p:sp>
      <p:pic>
        <p:nvPicPr>
          <p:cNvPr id="1026" name="Picture 2" descr="Happy Birthday Party Frame 3d Design, Birthday Party, Birthday Art, Happy  Birthday PNG Transparent Image and Clipart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116" y="179343"/>
            <a:ext cx="2091292" cy="209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7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849"/>
            <a:ext cx="9144000" cy="1745709"/>
          </a:xfrm>
        </p:spPr>
        <p:txBody>
          <a:bodyPr/>
          <a:lstStyle/>
          <a:p>
            <a:r>
              <a:rPr lang="is-IS" dirty="0"/>
              <a:t>Fatnaður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603" y="4687627"/>
            <a:ext cx="9686794" cy="132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is-IS" sz="2800" dirty="0"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sz="2800" dirty="0"/>
              <a:t>Einnig er mikilvægt að uppfæra aukafatapokann mjög reglulega. Sérstaklega eftir blauta daga.</a:t>
            </a:r>
            <a:endParaRPr lang="is-IS" sz="2800" dirty="0">
              <a:ea typeface="Calibri"/>
              <a:cs typeface="Calibri"/>
            </a:endParaRPr>
          </a:p>
        </p:txBody>
      </p:sp>
      <p:pic>
        <p:nvPicPr>
          <p:cNvPr id="4" name="Picture 3" descr="Myndaniðurstaða fyrir raindress clipart">
            <a:extLst>
              <a:ext uri="{FF2B5EF4-FFF2-40B4-BE49-F238E27FC236}">
                <a16:creationId xmlns:a16="http://schemas.microsoft.com/office/drawing/2014/main" id="{4C36F060-83C0-B47A-9C60-717849F8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5" r="11687" b="4296"/>
          <a:stretch/>
        </p:blipFill>
        <p:spPr>
          <a:xfrm>
            <a:off x="910938" y="-561"/>
            <a:ext cx="2144530" cy="3218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1B26E-C150-7F50-8297-7EA0303FB822}"/>
              </a:ext>
            </a:extLst>
          </p:cNvPr>
          <p:cNvSpPr txBox="1"/>
          <p:nvPr/>
        </p:nvSpPr>
        <p:spPr>
          <a:xfrm>
            <a:off x="1252602" y="3674301"/>
            <a:ext cx="968679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s-IS" sz="2800" dirty="0">
                <a:ea typeface="Calibri"/>
                <a:cs typeface="Calibri"/>
              </a:rPr>
              <a:t>Það er </a:t>
            </a:r>
            <a:r>
              <a:rPr lang="is-IS" sz="2800" u="sng" dirty="0">
                <a:ea typeface="Calibri"/>
                <a:cs typeface="Calibri"/>
              </a:rPr>
              <a:t>mjög </a:t>
            </a:r>
            <a:r>
              <a:rPr lang="is-IS" sz="2800" dirty="0">
                <a:ea typeface="Calibri"/>
                <a:cs typeface="Calibri"/>
              </a:rPr>
              <a:t>mikilvægt að börnin séu klædd eftir veðri og séu með húfu, vettlinga, stígvél og pollagalla meðferðis í skólanum í vetur.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032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Tölvupóstur og </a:t>
            </a:r>
            <a:r>
              <a:rPr lang="is-IS" dirty="0" err="1"/>
              <a:t>Mentor</a:t>
            </a:r>
            <a:r>
              <a:rPr lang="is-I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2882"/>
            <a:ext cx="10515600" cy="1773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dirty="0"/>
              <a:t>Endilega sendið póstinn á netfangið mitt / okkar ekki í gegnum </a:t>
            </a:r>
            <a:r>
              <a:rPr lang="is-IS" err="1"/>
              <a:t>Mentor</a:t>
            </a:r>
            <a:r>
              <a:rPr lang="is-IS" dirty="0"/>
              <a:t> þar sem það er erfiðara að svara strax. Ég þarf að skrá mig inná </a:t>
            </a:r>
            <a:r>
              <a:rPr lang="is-IS" err="1"/>
              <a:t>Mentor</a:t>
            </a:r>
            <a:r>
              <a:rPr lang="is-IS" dirty="0"/>
              <a:t> og leita að netfanginu.</a:t>
            </a:r>
          </a:p>
          <a:p>
            <a:endParaRPr lang="is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E6666-E047-A092-DF7A-3E843D847524}"/>
              </a:ext>
            </a:extLst>
          </p:cNvPr>
          <p:cNvSpPr txBox="1"/>
          <p:nvPr/>
        </p:nvSpPr>
        <p:spPr>
          <a:xfrm>
            <a:off x="711199" y="3120571"/>
            <a:ext cx="11001828" cy="1300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is-IS" sz="2800" dirty="0">
                <a:ea typeface="Calibri"/>
                <a:cs typeface="Calibri"/>
              </a:rPr>
              <a:t>Mikilvægt er að skrá öll leyfi og veikindi inn á </a:t>
            </a:r>
            <a:r>
              <a:rPr lang="is-IS" sz="2800" err="1">
                <a:ea typeface="Calibri"/>
                <a:cs typeface="Calibri"/>
              </a:rPr>
              <a:t>Mentor</a:t>
            </a:r>
            <a:r>
              <a:rPr lang="is-IS" sz="2800" dirty="0">
                <a:ea typeface="Calibri"/>
                <a:cs typeface="Calibri"/>
              </a:rPr>
              <a:t>. Sömuleiðis er gott að senda umsjónakennara línu ef barnið er fjarverandi.</a:t>
            </a:r>
            <a:endParaRPr lang="en-US" sz="2800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is-IS" sz="22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3382C-8DC5-04B7-1B1D-9DEA2A97D99D}"/>
              </a:ext>
            </a:extLst>
          </p:cNvPr>
          <p:cNvSpPr txBox="1"/>
          <p:nvPr/>
        </p:nvSpPr>
        <p:spPr>
          <a:xfrm>
            <a:off x="711199" y="4419600"/>
            <a:ext cx="107696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>
                <a:ea typeface="Calibri"/>
                <a:cs typeface="Calibri"/>
              </a:rPr>
              <a:t>Vinsamlegast athugið að ekki er í boði að vera inni í frímínútum. Þurfi þau að vera inni eiga þau að vera heima. 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Myndaniðurstaða fyrir computer clipart">
            <a:extLst>
              <a:ext uri="{FF2B5EF4-FFF2-40B4-BE49-F238E27FC236}">
                <a16:creationId xmlns:a16="http://schemas.microsoft.com/office/drawing/2014/main" id="{4401841C-760F-032C-D8AD-C2A50E3F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654" y="190499"/>
            <a:ext cx="1755322" cy="15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876713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/>
              <a:t/>
            </a:r>
            <a:br>
              <a:rPr lang="is-IS" dirty="0"/>
            </a:br>
            <a:r>
              <a:rPr lang="is-IS" dirty="0"/>
              <a:t>Eru einhverjar spurningar?</a:t>
            </a:r>
          </a:p>
        </p:txBody>
      </p:sp>
      <p:pic>
        <p:nvPicPr>
          <p:cNvPr id="1026" name="Picture 2" descr="HeaCare 60pcs Inside Out 2 Stickers for Kids, Cute Cartoon Movie Stickers  for Water Bottles Laptop Scrapbook Phone Luggage Bike Motorcycle Guitar  Helmet Skateboard, Back to School Gifts - Walmar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04" y="1176458"/>
            <a:ext cx="5002361" cy="50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Lestrarlandið – Lestrarbók – Rafbók | Menntamálastofnun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938392" y="6115789"/>
            <a:ext cx="4304779" cy="7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is-IS" sz="4400" dirty="0">
                <a:latin typeface="Calibri Light"/>
                <a:ea typeface="Calibri Light"/>
                <a:cs typeface="Calibri Light"/>
              </a:rPr>
              <a:t>Takk fyrir okkur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765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78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>
                <a:hlinkClick r:id="rId2"/>
              </a:rPr>
              <a:t/>
            </a:r>
            <a:br>
              <a:rPr lang="is-IS" dirty="0">
                <a:hlinkClick r:id="rId2"/>
              </a:rPr>
            </a:br>
            <a:r>
              <a:rPr lang="is-IS" dirty="0">
                <a:hlinkClick r:id="rId2"/>
              </a:rPr>
              <a:t>Íslenska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Lestur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37" y="1480355"/>
            <a:ext cx="11620263" cy="1442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s-IS" dirty="0"/>
              <a:t> Lestrarlandið</a:t>
            </a:r>
            <a:br>
              <a:rPr lang="is-IS" dirty="0"/>
            </a:br>
            <a:endParaRPr lang="is-IS" dirty="0"/>
          </a:p>
          <a:p>
            <a:pPr marL="0" indent="0">
              <a:buNone/>
            </a:pPr>
            <a:r>
              <a:rPr lang="is-IS" dirty="0"/>
              <a:t>Auka lestur</a:t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pic>
        <p:nvPicPr>
          <p:cNvPr id="2052" name="Picture 4" descr="Lestrarlandið – Lestrarbók | Menntamálastofn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1"/>
          <a:stretch/>
        </p:blipFill>
        <p:spPr bwMode="auto">
          <a:xfrm rot="739629">
            <a:off x="7832153" y="296523"/>
            <a:ext cx="1666875" cy="2134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stin að lesa og skrifa 1 – Sísí og Lóló | Menntamálastofn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85" y="901045"/>
            <a:ext cx="1347746" cy="19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437" y="2754420"/>
            <a:ext cx="726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Lesskilningur – spyrja út í blaðsíðurnar - stundum eru spurningar í bókunum</a:t>
            </a:r>
            <a:br>
              <a:rPr lang="is-IS" dirty="0"/>
            </a:br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488437" y="3461256"/>
            <a:ext cx="4996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Við verðum með létt verkefni sem kanna lesskilning</a:t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488437" y="4061420"/>
            <a:ext cx="1100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Lesið fyrir og með börnunum ykkar - skýrið út orð – verið vakandi yfir textanum, ætli þau viti hvað þetta orð merkir. </a:t>
            </a:r>
            <a:br>
              <a:rPr lang="is-IS" dirty="0"/>
            </a:b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488437" y="4605659"/>
            <a:ext cx="325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Fáið þau til að lesa hátt og skýrt.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6400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4485"/>
          </a:xfrm>
        </p:spPr>
        <p:txBody>
          <a:bodyPr>
            <a:normAutofit fontScale="90000"/>
          </a:bodyPr>
          <a:lstStyle/>
          <a:p>
            <a:r>
              <a:rPr lang="is-IS" dirty="0"/>
              <a:t>Lestrarkompa – skráning </a:t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782" y="871369"/>
            <a:ext cx="7843187" cy="58837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4782" y="1881184"/>
            <a:ext cx="1014413" cy="70008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Oval 4"/>
          <p:cNvSpPr/>
          <p:nvPr/>
        </p:nvSpPr>
        <p:spPr>
          <a:xfrm>
            <a:off x="2738438" y="2424113"/>
            <a:ext cx="1042987" cy="24288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Oval 5"/>
          <p:cNvSpPr/>
          <p:nvPr/>
        </p:nvSpPr>
        <p:spPr>
          <a:xfrm>
            <a:off x="3847806" y="2459828"/>
            <a:ext cx="1042987" cy="24288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4558007" y="2286000"/>
            <a:ext cx="280693" cy="18573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421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Orðin sem þau skrifa í </a:t>
            </a:r>
            <a:r>
              <a:rPr lang="is-IS" dirty="0" err="1"/>
              <a:t>lestrarkompuna</a:t>
            </a:r>
            <a:r>
              <a:rPr lang="is-IS" dirty="0"/>
              <a:t> </a:t>
            </a:r>
            <a:endParaRPr lang="is-IS" dirty="0" err="1">
              <a:ea typeface="Calibri Light"/>
              <a:cs typeface="Calibri Ligh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A49230-7B0D-B6E3-32B7-4A39295A9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54000"/>
              </p:ext>
            </p:extLst>
          </p:nvPr>
        </p:nvGraphicFramePr>
        <p:xfrm>
          <a:off x="838200" y="1825625"/>
          <a:ext cx="10515600" cy="34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304112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768537"/>
                    </a:ext>
                  </a:extLst>
                </a:gridCol>
              </a:tblGrid>
              <a:tr h="87072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 – 6.09.24           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Ása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18536"/>
                  </a:ext>
                </a:extLst>
              </a:tr>
              <a:tr h="870721">
                <a:tc>
                  <a:txBody>
                    <a:bodyPr/>
                    <a:lstStyle/>
                    <a:p>
                      <a:r>
                        <a:rPr lang="en-US" sz="4000" dirty="0"/>
                        <a:t>pappi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pabbi</a:t>
                      </a:r>
                      <a:endParaRPr lang="en-US" dirty="0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131673"/>
                  </a:ext>
                </a:extLst>
              </a:tr>
              <a:tr h="8707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Ási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24451"/>
                  </a:ext>
                </a:extLst>
              </a:tr>
              <a:tr h="8707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ás</a:t>
                      </a:r>
                      <a:endParaRPr lang="en-US" dirty="0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65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2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Vinnubækur í íslensku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4072" y="4908497"/>
            <a:ext cx="4181134" cy="1315513"/>
          </a:xfrm>
        </p:spPr>
        <p:txBody>
          <a:bodyPr>
            <a:normAutofit/>
          </a:bodyPr>
          <a:lstStyle/>
          <a:p>
            <a:r>
              <a:rPr lang="is-IS" dirty="0"/>
              <a:t>Ljósrituð hefti </a:t>
            </a:r>
          </a:p>
          <a:p>
            <a:r>
              <a:rPr lang="is-IS" dirty="0"/>
              <a:t>Ritrún eftir áramótin</a:t>
            </a:r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pic>
        <p:nvPicPr>
          <p:cNvPr id="4100" name="Picture 4" descr="Lestrarlandið – Vinnubók 1 | Menntamálastofn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49" y="574162"/>
            <a:ext cx="1650890" cy="23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stin að lesa og skrifa - Orðasafnið mitt | Menntamálastofn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19">
            <a:off x="7508313" y="3966111"/>
            <a:ext cx="1682712" cy="11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325" y="1428750"/>
            <a:ext cx="599991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Lestrarlandið 1 og  2</a:t>
            </a:r>
            <a:br>
              <a:rPr lang="is-IS" sz="2400" dirty="0"/>
            </a:br>
            <a:r>
              <a:rPr lang="is-IS" sz="2400" dirty="0"/>
              <a:t/>
            </a:r>
            <a:br>
              <a:rPr lang="is-IS" sz="2400" dirty="0"/>
            </a:br>
            <a:r>
              <a:rPr lang="is-IS" sz="2400" dirty="0"/>
              <a:t>Við erum með léttari bækur líka sem kallast </a:t>
            </a:r>
            <a:br>
              <a:rPr lang="is-IS" sz="2400" dirty="0"/>
            </a:br>
            <a:r>
              <a:rPr lang="is-IS" sz="2400" dirty="0"/>
              <a:t>Lestrarlandið vinnubók 1+ </a:t>
            </a:r>
            <a:br>
              <a:rPr lang="is-IS" sz="2400" dirty="0"/>
            </a:br>
            <a:r>
              <a:rPr lang="is-IS" sz="2400" dirty="0"/>
              <a:t/>
            </a:r>
            <a:br>
              <a:rPr lang="is-IS" sz="2400" dirty="0"/>
            </a:br>
            <a:r>
              <a:rPr lang="is-IS" sz="2400" dirty="0"/>
              <a:t>Sumir munu eingöngu vinna í þeim </a:t>
            </a:r>
            <a:br>
              <a:rPr lang="is-IS" sz="2400" dirty="0"/>
            </a:br>
            <a:r>
              <a:rPr lang="is-IS" sz="2400" dirty="0"/>
              <a:t>og aðrir munu vinna í báðum bókunum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752476" y="4169832"/>
            <a:ext cx="2491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Orðasafnið mitt</a:t>
            </a:r>
          </a:p>
          <a:p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714" y="882902"/>
            <a:ext cx="1717480" cy="24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Skrift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83" y="6035873"/>
            <a:ext cx="3631254" cy="711199"/>
          </a:xfrm>
        </p:spPr>
        <p:txBody>
          <a:bodyPr>
            <a:normAutofit/>
          </a:bodyPr>
          <a:lstStyle/>
          <a:p>
            <a:r>
              <a:rPr lang="is-IS" dirty="0"/>
              <a:t>Muna að ydda</a:t>
            </a:r>
          </a:p>
        </p:txBody>
      </p:sp>
      <p:pic>
        <p:nvPicPr>
          <p:cNvPr id="5122" name="Picture 2" descr="2 . Pennag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87" y="373246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Ýmsar slóð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92" y="3469811"/>
            <a:ext cx="3648176" cy="23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krift 1a | Menntamálastofn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771">
            <a:off x="2227516" y="371527"/>
            <a:ext cx="1028533" cy="12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89927"/>
            <a:ext cx="70839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Það er mikilvægt að þið hjálpið þeim að halda rétt  á </a:t>
            </a:r>
            <a:br>
              <a:rPr lang="is-IS" sz="2400" dirty="0"/>
            </a:br>
            <a:r>
              <a:rPr lang="is-IS" sz="2400" dirty="0"/>
              <a:t>blýantinum og litunum</a:t>
            </a:r>
          </a:p>
          <a:p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08104"/>
            <a:ext cx="6547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400" dirty="0"/>
              <a:t>Passa að skrifa stafina rétt, byrja á réttum stað. </a:t>
            </a:r>
            <a:br>
              <a:rPr lang="is-IS" sz="2400" dirty="0"/>
            </a:br>
            <a:r>
              <a:rPr lang="is-IS" sz="2400" dirty="0"/>
              <a:t>Stafirnir byrja alltaf uppi.</a:t>
            </a:r>
          </a:p>
          <a:p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916792"/>
            <a:ext cx="747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Hafa stafina á línunum ekki láta þá hoppa eða </a:t>
            </a:r>
            <a:br>
              <a:rPr lang="is-IS" sz="2400" dirty="0"/>
            </a:br>
            <a:r>
              <a:rPr lang="is-IS" sz="2400" dirty="0"/>
              <a:t>síga fyrir neðan línuna nema að stafirnir eigi að vera þar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799363"/>
            <a:ext cx="394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Muna að hafa bil milli orða </a:t>
            </a:r>
          </a:p>
          <a:p>
            <a:endParaRPr lang="is-I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811" y="5324027"/>
            <a:ext cx="5528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Spá í hvar við skrifum stóra og litla stafi. </a:t>
            </a:r>
          </a:p>
          <a:p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837266"/>
            <a:ext cx="45407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Það er eðlilegt að spegla stafina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7239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ndwriting monkey letters | T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77" y="137887"/>
            <a:ext cx="7771542" cy="59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1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8" y="1115143"/>
            <a:ext cx="11582399" cy="1187904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3100" dirty="0">
                <a:latin typeface="+mn-lt"/>
              </a:rPr>
              <a:t>Söngur – lærum textann og fjöllum um merkingu hans</a:t>
            </a:r>
            <a:br>
              <a:rPr lang="is-IS" sz="3100" dirty="0">
                <a:latin typeface="+mn-lt"/>
              </a:rPr>
            </a:br>
            <a:r>
              <a:rPr lang="is-IS" sz="3100" dirty="0">
                <a:latin typeface="+mn-lt"/>
              </a:rPr>
              <a:t>syngjum daglega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2" y="4805769"/>
            <a:ext cx="10515600" cy="649060"/>
          </a:xfrm>
        </p:spPr>
        <p:txBody>
          <a:bodyPr/>
          <a:lstStyle/>
          <a:p>
            <a:r>
              <a:rPr lang="is-IS" dirty="0"/>
              <a:t>Við vinnum með framkomu, samskipti og hópavinnu</a:t>
            </a:r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377372" y="2084688"/>
            <a:ext cx="19001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800" dirty="0"/>
              <a:t>Sögugerð</a:t>
            </a:r>
          </a:p>
          <a:p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377372" y="2909090"/>
            <a:ext cx="91380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Ritun sem er samþætt öðrum verkefnum t.d. átthagafræði</a:t>
            </a:r>
          </a:p>
          <a:p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377372" y="3893329"/>
            <a:ext cx="33766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Búum til hugarkort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842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Stærðfræði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051" y="3088368"/>
            <a:ext cx="10515600" cy="910318"/>
          </a:xfrm>
        </p:spPr>
        <p:txBody>
          <a:bodyPr/>
          <a:lstStyle/>
          <a:p>
            <a:r>
              <a:rPr lang="is-IS" dirty="0"/>
              <a:t>Vinnum með tölurnar 1 – 20, leggjum þær saman og drögum frá 1 – 10, jafnvel upp í 20</a:t>
            </a:r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925286" y="1560286"/>
            <a:ext cx="413170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Við vinnum með talningu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Mynstur</a:t>
            </a:r>
          </a:p>
          <a:p>
            <a:endParaRPr lang="is-IS" dirty="0"/>
          </a:p>
        </p:txBody>
      </p:sp>
      <p:sp>
        <p:nvSpPr>
          <p:cNvPr id="5" name="Rectangle 4"/>
          <p:cNvSpPr/>
          <p:nvPr/>
        </p:nvSpPr>
        <p:spPr>
          <a:xfrm>
            <a:off x="924051" y="479413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Stærra en, minna 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Fleiri, meira, færri, minna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051" y="4017723"/>
            <a:ext cx="47002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Samtals, jafnt og, sama sem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9092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d2490f-1c35-4e3f-b926-7895b7e584fc">
      <Terms xmlns="http://schemas.microsoft.com/office/infopath/2007/PartnerControls"/>
    </lcf76f155ced4ddcb4097134ff3c332f>
    <TaxCatchAll xmlns="86eaadb7-13df-4e05-b559-0d1c5c6f01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C51D2C30FCF4AB605A09B21D0A574" ma:contentTypeVersion="11" ma:contentTypeDescription="Create a new document." ma:contentTypeScope="" ma:versionID="086dcc11cc0b893a963312d510e55b95">
  <xsd:schema xmlns:xsd="http://www.w3.org/2001/XMLSchema" xmlns:xs="http://www.w3.org/2001/XMLSchema" xmlns:p="http://schemas.microsoft.com/office/2006/metadata/properties" xmlns:ns2="55d2490f-1c35-4e3f-b926-7895b7e584fc" xmlns:ns3="86eaadb7-13df-4e05-b559-0d1c5c6f0143" targetNamespace="http://schemas.microsoft.com/office/2006/metadata/properties" ma:root="true" ma:fieldsID="c669f156e563eb5be5c1df20639924e4" ns2:_="" ns3:_="">
    <xsd:import namespace="55d2490f-1c35-4e3f-b926-7895b7e584fc"/>
    <xsd:import namespace="86eaadb7-13df-4e05-b559-0d1c5c6f0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2490f-1c35-4e3f-b926-7895b7e58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5864615-84dc-42fd-8330-03f6d4f8b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aadb7-13df-4e05-b559-0d1c5c6f01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bc1cd6-e42b-4b8a-8e33-3288ea5f0967}" ma:internalName="TaxCatchAll" ma:showField="CatchAllData" ma:web="86eaadb7-13df-4e05-b559-0d1c5c6f0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04D8F-5E6B-4887-A9DC-2AB5DF7016C9}">
  <ds:schemaRefs>
    <ds:schemaRef ds:uri="http://schemas.microsoft.com/office/2006/documentManagement/types"/>
    <ds:schemaRef ds:uri="86eaadb7-13df-4e05-b559-0d1c5c6f014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55d2490f-1c35-4e3f-b926-7895b7e584f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E0BF0B-4BF3-49B0-8614-84ED6394F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A8BCC-F9DE-4D15-98AB-4CBC75521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2490f-1c35-4e3f-b926-7895b7e584fc"/>
    <ds:schemaRef ds:uri="86eaadb7-13df-4e05-b559-0d1c5c6f0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3740</TotalTime>
  <Words>752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    Námsefniskynning og kennsluáætlun</vt:lpstr>
      <vt:lpstr> Íslenska Lestur</vt:lpstr>
      <vt:lpstr>Lestrarkompa – skráning    </vt:lpstr>
      <vt:lpstr>Orðin sem þau skrifa í lestrarkompuna </vt:lpstr>
      <vt:lpstr>Vinnubækur í íslensku</vt:lpstr>
      <vt:lpstr>Skrift</vt:lpstr>
      <vt:lpstr>PowerPoint Presentation</vt:lpstr>
      <vt:lpstr>Söngur – lærum textann og fjöllum um merkingu hans syngjum daglega </vt:lpstr>
      <vt:lpstr>Stærðfræði</vt:lpstr>
      <vt:lpstr>PowerPoint Presentation</vt:lpstr>
      <vt:lpstr>PowerPoint Presentation</vt:lpstr>
      <vt:lpstr>Hérna sjáum við stöðu nemenda í stærðfærði  </vt:lpstr>
      <vt:lpstr>Átthagafræði  samfélags- og  náttúrugreinar</vt:lpstr>
      <vt:lpstr>Afmæli </vt:lpstr>
      <vt:lpstr>Fatnaður</vt:lpstr>
      <vt:lpstr>Tölvupóstur og Mentor </vt:lpstr>
      <vt:lpstr> Eru einhverjar spurningar?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Námsefniskynning</dc:title>
  <dc:creator>Bjōrg Vigfúsína Kjartansdóttir</dc:creator>
  <cp:lastModifiedBy>Bjōrg Vigfúsína Kjartansdóttir</cp:lastModifiedBy>
  <cp:revision>169</cp:revision>
  <dcterms:created xsi:type="dcterms:W3CDTF">2024-08-26T21:32:08Z</dcterms:created>
  <dcterms:modified xsi:type="dcterms:W3CDTF">2024-09-03T10:28:19Z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0x0101001F4C51D2C30FCF4AB605A09B21D0A574</vt:lpwstr>
  </property>
  <property fmtid="{D5CDD505-2E9C-101B-9397-08002B2CF9AE}" pid="3" name="MediaServiceImageTags">
    <vt:lpwstr/>
  </property>
</Properties>
</file>