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4"/>
  </p:notesMasterIdLst>
  <p:sldIdLst>
    <p:sldId id="257" r:id="rId2"/>
    <p:sldId id="258" r:id="rId3"/>
    <p:sldId id="259" r:id="rId4"/>
    <p:sldId id="260" r:id="rId5"/>
    <p:sldId id="285" r:id="rId6"/>
    <p:sldId id="287" r:id="rId7"/>
    <p:sldId id="286" r:id="rId8"/>
    <p:sldId id="284" r:id="rId9"/>
    <p:sldId id="261" r:id="rId10"/>
    <p:sldId id="263" r:id="rId11"/>
    <p:sldId id="262" r:id="rId12"/>
    <p:sldId id="256" r:id="rId13"/>
    <p:sldId id="264" r:id="rId14"/>
    <p:sldId id="265" r:id="rId15"/>
    <p:sldId id="266" r:id="rId16"/>
    <p:sldId id="267" r:id="rId17"/>
    <p:sldId id="271" r:id="rId18"/>
    <p:sldId id="268" r:id="rId19"/>
    <p:sldId id="269" r:id="rId20"/>
    <p:sldId id="272" r:id="rId21"/>
    <p:sldId id="273" r:id="rId22"/>
    <p:sldId id="270" r:id="rId23"/>
    <p:sldId id="277" r:id="rId24"/>
    <p:sldId id="274" r:id="rId25"/>
    <p:sldId id="276" r:id="rId26"/>
    <p:sldId id="275" r:id="rId27"/>
    <p:sldId id="278" r:id="rId28"/>
    <p:sldId id="282" r:id="rId29"/>
    <p:sldId id="279" r:id="rId30"/>
    <p:sldId id="283" r:id="rId31"/>
    <p:sldId id="281" r:id="rId32"/>
    <p:sldId id="280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60"/>
  </p:normalViewPr>
  <p:slideViewPr>
    <p:cSldViewPr snapToGrid="0">
      <p:cViewPr varScale="1">
        <p:scale>
          <a:sx n="85" d="100"/>
          <a:sy n="85" d="100"/>
        </p:scale>
        <p:origin x="76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4641CB-DFB7-48A5-BEC6-BA4096341FC7}" type="datetimeFigureOut">
              <a:rPr lang="is-IS" smtClean="0"/>
              <a:t>26.4.2025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77D2D-672C-437C-9957-8552F7B7CC0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751557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77D2D-672C-437C-9957-8552F7B7CC0E}" type="slidenum">
              <a:rPr lang="is-IS" smtClean="0"/>
              <a:t>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529151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77D2D-672C-437C-9957-8552F7B7CC0E}" type="slidenum">
              <a:rPr lang="is-IS" smtClean="0"/>
              <a:t>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33661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77D2D-672C-437C-9957-8552F7B7CC0E}" type="slidenum">
              <a:rPr lang="is-IS" smtClean="0"/>
              <a:t>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67235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 smtClean="0"/>
              <a:t>https://www.youtube.com/watch?v=6J1PwtGbddA</a:t>
            </a:r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77D2D-672C-437C-9957-8552F7B7CC0E}" type="slidenum">
              <a:rPr lang="is-IS" smtClean="0"/>
              <a:t>12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45534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youtube.com/watch?v=QM2fEZ1A2dQ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J1PwtGbdd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1.mms.is/husdyr/video.php?id=14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6p07nawv5c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youtube.com/watch?v=0OAG990F1q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png"/><Relationship Id="rId7" Type="http://schemas.openxmlformats.org/officeDocument/2006/relationships/hyperlink" Target="https://www1.mms.is/husdyr/video.php?id=38" TargetMode="External"/><Relationship Id="rId2" Type="http://schemas.openxmlformats.org/officeDocument/2006/relationships/hyperlink" Target="https://www1.mms.is/husdyr/video.php?id=3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1.mms.is/husdyr/video.php?id=37" TargetMode="External"/><Relationship Id="rId5" Type="http://schemas.openxmlformats.org/officeDocument/2006/relationships/hyperlink" Target="https://www1.mms.is/husdyr/video.php?id=36" TargetMode="External"/><Relationship Id="rId4" Type="http://schemas.openxmlformats.org/officeDocument/2006/relationships/hyperlink" Target="https://www1.mms.is/husdyr/video.php?id=35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e4XGtPzChE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U_N5nBmuQU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dzfE8mcZ0A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rDUHDoXsmw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nAch7GBiog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9338" y="495523"/>
            <a:ext cx="2264825" cy="861790"/>
          </a:xfrm>
        </p:spPr>
        <p:txBody>
          <a:bodyPr/>
          <a:lstStyle/>
          <a:p>
            <a:r>
              <a:rPr lang="is-IS" dirty="0" smtClean="0"/>
              <a:t>Húsdýrin</a:t>
            </a:r>
            <a:endParaRPr lang="is-I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7499" y="1485900"/>
            <a:ext cx="7072821" cy="49320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66875" y="1485900"/>
            <a:ext cx="22383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dirty="0"/>
              <a:t>Á Íslandi eru bæði</a:t>
            </a:r>
          </a:p>
          <a:p>
            <a:r>
              <a:rPr lang="is-IS" dirty="0"/>
              <a:t>villt dýr og húsdýr.</a:t>
            </a:r>
          </a:p>
        </p:txBody>
      </p:sp>
      <p:sp>
        <p:nvSpPr>
          <p:cNvPr id="6" name="Rectangle 5"/>
          <p:cNvSpPr/>
          <p:nvPr/>
        </p:nvSpPr>
        <p:spPr>
          <a:xfrm>
            <a:off x="1666875" y="2324398"/>
            <a:ext cx="26527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dirty="0"/>
              <a:t>Húsdýr komu með</a:t>
            </a:r>
          </a:p>
          <a:p>
            <a:r>
              <a:rPr lang="is-IS" dirty="0"/>
              <a:t>landnámsfólki</a:t>
            </a:r>
          </a:p>
          <a:p>
            <a:r>
              <a:rPr lang="is-IS" dirty="0"/>
              <a:t>til Íslands.</a:t>
            </a:r>
          </a:p>
        </p:txBody>
      </p:sp>
      <p:sp>
        <p:nvSpPr>
          <p:cNvPr id="7" name="Rectangle 6"/>
          <p:cNvSpPr/>
          <p:nvPr/>
        </p:nvSpPr>
        <p:spPr>
          <a:xfrm>
            <a:off x="1666875" y="3376315"/>
            <a:ext cx="27024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dirty="0"/>
              <a:t>Húsdýr gefa okkur</a:t>
            </a:r>
          </a:p>
          <a:p>
            <a:r>
              <a:rPr lang="is-IS" dirty="0"/>
              <a:t>fæðu og efni í föt.</a:t>
            </a:r>
          </a:p>
          <a:p>
            <a:r>
              <a:rPr lang="is-IS" dirty="0"/>
              <a:t>Án þeirra hefði fólk</a:t>
            </a:r>
          </a:p>
          <a:p>
            <a:r>
              <a:rPr lang="is-IS" dirty="0"/>
              <a:t>ekki lifað af á Íslandi.</a:t>
            </a:r>
          </a:p>
        </p:txBody>
      </p:sp>
      <p:sp>
        <p:nvSpPr>
          <p:cNvPr id="8" name="Rectangle 7"/>
          <p:cNvSpPr/>
          <p:nvPr/>
        </p:nvSpPr>
        <p:spPr>
          <a:xfrm>
            <a:off x="1676399" y="4705231"/>
            <a:ext cx="30527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dirty="0"/>
              <a:t>Mörg húsdýr þurfa</a:t>
            </a:r>
          </a:p>
          <a:p>
            <a:r>
              <a:rPr lang="is-IS" dirty="0"/>
              <a:t>skjól yfir veturinn.</a:t>
            </a:r>
          </a:p>
          <a:p>
            <a:r>
              <a:rPr lang="is-IS" dirty="0"/>
              <a:t>Víða á Íslandi eru</a:t>
            </a:r>
          </a:p>
          <a:p>
            <a:r>
              <a:rPr lang="is-IS" dirty="0"/>
              <a:t>sveitabæir. Þar búa</a:t>
            </a:r>
          </a:p>
          <a:p>
            <a:r>
              <a:rPr lang="is-IS" dirty="0"/>
              <a:t>húsdýrin.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3455" y="5133560"/>
            <a:ext cx="2693184" cy="128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236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4321" y="2594380"/>
            <a:ext cx="8915400" cy="19215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Til að finna sína kind þarf að skoða merkin á eyrunum á kindunum eða merki á hornunum.</a:t>
            </a:r>
          </a:p>
          <a:p>
            <a:pPr marL="0" indent="0">
              <a:buNone/>
            </a:pPr>
            <a:endParaRPr lang="is-I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Réttir             </a:t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</a:t>
            </a:r>
            <a:r>
              <a:rPr lang="is-IS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://</a:t>
            </a:r>
            <a:r>
              <a:rPr lang="is-IS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www.youtube.com/watch?v=QM2fEZ1A2dQ</a:t>
            </a:r>
            <a:r>
              <a:rPr lang="is-IS" sz="900" dirty="0" smtClean="0"/>
              <a:t/>
            </a:r>
            <a:br>
              <a:rPr lang="is-IS" sz="900" dirty="0" smtClean="0"/>
            </a:br>
            <a:endParaRPr lang="is-IS" sz="900" dirty="0" smtClean="0"/>
          </a:p>
          <a:p>
            <a:pPr marL="0" indent="0">
              <a:buNone/>
            </a:pPr>
            <a:endParaRPr lang="is-IS" dirty="0" smtClean="0"/>
          </a:p>
          <a:p>
            <a:pPr marL="0" indent="0">
              <a:buNone/>
            </a:pPr>
            <a:endParaRPr lang="is-I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92925" y="624109"/>
            <a:ext cx="8911687" cy="1082383"/>
          </a:xfrm>
        </p:spPr>
        <p:txBody>
          <a:bodyPr>
            <a:normAutofit fontScale="90000"/>
          </a:bodyPr>
          <a:lstStyle/>
          <a:p>
            <a:pPr algn="ctr"/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 sumrin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ganga kindurnar lausar</a:t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 veturna eru þær í fjárhúsum</a:t>
            </a:r>
            <a:r>
              <a:rPr lang="is-IS" dirty="0"/>
              <a:t/>
            </a:r>
            <a:br>
              <a:rPr lang="is-IS" dirty="0"/>
            </a:br>
            <a:endParaRPr lang="is-IS" dirty="0"/>
          </a:p>
        </p:txBody>
      </p:sp>
      <p:pic>
        <p:nvPicPr>
          <p:cNvPr id="6" name="Picture 2" descr="Play Video Clipart Transparent PNG Hd, Play Video Icon Graphic Design  Template Vector, Video Icons, Play Icons, Template Icons PNG Image For Free  Download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8" t="22870" r="24027" b="24136"/>
          <a:stretch/>
        </p:blipFill>
        <p:spPr bwMode="auto">
          <a:xfrm>
            <a:off x="2695283" y="3502149"/>
            <a:ext cx="399049" cy="40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720677" y="1431712"/>
            <a:ext cx="1065246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 haustin er kindunum smalað saman í réttir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1667" y="3391603"/>
            <a:ext cx="4362945" cy="32975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11720" y="5100504"/>
            <a:ext cx="592994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Kindin er húsdýr</a:t>
            </a:r>
            <a:r>
              <a:rPr lang="is-I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 spendýr, klaufdýr og jórturdýr</a:t>
            </a:r>
            <a:r>
              <a:rPr lang="is-IS" dirty="0"/>
              <a:t>.</a:t>
            </a:r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831573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10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4334" y="528417"/>
            <a:ext cx="2547917" cy="736857"/>
          </a:xfrm>
        </p:spPr>
        <p:txBody>
          <a:bodyPr/>
          <a:lstStyle/>
          <a:p>
            <a:r>
              <a:rPr lang="is-IS" dirty="0" smtClean="0"/>
              <a:t>Verkefni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292" y="1351281"/>
            <a:ext cx="7569608" cy="515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71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9973" y="920764"/>
            <a:ext cx="5971966" cy="800460"/>
          </a:xfrm>
        </p:spPr>
        <p:txBody>
          <a:bodyPr>
            <a:noAutofit/>
          </a:bodyPr>
          <a:lstStyle/>
          <a:p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Geitin er </a:t>
            </a:r>
            <a:r>
              <a:rPr lang="is-IS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spendýr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 </a:t>
            </a:r>
            <a:r>
              <a:rPr lang="is-IS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klaufdýr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og </a:t>
            </a:r>
            <a:r>
              <a:rPr lang="is-IS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jórturdýr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eins og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kýrin og kindin.</a:t>
            </a:r>
            <a:b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363302" y="-307556"/>
            <a:ext cx="1907483" cy="1172584"/>
          </a:xfrm>
        </p:spPr>
        <p:txBody>
          <a:bodyPr/>
          <a:lstStyle/>
          <a:p>
            <a:r>
              <a:rPr lang="is-IS" dirty="0" smtClean="0"/>
              <a:t>Geit</a:t>
            </a:r>
            <a:endParaRPr lang="is-IS" dirty="0"/>
          </a:p>
        </p:txBody>
      </p:sp>
      <p:pic>
        <p:nvPicPr>
          <p:cNvPr id="5" name="Picture 2" descr="Play Video Clipart Transparent PNG Hd, Play Video Icon Graphic Design  Template Vector, Video Icons, Play Icons, Template Icons PNG Image For Free  Download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8" t="22870" r="24027" b="24136"/>
          <a:stretch/>
        </p:blipFill>
        <p:spPr bwMode="auto">
          <a:xfrm>
            <a:off x="10617053" y="6205769"/>
            <a:ext cx="451982" cy="46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6520" y="278736"/>
            <a:ext cx="4613180" cy="51807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8230" y="170279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Geitur voru oft nefndar kýr fátæka fólksins, enda gátu </a:t>
            </a:r>
            <a:b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þær lifað á afar rýru landi og þurftu kjarnminna hey.</a:t>
            </a:r>
            <a:b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8230" y="252098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Sumar geitur eru með horn, aðrar eru kollóttar </a:t>
            </a:r>
          </a:p>
          <a:p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og enn aðrar eru </a:t>
            </a:r>
            <a:r>
              <a:rPr lang="is-I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hníflóttar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(lítil horn). </a:t>
            </a:r>
          </a:p>
          <a:p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Rófan er stutt og loðin. Hún nefnist dindill. </a:t>
            </a:r>
          </a:p>
        </p:txBody>
      </p:sp>
      <p:sp>
        <p:nvSpPr>
          <p:cNvPr id="9" name="Rectangle 8"/>
          <p:cNvSpPr/>
          <p:nvPr/>
        </p:nvSpPr>
        <p:spPr>
          <a:xfrm>
            <a:off x="838230" y="375802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Svæðið í kringum munn og nef nefnist snoppa.</a:t>
            </a:r>
            <a:b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is-IS" dirty="0"/>
          </a:p>
        </p:txBody>
      </p:sp>
      <p:sp>
        <p:nvSpPr>
          <p:cNvPr id="10" name="Rectangle 9"/>
          <p:cNvSpPr/>
          <p:nvPr/>
        </p:nvSpPr>
        <p:spPr>
          <a:xfrm>
            <a:off x="1870038" y="428564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Geitin er lík kindinni hvað varðar líkamsbyggingu </a:t>
            </a:r>
            <a:endParaRPr lang="is-I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og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stærð. Hún er strýhærð. </a:t>
            </a:r>
            <a:endParaRPr lang="is-I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Neðan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 kjálkanum er hártoppur, skegg.</a:t>
            </a:r>
            <a:endParaRPr lang="is-IS" dirty="0"/>
          </a:p>
        </p:txBody>
      </p:sp>
      <p:sp>
        <p:nvSpPr>
          <p:cNvPr id="11" name="Rectangle 10"/>
          <p:cNvSpPr/>
          <p:nvPr/>
        </p:nvSpPr>
        <p:spPr>
          <a:xfrm>
            <a:off x="1000520" y="5456720"/>
            <a:ext cx="11191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Áður fyrr var geitamjólk nýtt hér á landi. Hún þykir afar holl og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hentar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vel þeim sem eru viðkvæmir í maga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og einnig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þeim sem þola illa kúamjólk. </a:t>
            </a:r>
            <a:endParaRPr lang="is-IS" dirty="0"/>
          </a:p>
        </p:txBody>
      </p:sp>
      <p:sp>
        <p:nvSpPr>
          <p:cNvPr id="13" name="Rectangle 12"/>
          <p:cNvSpPr/>
          <p:nvPr/>
        </p:nvSpPr>
        <p:spPr>
          <a:xfrm>
            <a:off x="1703642" y="6063876"/>
            <a:ext cx="88427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Dæmi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 geitanöfn eru Rák, Skálm (svartflekkótt), Fiða og Kapp</a:t>
            </a:r>
          </a:p>
        </p:txBody>
      </p:sp>
    </p:spTree>
    <p:extLst>
      <p:ext uri="{BB962C8B-B14F-4D97-AF65-F5344CB8AC3E}">
        <p14:creationId xmlns:p14="http://schemas.microsoft.com/office/powerpoint/2010/main" val="31333017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  <p:bldP spid="10" grpId="0"/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7590" y="501837"/>
            <a:ext cx="7410021" cy="468661"/>
          </a:xfrm>
        </p:spPr>
        <p:txBody>
          <a:bodyPr/>
          <a:lstStyle/>
          <a:p>
            <a:pPr marL="0" indent="0">
              <a:buNone/>
            </a:pPr>
            <a:r>
              <a:rPr lang="is-IS" b="1" dirty="0"/>
              <a:t>Kvendýr:</a:t>
            </a:r>
            <a:r>
              <a:rPr lang="is-IS" dirty="0"/>
              <a:t> Geit, </a:t>
            </a:r>
            <a:r>
              <a:rPr lang="is-IS" dirty="0" err="1" smtClean="0"/>
              <a:t>huðna</a:t>
            </a:r>
            <a:r>
              <a:rPr lang="is-IS" dirty="0" smtClean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2137590" y="109677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s-IS" b="1" dirty="0"/>
              <a:t>Karldýr: </a:t>
            </a:r>
            <a:r>
              <a:rPr lang="is-IS" dirty="0" smtClean="0"/>
              <a:t>Hafur</a:t>
            </a:r>
            <a:endParaRPr lang="is-IS" dirty="0"/>
          </a:p>
        </p:txBody>
      </p:sp>
      <p:sp>
        <p:nvSpPr>
          <p:cNvPr id="5" name="Rectangle 4"/>
          <p:cNvSpPr/>
          <p:nvPr/>
        </p:nvSpPr>
        <p:spPr>
          <a:xfrm>
            <a:off x="2137590" y="167284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s-IS" b="1" dirty="0"/>
              <a:t>Afkvæmi:</a:t>
            </a:r>
            <a:r>
              <a:rPr lang="is-IS" dirty="0"/>
              <a:t> Kiðlingur.</a:t>
            </a:r>
            <a:br>
              <a:rPr lang="is-IS" dirty="0"/>
            </a:br>
            <a:r>
              <a:rPr lang="is-IS" dirty="0"/>
              <a:t/>
            </a:r>
            <a:br>
              <a:rPr lang="is-IS" dirty="0"/>
            </a:br>
            <a:endParaRPr lang="is-IS" dirty="0"/>
          </a:p>
        </p:txBody>
      </p:sp>
      <p:sp>
        <p:nvSpPr>
          <p:cNvPr id="6" name="Rectangle 5"/>
          <p:cNvSpPr/>
          <p:nvPr/>
        </p:nvSpPr>
        <p:spPr>
          <a:xfrm>
            <a:off x="2137590" y="2370577"/>
            <a:ext cx="72179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b="1" dirty="0"/>
              <a:t>Þyngd:</a:t>
            </a:r>
            <a:r>
              <a:rPr lang="is-IS" dirty="0"/>
              <a:t> Karldýrið getur orðið 60 kg </a:t>
            </a:r>
            <a:r>
              <a:rPr lang="is-IS" dirty="0" smtClean="0"/>
              <a:t/>
            </a:r>
            <a:br>
              <a:rPr lang="is-IS" dirty="0" smtClean="0"/>
            </a:br>
            <a:r>
              <a:rPr lang="is-IS" dirty="0" smtClean="0"/>
              <a:t>              og </a:t>
            </a:r>
            <a:r>
              <a:rPr lang="is-IS" dirty="0"/>
              <a:t>kvendýrið 45 kg.</a:t>
            </a:r>
            <a:br>
              <a:rPr lang="is-IS" dirty="0"/>
            </a:br>
            <a:endParaRPr lang="is-IS" dirty="0"/>
          </a:p>
        </p:txBody>
      </p:sp>
      <p:sp>
        <p:nvSpPr>
          <p:cNvPr id="7" name="Rectangle 6"/>
          <p:cNvSpPr/>
          <p:nvPr/>
        </p:nvSpPr>
        <p:spPr>
          <a:xfrm>
            <a:off x="2137590" y="272061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s-IS" dirty="0"/>
              <a:t/>
            </a:r>
            <a:br>
              <a:rPr lang="is-IS" dirty="0"/>
            </a:br>
            <a:r>
              <a:rPr lang="is-IS" b="1" dirty="0"/>
              <a:t>Fæða:</a:t>
            </a:r>
            <a:r>
              <a:rPr lang="is-IS" dirty="0"/>
              <a:t> Gras, hey og</a:t>
            </a:r>
            <a:r>
              <a:rPr lang="is-IS" u="sng" dirty="0"/>
              <a:t> kjarnfóður</a:t>
            </a:r>
            <a:r>
              <a:rPr lang="is-IS" dirty="0" smtClean="0"/>
              <a:t>.</a:t>
            </a:r>
            <a:endParaRPr lang="is-IS" dirty="0"/>
          </a:p>
        </p:txBody>
      </p:sp>
      <p:sp>
        <p:nvSpPr>
          <p:cNvPr id="8" name="Rectangle 7"/>
          <p:cNvSpPr/>
          <p:nvPr/>
        </p:nvSpPr>
        <p:spPr>
          <a:xfrm>
            <a:off x="2137590" y="3552045"/>
            <a:ext cx="2342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b="1" dirty="0"/>
              <a:t>Hljóð:</a:t>
            </a:r>
            <a:r>
              <a:rPr lang="is-IS" dirty="0"/>
              <a:t> Geitur jarma.</a:t>
            </a:r>
          </a:p>
        </p:txBody>
      </p:sp>
      <p:pic>
        <p:nvPicPr>
          <p:cNvPr id="2050" name="Picture 2" descr="Íslenska geitin - Wikipedia, frjálsa alfræðiriti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328" y="494956"/>
            <a:ext cx="3418566" cy="279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137590" y="4106473"/>
            <a:ext cx="3780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b="1" dirty="0" smtClean="0"/>
              <a:t>Afurð:</a:t>
            </a:r>
            <a:r>
              <a:rPr lang="is-IS" dirty="0"/>
              <a:t> </a:t>
            </a:r>
            <a:r>
              <a:rPr lang="is-IS" dirty="0" smtClean="0"/>
              <a:t>ost, mjólk, kjöt, ull og skinn</a:t>
            </a:r>
            <a:endParaRPr lang="is-I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5422" y="3552045"/>
            <a:ext cx="3974228" cy="300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239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1490" y="304350"/>
            <a:ext cx="2018344" cy="716636"/>
          </a:xfrm>
        </p:spPr>
        <p:txBody>
          <a:bodyPr/>
          <a:lstStyle/>
          <a:p>
            <a:r>
              <a:rPr lang="is-IS" dirty="0" smtClean="0"/>
              <a:t>Verkefni</a:t>
            </a:r>
            <a:endParaRPr lang="is-I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9" b="12462"/>
          <a:stretch/>
        </p:blipFill>
        <p:spPr>
          <a:xfrm rot="16200000">
            <a:off x="3812240" y="-269185"/>
            <a:ext cx="5199564" cy="8347408"/>
          </a:xfrm>
        </p:spPr>
      </p:pic>
    </p:spTree>
    <p:extLst>
      <p:ext uri="{BB962C8B-B14F-4D97-AF65-F5344CB8AC3E}">
        <p14:creationId xmlns:p14="http://schemas.microsoft.com/office/powerpoint/2010/main" val="2640935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644" y="1576359"/>
            <a:ext cx="5411746" cy="36012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313" y="47514"/>
            <a:ext cx="6402229" cy="1225914"/>
          </a:xfrm>
        </p:spPr>
        <p:txBody>
          <a:bodyPr>
            <a:noAutofit/>
          </a:bodyPr>
          <a:lstStyle/>
          <a:p>
            <a:r>
              <a:rPr lang="is-IS" sz="6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Kýr  - nautgripir</a:t>
            </a:r>
            <a:endParaRPr lang="is-IS" sz="6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4782" y="1323129"/>
            <a:ext cx="11517217" cy="5958411"/>
          </a:xfrm>
        </p:spPr>
        <p:txBody>
          <a:bodyPr>
            <a:normAutofit fontScale="92500" lnSpcReduction="20000"/>
          </a:bodyPr>
          <a:lstStyle/>
          <a:p>
            <a:r>
              <a:rPr lang="is-IS" alt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Kýrin er </a:t>
            </a:r>
            <a:r>
              <a:rPr lang="is-IS" altLang="is-IS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húsdýr</a:t>
            </a:r>
            <a:r>
              <a:rPr lang="is-IS" alt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 </a:t>
            </a:r>
            <a:r>
              <a:rPr lang="is-IS" altLang="is-IS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spendýr</a:t>
            </a:r>
            <a:r>
              <a:rPr lang="is-IS" alt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 </a:t>
            </a:r>
            <a:r>
              <a:rPr lang="is-IS" altLang="is-IS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klaufdýr</a:t>
            </a:r>
            <a:r>
              <a:rPr lang="is-IS" alt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og </a:t>
            </a:r>
            <a:r>
              <a:rPr lang="is-IS" altLang="is-IS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jórturdýr</a:t>
            </a:r>
            <a:br>
              <a:rPr lang="is-IS" altLang="is-IS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is-IS" altLang="is-IS" u="sng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alt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Kýrin er stórt og þunglamalegt dýr. </a:t>
            </a:r>
            <a:r>
              <a:rPr lang="is-IS" alt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alt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alt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Kýrin </a:t>
            </a:r>
            <a:r>
              <a:rPr lang="is-IS" alt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 lágfætt og kviðmikil. </a:t>
            </a:r>
            <a:r>
              <a:rPr lang="is-IS" alt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alt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alt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Flestar </a:t>
            </a:r>
            <a:r>
              <a:rPr lang="is-IS" alt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kýr eru kollóttar, þ.e. þær eru ekki með horn. </a:t>
            </a:r>
            <a:r>
              <a:rPr lang="is-IS" alt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alt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alt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Kýr </a:t>
            </a:r>
            <a:r>
              <a:rPr lang="is-IS" alt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 eru með horn eru kallaðar hyrndar. </a:t>
            </a:r>
            <a:r>
              <a:rPr lang="is-IS" alt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alt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is-IS" altLang="is-I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alt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Yfir vetrartímann þarf að gefa kúnum og mjólka þær </a:t>
            </a:r>
            <a:r>
              <a:rPr lang="is-IS" alt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alt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alt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tvisvar á </a:t>
            </a:r>
            <a:r>
              <a:rPr lang="is-IS" alt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dag. </a:t>
            </a:r>
            <a:r>
              <a:rPr lang="is-IS" alt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Kýrnar </a:t>
            </a:r>
            <a:r>
              <a:rPr lang="is-IS" alt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verða að fá nóg að éta og drekka. </a:t>
            </a:r>
            <a:r>
              <a:rPr lang="is-IS" alt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alt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alt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Einnig </a:t>
            </a:r>
            <a:r>
              <a:rPr lang="is-IS" alt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þarf að</a:t>
            </a:r>
            <a:r>
              <a:rPr lang="is-IS" altLang="is-IS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kemba</a:t>
            </a:r>
            <a:r>
              <a:rPr lang="is-IS" alt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þeim og snyrta, hirða vel </a:t>
            </a:r>
            <a:r>
              <a:rPr lang="is-IS" alt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alt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alt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 </a:t>
            </a:r>
            <a:r>
              <a:rPr lang="is-IS" alt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kringum þær, </a:t>
            </a:r>
            <a:r>
              <a:rPr lang="is-IS" alt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sópa</a:t>
            </a:r>
            <a:r>
              <a:rPr lang="is-IS" alt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is-IS" alt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fóðurganga</a:t>
            </a:r>
            <a:r>
              <a:rPr lang="is-IS" alt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þrífa </a:t>
            </a:r>
            <a:r>
              <a:rPr lang="is-IS" altLang="is-IS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bása</a:t>
            </a:r>
            <a:r>
              <a:rPr lang="is-IS" alt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og moka flór. </a:t>
            </a:r>
            <a:endParaRPr lang="is-IS" altLang="is-I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alt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Kýrnar eru hafðar í fjósi. </a:t>
            </a:r>
            <a:br>
              <a:rPr lang="is-IS" alt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is-IS" altLang="is-I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alt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Þær </a:t>
            </a:r>
            <a:r>
              <a:rPr lang="is-IS" alt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gefa okkur mjólk, rjóma, ost, skinn. </a:t>
            </a:r>
            <a:r>
              <a:rPr lang="is-IS" alt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alt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alt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Við </a:t>
            </a:r>
            <a:r>
              <a:rPr lang="is-IS" alt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borðum líka nautakjöt</a:t>
            </a:r>
            <a:r>
              <a:rPr lang="is-IS" alt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br>
              <a:rPr lang="is-IS" alt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altLang="is-IS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 tooltip="Fjós"/>
              </a:rPr>
              <a:t/>
            </a:r>
            <a:br>
              <a:rPr lang="is-IS" altLang="is-IS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 tooltip="Fjós"/>
              </a:rPr>
            </a:br>
            <a:endParaRPr lang="is-IS" altLang="is-IS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3" tooltip="Fjós"/>
            </a:endParaRPr>
          </a:p>
          <a:p>
            <a:r>
              <a:rPr lang="is-IS" alt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Kúnum eru oft gefin nöfn sem tengjast lit þeirra svo sem Rauðka, Skjalda, Dimma, Kola, Grana og Brandur </a:t>
            </a:r>
            <a:br>
              <a:rPr lang="is-IS" alt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alt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dæmi um önnur kúanöfn eru Búkolla og Guttormur. </a:t>
            </a:r>
          </a:p>
          <a:p>
            <a:pPr marL="0" indent="0">
              <a:buNone/>
            </a:pPr>
            <a:r>
              <a:rPr lang="is-IS" alt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 tooltip="Fjós"/>
              </a:rPr>
              <a:t/>
            </a:r>
            <a:br>
              <a:rPr lang="is-IS" alt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 tooltip="Fjós"/>
              </a:rPr>
            </a:br>
            <a:r>
              <a:rPr lang="is-IS" alt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alt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9034342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4559" y="1510910"/>
            <a:ext cx="8915400" cy="5210710"/>
          </a:xfrm>
        </p:spPr>
        <p:txBody>
          <a:bodyPr>
            <a:normAutofit/>
          </a:bodyPr>
          <a:lstStyle/>
          <a:p>
            <a:r>
              <a:rPr lang="is-I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Karldýr</a:t>
            </a:r>
            <a:r>
              <a:rPr lang="is-I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Naut, boli, tuddi,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tarfur.</a:t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is-I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Kvendýr</a:t>
            </a:r>
            <a:r>
              <a:rPr lang="is-I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Kýr, kusa, belja, kvíga (</a:t>
            </a:r>
            <a:r>
              <a:rPr lang="is-I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ungkýr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is-I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Afkvæmi</a:t>
            </a:r>
            <a:r>
              <a:rPr lang="is-I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Kálfur.</a:t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is-I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Þyngd</a:t>
            </a:r>
            <a:r>
              <a:rPr lang="is-I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Kýr geta orðið um 450 kg og naut 600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kg.</a:t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is-I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Fæða</a:t>
            </a:r>
            <a:r>
              <a:rPr lang="is-I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Gras, hey og </a:t>
            </a:r>
            <a:r>
              <a:rPr lang="is-IS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kjarnfóður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Hljóð: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Kýrnar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baula.</a:t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is-I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Afurðir: Mjólk, ostur, jógúrt, rjómi, smjör, kjöt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 descr="Nautgripir drápust í eldsvoð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049" y="472308"/>
            <a:ext cx="3740348" cy="248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lay Video Clipart Transparent PNG Hd, Play Video Icon Graphic Design  Template Vector, Video Icons, Play Icons, Template Icons PNG Image For Free  Download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8" t="22870" r="24027" b="24136"/>
          <a:stretch/>
        </p:blipFill>
        <p:spPr bwMode="auto">
          <a:xfrm>
            <a:off x="11237242" y="6020823"/>
            <a:ext cx="451982" cy="46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031" y="3218505"/>
            <a:ext cx="4403714" cy="33283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186878" y="6606204"/>
            <a:ext cx="601024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900" dirty="0">
                <a:hlinkClick r:id="rId3"/>
              </a:rPr>
              <a:t>https://www.youtube.com/watch?v=Z6p07nawv5c</a:t>
            </a:r>
            <a:endParaRPr lang="is-IS" sz="900" dirty="0"/>
          </a:p>
        </p:txBody>
      </p:sp>
    </p:spTree>
    <p:extLst>
      <p:ext uri="{BB962C8B-B14F-4D97-AF65-F5344CB8AC3E}">
        <p14:creationId xmlns:p14="http://schemas.microsoft.com/office/powerpoint/2010/main" val="39639068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1490" y="304350"/>
            <a:ext cx="2018344" cy="716636"/>
          </a:xfrm>
        </p:spPr>
        <p:txBody>
          <a:bodyPr/>
          <a:lstStyle/>
          <a:p>
            <a:r>
              <a:rPr lang="is-IS" dirty="0" smtClean="0"/>
              <a:t>Verkefni</a:t>
            </a:r>
            <a:endParaRPr lang="is-I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16715" b="16025"/>
          <a:stretch/>
        </p:blipFill>
        <p:spPr>
          <a:xfrm rot="16200000">
            <a:off x="3678324" y="-214892"/>
            <a:ext cx="5413473" cy="8255474"/>
          </a:xfrm>
        </p:spPr>
      </p:pic>
    </p:spTree>
    <p:extLst>
      <p:ext uri="{BB962C8B-B14F-4D97-AF65-F5344CB8AC3E}">
        <p14:creationId xmlns:p14="http://schemas.microsoft.com/office/powerpoint/2010/main" val="3168004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8479" y="474895"/>
            <a:ext cx="1468582" cy="912980"/>
          </a:xfrm>
        </p:spPr>
        <p:txBody>
          <a:bodyPr>
            <a:normAutofit/>
          </a:bodyPr>
          <a:lstStyle/>
          <a:p>
            <a:r>
              <a:rPr lang="is-IS" sz="4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Svín</a:t>
            </a:r>
            <a:endParaRPr lang="is-IS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690" y="59151"/>
            <a:ext cx="8915400" cy="3777622"/>
          </a:xfrm>
        </p:spPr>
        <p:txBody>
          <a:bodyPr>
            <a:noAutofit/>
          </a:bodyPr>
          <a:lstStyle/>
          <a:p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Svínið er </a:t>
            </a:r>
            <a:r>
              <a:rPr lang="is-IS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spendýr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og </a:t>
            </a:r>
            <a:r>
              <a:rPr lang="is-IS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klaufdýr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b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Svínið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 klaufdýr eins og kýrin, kindin og geitin.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Svínið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jórtrar ekki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is-I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Svín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hafa framtennur í báðum skoltum og vígtennur.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Vígtennurnar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eru rótopnar, þ.e. þær vaxa alla ævi.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Vígtennurnar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 fullorðnum gelti geta orðið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hættulega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stórar og beittar, þess vegna eru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þær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oftast klipptar úr grísunum þegar þeir eru litlir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is-I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Hárið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 svíninu er grófgert og nefnist burst.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Burstin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 hvítum svínum er hvít á litinn.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Húðin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 aftur á móti bleik af því að blóðið litar hana.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Hárin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 skrokknum eru gisin og bleiki liturinn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skín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 gegn. Þess vegna sýnast hvítu svínin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oft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frekar bleik en hvít.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Einnig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eru líka til flekkótt svín.</a:t>
            </a:r>
            <a:b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is-I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Svín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eru höfð í húsum allt árið þar sem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þau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þola illa kulda.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Þeim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líður best við stofuhita 18 °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</a:t>
            </a:r>
          </a:p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Svínum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eru oft gefin nöfn svo sem Trítill, Hrappur og Freyja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252" y="2508048"/>
            <a:ext cx="5675664" cy="352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034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2946" y="648428"/>
            <a:ext cx="3718400" cy="5251490"/>
          </a:xfrm>
        </p:spPr>
        <p:txBody>
          <a:bodyPr>
            <a:normAutofit/>
          </a:bodyPr>
          <a:lstStyle/>
          <a:p>
            <a:r>
              <a:rPr lang="is-I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Karldýr</a:t>
            </a:r>
            <a:r>
              <a:rPr lang="is-I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Göltur.</a:t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is-I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Kvendýr</a:t>
            </a:r>
            <a:r>
              <a:rPr lang="is-I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Gylta.</a:t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is-I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Afkvæmi</a:t>
            </a:r>
            <a:r>
              <a:rPr lang="is-I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Grís.</a:t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is-I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Þyngd</a:t>
            </a:r>
            <a:r>
              <a:rPr lang="is-I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Fullvaxin svín geta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orðið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200–250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kg.</a:t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is-I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Fæða</a:t>
            </a:r>
            <a:r>
              <a:rPr lang="is-I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is-IS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korn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Hljóð: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Svínin hrína og rýta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is-I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Afurðir: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Kjöt, skinn og hár í </a:t>
            </a:r>
            <a:r>
              <a:rPr lang="is-I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pennsla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>
            <a:hlinkClick r:id="rId2"/>
          </p:cNvPr>
          <p:cNvSpPr/>
          <p:nvPr/>
        </p:nvSpPr>
        <p:spPr>
          <a:xfrm>
            <a:off x="9453650" y="6356726"/>
            <a:ext cx="321955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https://www.youtube.com/watch?v=0OAG990F1qE</a:t>
            </a:r>
          </a:p>
        </p:txBody>
      </p:sp>
      <p:pic>
        <p:nvPicPr>
          <p:cNvPr id="5" name="Picture 2" descr="Play Video Clipart Transparent PNG Hd, Play Video Icon Graphic Design  Template Vector, Video Icons, Play Icons, Template Icons PNG Image For Free  Download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8" t="22870" r="24027" b="24136"/>
          <a:stretch/>
        </p:blipFill>
        <p:spPr bwMode="auto">
          <a:xfrm>
            <a:off x="10611443" y="5560639"/>
            <a:ext cx="451982" cy="46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9415" y="648428"/>
            <a:ext cx="5306465" cy="401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52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662" y="660922"/>
            <a:ext cx="2825227" cy="948804"/>
          </a:xfrm>
        </p:spPr>
        <p:txBody>
          <a:bodyPr/>
          <a:lstStyle/>
          <a:p>
            <a:r>
              <a:rPr lang="is-IS" dirty="0" smtClean="0"/>
              <a:t>Burstabær  </a:t>
            </a:r>
            <a:endParaRPr lang="is-IS" dirty="0"/>
          </a:p>
        </p:txBody>
      </p:sp>
      <p:pic>
        <p:nvPicPr>
          <p:cNvPr id="1028" name="Picture 4" descr="Hvítur steinbær með rauðu þaki undir hlíð, gróin tún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58"/>
          <a:stretch/>
        </p:blipFill>
        <p:spPr bwMode="auto">
          <a:xfrm>
            <a:off x="1442103" y="3494219"/>
            <a:ext cx="6509571" cy="318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is may contain: a row of wooden houses sitting on top of a lush green fi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815" y="80961"/>
            <a:ext cx="476250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524875" y="4542359"/>
            <a:ext cx="2825227" cy="948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s-IS" dirty="0" smtClean="0"/>
              <a:t>Bóndabær  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6611143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1490" y="304350"/>
            <a:ext cx="2018344" cy="716636"/>
          </a:xfrm>
        </p:spPr>
        <p:txBody>
          <a:bodyPr/>
          <a:lstStyle/>
          <a:p>
            <a:r>
              <a:rPr lang="is-IS" dirty="0" smtClean="0"/>
              <a:t>Verkefni</a:t>
            </a:r>
            <a:endParaRPr lang="is-I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0" b="17773"/>
          <a:stretch/>
        </p:blipFill>
        <p:spPr>
          <a:xfrm rot="16200000">
            <a:off x="3790107" y="49703"/>
            <a:ext cx="5017544" cy="7950039"/>
          </a:xfrm>
        </p:spPr>
      </p:pic>
    </p:spTree>
    <p:extLst>
      <p:ext uri="{BB962C8B-B14F-4D97-AF65-F5344CB8AC3E}">
        <p14:creationId xmlns:p14="http://schemas.microsoft.com/office/powerpoint/2010/main" val="2002812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8429" y="209146"/>
            <a:ext cx="2037317" cy="680512"/>
          </a:xfrm>
        </p:spPr>
        <p:txBody>
          <a:bodyPr>
            <a:noAutofit/>
          </a:bodyPr>
          <a:lstStyle/>
          <a:p>
            <a:r>
              <a:rPr lang="is-IS" sz="4800" b="1" dirty="0" smtClean="0"/>
              <a:t>Hestur</a:t>
            </a:r>
            <a:endParaRPr lang="is-IS" sz="4800" b="1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-115416"/>
            <a:ext cx="184731" cy="230832"/>
          </a:xfrm>
          <a:prstGeom prst="rect">
            <a:avLst/>
          </a:prstGeom>
          <a:solidFill>
            <a:srgbClr val="D9EAD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s-IS" altLang="is-IS" sz="900" b="0" i="0" u="none" strike="noStrike" cap="none" normalizeH="0" baseline="0" dirty="0" smtClean="0">
              <a:ln>
                <a:noFill/>
              </a:ln>
              <a:solidFill>
                <a:srgbClr val="368930"/>
              </a:solidFill>
              <a:effectLst/>
              <a:latin typeface="Verdana" panose="020B0604030504040204" pitchFamily="34" charset="0"/>
            </a:endParaRPr>
          </a:p>
        </p:txBody>
      </p:sp>
      <p:pic>
        <p:nvPicPr>
          <p:cNvPr id="6146" name="Picture 2" descr="https://www1.mms.is/husdyr/myndir/auga.png">
            <a:hlinkClick r:id="rId2" tooltip="Tölt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-339725"/>
            <a:ext cx="200025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https://www1.mms.is/husdyr/myndir/auga.png">
            <a:hlinkClick r:id="rId4" tooltip="Brokk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338" y="-339725"/>
            <a:ext cx="200025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www1.mms.is/husdyr/myndir/auga.png">
            <a:hlinkClick r:id="rId5" tooltip="Skeið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600" y="-339725"/>
            <a:ext cx="200025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https://www1.mms.is/husdyr/myndir/auga.png">
            <a:hlinkClick r:id="rId6" tooltip="Fet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813" y="-339725"/>
            <a:ext cx="200025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www1.mms.is/husdyr/myndir/auga.png">
            <a:hlinkClick r:id="rId7" tooltip="Stökk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-339725"/>
            <a:ext cx="200025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7200" y="2240898"/>
            <a:ext cx="5310853" cy="3566412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1450927" y="326227"/>
            <a:ext cx="10199445" cy="666921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altLang="is-IS" sz="2600" dirty="0" smtClean="0">
                <a:solidFill>
                  <a:srgbClr val="0F280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Hesturinn er </a:t>
            </a:r>
            <a:r>
              <a:rPr lang="is-IS" altLang="is-IS" sz="2600" u="sng" dirty="0" smtClean="0">
                <a:solidFill>
                  <a:srgbClr val="36893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hófdýr</a:t>
            </a:r>
            <a:r>
              <a:rPr lang="is-IS" altLang="is-IS" sz="2600" dirty="0" smtClean="0">
                <a:solidFill>
                  <a:srgbClr val="0F280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hann gengur á tánum og hefur hófa og gangþófa.</a:t>
            </a:r>
            <a:endParaRPr lang="is-IS" altLang="is-IS" sz="26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altLang="is-IS" sz="2600" dirty="0" smtClean="0">
                <a:solidFill>
                  <a:srgbClr val="0F280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Hesturinn er meðalstór, sterkbyggður, lipur og snöggur í hreyfingum. </a:t>
            </a:r>
          </a:p>
          <a:p>
            <a:r>
              <a:rPr lang="is-IS" altLang="is-IS" sz="2600" dirty="0" smtClean="0">
                <a:solidFill>
                  <a:srgbClr val="0F280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Íslenski hesturinn er eini hesturinn í heiminum sem hefur fimm gangtegundir: </a:t>
            </a:r>
            <a:br>
              <a:rPr lang="is-IS" altLang="is-IS" sz="2600" dirty="0" smtClean="0">
                <a:solidFill>
                  <a:srgbClr val="0F280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altLang="is-IS" sz="2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 tooltip="Tölt"/>
              </a:rPr>
              <a:t>Tölt  </a:t>
            </a:r>
            <a:r>
              <a:rPr lang="is-IS" altLang="is-IS" sz="2600" dirty="0" smtClean="0">
                <a:solidFill>
                  <a:srgbClr val="0F280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 </a:t>
            </a:r>
            <a:r>
              <a:rPr lang="is-IS" altLang="is-IS" sz="2600" dirty="0" smtClean="0">
                <a:solidFill>
                  <a:srgbClr val="36893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 tooltip="Brokk"/>
              </a:rPr>
              <a:t>brokk  </a:t>
            </a:r>
            <a:r>
              <a:rPr lang="is-IS" altLang="is-IS" sz="2600" dirty="0" smtClean="0">
                <a:solidFill>
                  <a:srgbClr val="0F280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 </a:t>
            </a:r>
            <a:r>
              <a:rPr lang="is-IS" altLang="is-IS" sz="2600" dirty="0" smtClean="0">
                <a:solidFill>
                  <a:srgbClr val="36893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 tooltip="Skeið"/>
              </a:rPr>
              <a:t>skeið  </a:t>
            </a:r>
            <a:r>
              <a:rPr lang="is-IS" altLang="is-IS" sz="2600" dirty="0" smtClean="0">
                <a:solidFill>
                  <a:srgbClr val="0F280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 </a:t>
            </a:r>
            <a:r>
              <a:rPr lang="is-IS" altLang="is-IS" sz="2600" dirty="0" smtClean="0">
                <a:solidFill>
                  <a:srgbClr val="36893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 tooltip="Fet"/>
              </a:rPr>
              <a:t>fet  </a:t>
            </a:r>
            <a:r>
              <a:rPr lang="is-IS" altLang="is-IS" sz="2600" dirty="0" smtClean="0">
                <a:solidFill>
                  <a:srgbClr val="0F280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og </a:t>
            </a:r>
            <a:r>
              <a:rPr lang="is-IS" altLang="is-IS" sz="2600" dirty="0" smtClean="0">
                <a:solidFill>
                  <a:srgbClr val="36893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 tooltip="Stökk"/>
              </a:rPr>
              <a:t>stökk  </a:t>
            </a:r>
            <a:r>
              <a:rPr lang="is-IS" altLang="is-IS" sz="2600" dirty="0" smtClean="0">
                <a:solidFill>
                  <a:srgbClr val="0F280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br>
              <a:rPr lang="is-IS" altLang="is-IS" sz="2600" dirty="0" smtClean="0">
                <a:solidFill>
                  <a:srgbClr val="0F280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is-IS" altLang="is-IS" sz="26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altLang="is-IS" sz="2600" dirty="0" smtClean="0">
                <a:solidFill>
                  <a:srgbClr val="0F280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Töltið er séreinkenni íslenska hestsins og einn helsti kostur hans. Aðrir kostir hans eru gott skap, þjónustulund og mikill vilji. </a:t>
            </a:r>
            <a:br>
              <a:rPr lang="is-IS" altLang="is-IS" sz="2600" dirty="0" smtClean="0">
                <a:solidFill>
                  <a:srgbClr val="0F280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altLang="is-IS" sz="2600" dirty="0" smtClean="0">
                <a:solidFill>
                  <a:srgbClr val="0F280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Hesturinn er fótviss og á auðvelt með </a:t>
            </a:r>
            <a:br>
              <a:rPr lang="is-IS" altLang="is-IS" sz="2600" dirty="0" smtClean="0">
                <a:solidFill>
                  <a:srgbClr val="0F280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altLang="is-IS" sz="2600" dirty="0" smtClean="0">
                <a:solidFill>
                  <a:srgbClr val="0F280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að rata hvort sem er að nóttu eða degi.</a:t>
            </a:r>
            <a:br>
              <a:rPr lang="is-IS" altLang="is-IS" sz="2600" dirty="0" smtClean="0">
                <a:solidFill>
                  <a:srgbClr val="0F280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is-IS" altLang="is-IS" sz="26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altLang="is-IS" sz="2600" dirty="0" smtClean="0">
                <a:solidFill>
                  <a:srgbClr val="0F280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Hesturinn fer úr hárum á vorin. Þá finnst </a:t>
            </a:r>
            <a:br>
              <a:rPr lang="is-IS" altLang="is-IS" sz="2600" dirty="0" smtClean="0">
                <a:solidFill>
                  <a:srgbClr val="0F280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altLang="is-IS" sz="2600" dirty="0" smtClean="0">
                <a:solidFill>
                  <a:srgbClr val="0F280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honum gott að láta kemba sig. Á haustin </a:t>
            </a:r>
            <a:br>
              <a:rPr lang="is-IS" altLang="is-IS" sz="2600" dirty="0" smtClean="0">
                <a:solidFill>
                  <a:srgbClr val="0F280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altLang="is-IS" sz="2600" dirty="0" smtClean="0">
                <a:solidFill>
                  <a:srgbClr val="0F280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þéttist hárið aftur, </a:t>
            </a:r>
            <a:br>
              <a:rPr lang="is-IS" altLang="is-IS" sz="2600" dirty="0" smtClean="0">
                <a:solidFill>
                  <a:srgbClr val="0F280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altLang="is-IS" sz="2600" dirty="0" smtClean="0">
                <a:solidFill>
                  <a:srgbClr val="0F280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þá er hann kominn í vetrarbúning og </a:t>
            </a:r>
            <a:br>
              <a:rPr lang="is-IS" altLang="is-IS" sz="2600" dirty="0" smtClean="0">
                <a:solidFill>
                  <a:srgbClr val="0F280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altLang="is-IS" sz="2600" dirty="0" smtClean="0">
                <a:solidFill>
                  <a:srgbClr val="0F280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getur verið úti í hvaða veðri sem er.</a:t>
            </a:r>
            <a:endParaRPr lang="is-IS" altLang="is-IS" sz="26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altLang="is-IS" sz="2600" dirty="0" smtClean="0">
                <a:solidFill>
                  <a:srgbClr val="0F280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Hesturinn hefur sex framtennur í hvorum </a:t>
            </a:r>
            <a:br>
              <a:rPr lang="is-IS" altLang="is-IS" sz="2600" dirty="0" smtClean="0">
                <a:solidFill>
                  <a:srgbClr val="0F280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altLang="is-IS" sz="2600" dirty="0" smtClean="0">
                <a:solidFill>
                  <a:srgbClr val="0F280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skolti. Jaxlarnir eru stórir og gáróttir.</a:t>
            </a:r>
            <a:br>
              <a:rPr lang="is-IS" altLang="is-IS" sz="2600" dirty="0" smtClean="0">
                <a:solidFill>
                  <a:srgbClr val="0F280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altLang="is-IS" sz="2600" dirty="0" smtClean="0">
                <a:solidFill>
                  <a:srgbClr val="0F280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Með þeim malar hann fæðuna. </a:t>
            </a:r>
            <a:br>
              <a:rPr lang="is-IS" altLang="is-IS" sz="2600" dirty="0" smtClean="0">
                <a:solidFill>
                  <a:srgbClr val="0F280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altLang="is-IS" sz="2600" dirty="0" smtClean="0">
                <a:solidFill>
                  <a:srgbClr val="0F280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Fyrir framan jaxlana er tannlaust bil. </a:t>
            </a:r>
            <a:br>
              <a:rPr lang="is-IS" altLang="is-IS" sz="2600" dirty="0" smtClean="0">
                <a:solidFill>
                  <a:srgbClr val="0F280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altLang="is-IS" sz="2600" dirty="0" smtClean="0">
                <a:solidFill>
                  <a:srgbClr val="0F280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Þegar hesturinn er beislaður liggja mélin </a:t>
            </a:r>
            <a:br>
              <a:rPr lang="is-IS" altLang="is-IS" sz="2600" dirty="0" smtClean="0">
                <a:solidFill>
                  <a:srgbClr val="0F280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altLang="is-IS" sz="2600" dirty="0" smtClean="0">
                <a:solidFill>
                  <a:srgbClr val="0F280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 bilinu á milli framtanna og jaxla.</a:t>
            </a:r>
            <a:r>
              <a:rPr lang="is-IS" altLang="is-IS" sz="2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altLang="is-IS" sz="2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is-IS" altLang="is-IS" sz="2600" dirty="0" smtClean="0">
              <a:solidFill>
                <a:srgbClr val="36893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altLang="is-IS" sz="2600" dirty="0" smtClean="0">
                <a:solidFill>
                  <a:srgbClr val="0F280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Hestum eru oft gefin nöfn sem tengjast lit þeirra og </a:t>
            </a:r>
            <a:br>
              <a:rPr lang="is-IS" altLang="is-IS" sz="2600" dirty="0" smtClean="0">
                <a:solidFill>
                  <a:srgbClr val="0F280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altLang="is-IS" sz="2600" dirty="0" smtClean="0">
                <a:solidFill>
                  <a:srgbClr val="0F280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einkennum svo sem Nótt, Brúnka, Rauðka, Skjóni, </a:t>
            </a:r>
            <a:br>
              <a:rPr lang="is-IS" altLang="is-IS" sz="2600" dirty="0" smtClean="0">
                <a:solidFill>
                  <a:srgbClr val="0F280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altLang="is-IS" sz="2600" dirty="0" smtClean="0">
                <a:solidFill>
                  <a:srgbClr val="0F280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Lýsingur, </a:t>
            </a:r>
            <a:r>
              <a:rPr lang="is-IS" altLang="is-IS" sz="2600" dirty="0" err="1" smtClean="0">
                <a:solidFill>
                  <a:srgbClr val="0F280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Mósi</a:t>
            </a:r>
            <a:r>
              <a:rPr lang="is-IS" altLang="is-IS" sz="2600" dirty="0" smtClean="0">
                <a:solidFill>
                  <a:srgbClr val="0F280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Blesi og Stjarna en Sleipnir er einnig algengt hrossanafn.</a:t>
            </a:r>
            <a:r>
              <a:rPr lang="is-IS" altLang="is-IS" sz="2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is-IS" altLang="is-IS" sz="2600" dirty="0" smtClean="0">
              <a:solidFill>
                <a:srgbClr val="36893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389384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6550" y="257186"/>
            <a:ext cx="8911687" cy="1280890"/>
          </a:xfrm>
        </p:spPr>
        <p:txBody>
          <a:bodyPr/>
          <a:lstStyle/>
          <a:p>
            <a:r>
              <a:rPr lang="is-IS" dirty="0" smtClean="0"/>
              <a:t>Hestur</a:t>
            </a:r>
            <a:endParaRPr lang="is-IS" dirty="0"/>
          </a:p>
        </p:txBody>
      </p:sp>
      <p:sp>
        <p:nvSpPr>
          <p:cNvPr id="4" name="AutoShape 2" descr="Íslensku húsdýrin"/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1703933" y="1067770"/>
            <a:ext cx="4720164" cy="511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is-I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Karldýr: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Hestur, klár, fákur,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foli.</a:t>
            </a:r>
          </a:p>
          <a:p>
            <a:endParaRPr lang="is-I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Kvendýr</a:t>
            </a:r>
            <a:r>
              <a:rPr lang="is-I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Hryssa,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meri.</a:t>
            </a:r>
          </a:p>
          <a:p>
            <a:endParaRPr lang="is-I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Afkvæmi</a:t>
            </a:r>
            <a:r>
              <a:rPr lang="is-I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Folald.</a:t>
            </a:r>
          </a:p>
          <a:p>
            <a:pPr marL="0" indent="0">
              <a:buNone/>
            </a:pPr>
            <a:endParaRPr lang="is-I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Þyngd</a:t>
            </a:r>
            <a:r>
              <a:rPr lang="is-I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350–450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kg.</a:t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is-I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Fæða</a:t>
            </a:r>
            <a:r>
              <a:rPr lang="is-I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Hey, gras og </a:t>
            </a:r>
            <a:r>
              <a:rPr lang="is-IS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kjarnfóður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Hljóð: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Hestar hneggja,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frýsa</a:t>
            </a:r>
          </a:p>
          <a:p>
            <a:pPr marL="0" indent="0">
              <a:buNone/>
            </a:pPr>
            <a:endParaRPr lang="is-I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Afurð: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kjöt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AutoShape 4" descr="Íslensku húsdýr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s-I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342" y="2061768"/>
            <a:ext cx="4433326" cy="3350770"/>
          </a:xfrm>
          <a:prstGeom prst="rect">
            <a:avLst/>
          </a:prstGeom>
        </p:spPr>
      </p:pic>
      <p:pic>
        <p:nvPicPr>
          <p:cNvPr id="7" name="Picture 2" descr="Play Video Clipart Transparent PNG Hd, Play Video Icon Graphic Design  Template Vector, Video Icons, Play Icons, Template Icons PNG Image For Free  Download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8" t="22870" r="24027" b="24136"/>
          <a:stretch/>
        </p:blipFill>
        <p:spPr bwMode="auto">
          <a:xfrm>
            <a:off x="9360454" y="5936230"/>
            <a:ext cx="451982" cy="46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402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1490" y="304350"/>
            <a:ext cx="2018344" cy="716636"/>
          </a:xfrm>
        </p:spPr>
        <p:txBody>
          <a:bodyPr/>
          <a:lstStyle/>
          <a:p>
            <a:r>
              <a:rPr lang="is-IS" dirty="0" smtClean="0"/>
              <a:t>Verkefni</a:t>
            </a:r>
            <a:endParaRPr lang="is-I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8" b="9790"/>
          <a:stretch/>
        </p:blipFill>
        <p:spPr>
          <a:xfrm rot="16200000">
            <a:off x="3386814" y="-43362"/>
            <a:ext cx="5040649" cy="7842518"/>
          </a:xfrm>
        </p:spPr>
      </p:pic>
    </p:spTree>
    <p:extLst>
      <p:ext uri="{BB962C8B-B14F-4D97-AF65-F5344CB8AC3E}">
        <p14:creationId xmlns:p14="http://schemas.microsoft.com/office/powerpoint/2010/main" val="2722192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Opið í Fjölskyldu- og húsdýragarðinn alla verslunarmannahelgina: Forspáar  hænur, ný leiktæki og verkalýðsdrottningar - D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394" y="807808"/>
            <a:ext cx="5192924" cy="345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0513" y="106577"/>
            <a:ext cx="1934197" cy="852702"/>
          </a:xfrm>
        </p:spPr>
        <p:txBody>
          <a:bodyPr/>
          <a:lstStyle/>
          <a:p>
            <a:r>
              <a:rPr lang="is-IS" dirty="0" smtClean="0"/>
              <a:t>Hænsn</a:t>
            </a:r>
            <a:endParaRPr lang="is-I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8956" y="905051"/>
            <a:ext cx="10773369" cy="6202586"/>
          </a:xfrm>
        </p:spPr>
        <p:txBody>
          <a:bodyPr>
            <a:noAutofit/>
          </a:bodyPr>
          <a:lstStyle/>
          <a:p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Hænsn eru fuglar. Fuglar eru vængjuð og fiðruð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dýr sem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verpa eggjum og hafa heitt blóð. </a:t>
            </a:r>
          </a:p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Hænsn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eru </a:t>
            </a:r>
            <a:r>
              <a:rPr lang="is-IS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alætur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Hænsn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eru fremur stórir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fuglar.</a:t>
            </a:r>
          </a:p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Þau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eru klædd fiðri.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Fiðrið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skiptist í </a:t>
            </a:r>
            <a:r>
              <a:rPr lang="is-IS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fjaðrir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og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dún.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Dúnninn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liggur við kroppinn.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Hann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skýlir hænunni mjög vel.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fiðrinu er feiti sem ver hænuna gegn vætu.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Hænur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fella fiðrið eins og spendýr fara úr hárum.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Hænur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hafa litla vængi miðað við stærð.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Þær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geta því lítið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flogið.</a:t>
            </a:r>
          </a:p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Hænsn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eru tannlaus, þess vegna gleypa þau fæðuna </a:t>
            </a:r>
            <a:r>
              <a:rPr lang="is-I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ótuggða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Fæðan safnast fyrst í </a:t>
            </a:r>
            <a:r>
              <a:rPr lang="is-IS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sarpinn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og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þar mýkist hún. Þaðan fer hún í kirtilmagann þar sem hún blandast meltingarvökva.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Síðan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fer fæðan í fóarnið sem mylur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hana.</a:t>
            </a:r>
          </a:p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Hænan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verpir eggjum. Utan um eggið er skurn. Undir skurninni er himna sem nefnist skjall.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Síðan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kemur hvítan og innst í egginu er rauðan. Góð varphæna getur orpið allt að 300 eggjum á ári.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Þegar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hænur eru orðnar fjögurra mánaða gamlar byrja þær að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verpa.</a:t>
            </a:r>
          </a:p>
          <a:p>
            <a:r>
              <a:rPr lang="is-IS" dirty="0" smtClean="0"/>
              <a:t>Hænur </a:t>
            </a:r>
            <a:r>
              <a:rPr lang="is-IS" dirty="0"/>
              <a:t>fá oft nöfn vegna lits og einkenna svo sem Doppa, Frekja, Gul og Toppa.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3061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2057612" cy="795173"/>
          </a:xfrm>
        </p:spPr>
        <p:txBody>
          <a:bodyPr/>
          <a:lstStyle/>
          <a:p>
            <a:r>
              <a:rPr lang="is-IS" dirty="0" smtClean="0"/>
              <a:t>Hænsn</a:t>
            </a:r>
            <a:endParaRPr lang="is-I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8914" y="1097678"/>
            <a:ext cx="5324173" cy="4024084"/>
          </a:xfrm>
          <a:prstGeom prst="rect">
            <a:avLst/>
          </a:prstGeom>
        </p:spPr>
      </p:pic>
      <p:sp>
        <p:nvSpPr>
          <p:cNvPr id="5" name="AutoShape 4" descr="Íslensku húsdýr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s-IS"/>
          </a:p>
        </p:txBody>
      </p:sp>
      <p:sp>
        <p:nvSpPr>
          <p:cNvPr id="8" name="AutoShape 2" descr="Íslensku húsdýrin"/>
          <p:cNvSpPr txBox="1">
            <a:spLocks noChangeAspect="1" noChangeArrowheads="1"/>
          </p:cNvSpPr>
          <p:nvPr/>
        </p:nvSpPr>
        <p:spPr bwMode="auto">
          <a:xfrm>
            <a:off x="1367344" y="1505336"/>
            <a:ext cx="4720164" cy="511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Karldýr: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Hani.</a:t>
            </a:r>
          </a:p>
          <a:p>
            <a:endParaRPr lang="is-I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Kvendýr: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Hæna</a:t>
            </a:r>
          </a:p>
          <a:p>
            <a:endParaRPr lang="is-I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Afkvæmi: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Hænuungi, kjúklingur</a:t>
            </a:r>
          </a:p>
          <a:p>
            <a:pPr marL="0" indent="0">
              <a:buFont typeface="Wingdings 3" charset="2"/>
              <a:buNone/>
            </a:pPr>
            <a:endParaRPr lang="is-I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Þyngd: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1,5 – 2  kg.</a:t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is-I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Fæða: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Hey, gras og </a:t>
            </a:r>
            <a:r>
              <a:rPr lang="is-IS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kjarnfóður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is-I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Hljóð: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Gagga, gala og tísta</a:t>
            </a:r>
          </a:p>
          <a:p>
            <a:pPr marL="0" indent="0">
              <a:buFont typeface="Wingdings 3" charset="2"/>
              <a:buNone/>
            </a:pPr>
            <a:endParaRPr lang="is-I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Afurð: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kjöt og eg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</a:p>
        </p:txBody>
      </p:sp>
      <p:pic>
        <p:nvPicPr>
          <p:cNvPr id="9" name="Picture 2" descr="Play Video Clipart Transparent PNG Hd, Play Video Icon Graphic Design  Template Vector, Video Icons, Play Icons, Template Icons PNG Image For Free  Download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8" t="22870" r="24027" b="24136"/>
          <a:stretch/>
        </p:blipFill>
        <p:spPr bwMode="auto">
          <a:xfrm>
            <a:off x="9360454" y="5936230"/>
            <a:ext cx="451982" cy="46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0521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1490" y="304350"/>
            <a:ext cx="2018344" cy="716636"/>
          </a:xfrm>
        </p:spPr>
        <p:txBody>
          <a:bodyPr/>
          <a:lstStyle/>
          <a:p>
            <a:r>
              <a:rPr lang="is-IS" dirty="0" smtClean="0"/>
              <a:t>Verkefni</a:t>
            </a:r>
            <a:endParaRPr lang="is-I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17806"/>
          <a:stretch/>
        </p:blipFill>
        <p:spPr>
          <a:xfrm rot="16200000">
            <a:off x="3715452" y="-680539"/>
            <a:ext cx="5516978" cy="9021000"/>
          </a:xfrm>
        </p:spPr>
      </p:pic>
    </p:spTree>
    <p:extLst>
      <p:ext uri="{BB962C8B-B14F-4D97-AF65-F5344CB8AC3E}">
        <p14:creationId xmlns:p14="http://schemas.microsoft.com/office/powerpoint/2010/main" val="3634124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3654" y="102397"/>
            <a:ext cx="8911687" cy="1086884"/>
          </a:xfrm>
        </p:spPr>
        <p:txBody>
          <a:bodyPr>
            <a:normAutofit fontScale="90000"/>
          </a:bodyPr>
          <a:lstStyle/>
          <a:p>
            <a:pPr algn="ctr"/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 bóndabænum eru oft </a:t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hundar og kettir</a:t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AutoShape 4" descr="Íslensku húsdýr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s-I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43582" y="1970914"/>
            <a:ext cx="8915400" cy="4685131"/>
          </a:xfrm>
        </p:spPr>
        <p:txBody>
          <a:bodyPr>
            <a:normAutofit/>
          </a:bodyPr>
          <a:lstStyle/>
          <a:p>
            <a:r>
              <a:rPr lang="is-IS" dirty="0"/>
              <a:t>Hundurinn er </a:t>
            </a:r>
            <a:r>
              <a:rPr lang="is-IS" u="sng" dirty="0"/>
              <a:t>spendýr</a:t>
            </a:r>
            <a:r>
              <a:rPr lang="is-IS" dirty="0"/>
              <a:t> Hann er </a:t>
            </a:r>
            <a:r>
              <a:rPr lang="is-IS" u="sng" dirty="0"/>
              <a:t>rándýr</a:t>
            </a:r>
            <a:r>
              <a:rPr lang="is-IS" dirty="0"/>
              <a:t> og elsta </a:t>
            </a:r>
            <a:r>
              <a:rPr lang="is-IS" dirty="0" smtClean="0"/>
              <a:t/>
            </a:r>
            <a:br>
              <a:rPr lang="is-IS" dirty="0" smtClean="0"/>
            </a:br>
            <a:r>
              <a:rPr lang="is-IS" u="sng" dirty="0" smtClean="0"/>
              <a:t>húsdýr</a:t>
            </a:r>
            <a:r>
              <a:rPr lang="is-IS" dirty="0"/>
              <a:t> </a:t>
            </a:r>
            <a:r>
              <a:rPr lang="is-IS" dirty="0" smtClean="0"/>
              <a:t>mannsins.</a:t>
            </a:r>
          </a:p>
          <a:p>
            <a:r>
              <a:rPr lang="is-IS" dirty="0" smtClean="0"/>
              <a:t>Maðurinn </a:t>
            </a:r>
            <a:r>
              <a:rPr lang="is-IS" dirty="0"/>
              <a:t>tamdi hundinn fyrstan af öllum </a:t>
            </a:r>
            <a:r>
              <a:rPr lang="is-IS" dirty="0" smtClean="0"/>
              <a:t>dýrum.</a:t>
            </a:r>
          </a:p>
          <a:p>
            <a:r>
              <a:rPr lang="is-IS" dirty="0" smtClean="0"/>
              <a:t>Íslenski </a:t>
            </a:r>
            <a:r>
              <a:rPr lang="is-IS" dirty="0"/>
              <a:t>hundurinn er frekar lítill. </a:t>
            </a:r>
            <a:endParaRPr lang="is-IS" dirty="0" smtClean="0"/>
          </a:p>
          <a:p>
            <a:r>
              <a:rPr lang="is-IS" dirty="0" smtClean="0"/>
              <a:t>Hann </a:t>
            </a:r>
            <a:r>
              <a:rPr lang="is-IS" dirty="0"/>
              <a:t>hefur hringaða, loðna rófu og uppbrett </a:t>
            </a:r>
            <a:r>
              <a:rPr lang="is-IS" dirty="0" smtClean="0"/>
              <a:t>eyru.</a:t>
            </a:r>
          </a:p>
          <a:p>
            <a:r>
              <a:rPr lang="is-IS" dirty="0" smtClean="0"/>
              <a:t>Í </a:t>
            </a:r>
            <a:r>
              <a:rPr lang="is-IS" dirty="0"/>
              <a:t>munni hunda eru </a:t>
            </a:r>
            <a:r>
              <a:rPr lang="is-IS" u="sng" dirty="0"/>
              <a:t>vígtennur</a:t>
            </a:r>
            <a:r>
              <a:rPr lang="is-IS" dirty="0"/>
              <a:t> en þær eru ekki eins </a:t>
            </a:r>
            <a:r>
              <a:rPr lang="is-IS" dirty="0" smtClean="0"/>
              <a:t/>
            </a:r>
            <a:br>
              <a:rPr lang="is-IS" dirty="0" smtClean="0"/>
            </a:br>
            <a:r>
              <a:rPr lang="is-IS" dirty="0" smtClean="0"/>
              <a:t>beittar </a:t>
            </a:r>
            <a:r>
              <a:rPr lang="is-IS" dirty="0"/>
              <a:t>og tennur </a:t>
            </a:r>
            <a:r>
              <a:rPr lang="is-IS" dirty="0" smtClean="0"/>
              <a:t>katta.</a:t>
            </a:r>
          </a:p>
          <a:p>
            <a:r>
              <a:rPr lang="is-IS" dirty="0" smtClean="0"/>
              <a:t>Hundar </a:t>
            </a:r>
            <a:r>
              <a:rPr lang="is-IS" dirty="0"/>
              <a:t>eru eins og kettir að því leyti að þeir fara úr </a:t>
            </a:r>
            <a:r>
              <a:rPr lang="is-IS" dirty="0" smtClean="0"/>
              <a:t/>
            </a:r>
            <a:br>
              <a:rPr lang="is-IS" dirty="0" smtClean="0"/>
            </a:br>
            <a:r>
              <a:rPr lang="is-IS" dirty="0" smtClean="0"/>
              <a:t>hárum </a:t>
            </a:r>
            <a:r>
              <a:rPr lang="is-IS" dirty="0"/>
              <a:t>á vorin og nýtt hár vex í </a:t>
            </a:r>
            <a:r>
              <a:rPr lang="is-IS" dirty="0" smtClean="0"/>
              <a:t>staðinn.</a:t>
            </a:r>
          </a:p>
          <a:p>
            <a:r>
              <a:rPr lang="is-IS" dirty="0" smtClean="0"/>
              <a:t>Hundum </a:t>
            </a:r>
            <a:r>
              <a:rPr lang="is-IS" dirty="0"/>
              <a:t>eru gefin nöfn sem þeir læra að gegna sem hvolpar. Dæmi um nöfn á hundum: Kolur, Lappi, Perla, Píla, Snati, Snót og Vaskur.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642807" y="1189281"/>
            <a:ext cx="22733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4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Hundur</a:t>
            </a:r>
            <a:endParaRPr lang="is-I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77" y="2172869"/>
            <a:ext cx="4185175" cy="278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633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Íslensku húsdýr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s-I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5266" y="1595740"/>
            <a:ext cx="6558472" cy="3980417"/>
          </a:xfrm>
        </p:spPr>
        <p:txBody>
          <a:bodyPr>
            <a:normAutofit/>
          </a:bodyPr>
          <a:lstStyle/>
          <a:p>
            <a:r>
              <a:rPr lang="is-IS" b="1" dirty="0"/>
              <a:t>Karldýr:</a:t>
            </a:r>
            <a:r>
              <a:rPr lang="is-IS" dirty="0"/>
              <a:t> </a:t>
            </a:r>
            <a:r>
              <a:rPr lang="is-IS" dirty="0" smtClean="0"/>
              <a:t>Hundur.</a:t>
            </a:r>
            <a:br>
              <a:rPr lang="is-IS" dirty="0" smtClean="0"/>
            </a:br>
            <a:endParaRPr lang="is-IS" dirty="0"/>
          </a:p>
          <a:p>
            <a:r>
              <a:rPr lang="is-IS" b="1" dirty="0" smtClean="0"/>
              <a:t>Kvendýr</a:t>
            </a:r>
            <a:r>
              <a:rPr lang="is-IS" b="1" dirty="0"/>
              <a:t>:</a:t>
            </a:r>
            <a:r>
              <a:rPr lang="is-IS" dirty="0"/>
              <a:t> </a:t>
            </a:r>
            <a:r>
              <a:rPr lang="is-IS" dirty="0" smtClean="0"/>
              <a:t>Tík.</a:t>
            </a:r>
            <a:br>
              <a:rPr lang="is-IS" dirty="0" smtClean="0"/>
            </a:br>
            <a:endParaRPr lang="is-IS" dirty="0" smtClean="0"/>
          </a:p>
          <a:p>
            <a:r>
              <a:rPr lang="is-IS" b="1" dirty="0" smtClean="0"/>
              <a:t>Afkvæmi</a:t>
            </a:r>
            <a:r>
              <a:rPr lang="is-IS" b="1" dirty="0"/>
              <a:t>:</a:t>
            </a:r>
            <a:r>
              <a:rPr lang="is-IS" dirty="0"/>
              <a:t> </a:t>
            </a:r>
            <a:r>
              <a:rPr lang="is-IS" dirty="0" smtClean="0"/>
              <a:t>Hvolpur.</a:t>
            </a:r>
            <a:br>
              <a:rPr lang="is-IS" dirty="0" smtClean="0"/>
            </a:br>
            <a:endParaRPr lang="is-IS" dirty="0" smtClean="0"/>
          </a:p>
          <a:p>
            <a:r>
              <a:rPr lang="is-IS" b="1" dirty="0" smtClean="0"/>
              <a:t>Þyngd</a:t>
            </a:r>
            <a:r>
              <a:rPr lang="is-IS" b="1" dirty="0"/>
              <a:t>:</a:t>
            </a:r>
            <a:r>
              <a:rPr lang="is-IS" dirty="0"/>
              <a:t> 1,5–70 </a:t>
            </a:r>
            <a:r>
              <a:rPr lang="is-IS" dirty="0" smtClean="0"/>
              <a:t>kg.</a:t>
            </a:r>
            <a:br>
              <a:rPr lang="is-IS" dirty="0" smtClean="0"/>
            </a:br>
            <a:endParaRPr lang="is-IS" dirty="0" smtClean="0"/>
          </a:p>
          <a:p>
            <a:r>
              <a:rPr lang="is-IS" b="1" dirty="0" smtClean="0"/>
              <a:t>Fæða</a:t>
            </a:r>
            <a:r>
              <a:rPr lang="is-IS" b="1" dirty="0"/>
              <a:t>:</a:t>
            </a:r>
            <a:r>
              <a:rPr lang="is-IS" dirty="0"/>
              <a:t> Hundamatur og ýmiss konar heimilismatur</a:t>
            </a:r>
            <a:r>
              <a:rPr lang="is-IS" dirty="0" smtClean="0"/>
              <a:t>.</a:t>
            </a:r>
            <a:br>
              <a:rPr lang="is-IS" dirty="0" smtClean="0"/>
            </a:br>
            <a:endParaRPr lang="is-IS" dirty="0"/>
          </a:p>
          <a:p>
            <a:r>
              <a:rPr lang="is-IS" b="1" dirty="0"/>
              <a:t>Hljóð:</a:t>
            </a:r>
            <a:r>
              <a:rPr lang="is-IS" dirty="0"/>
              <a:t> Hundar gelta, urra, spangóla, gjamma og ýlfra.</a:t>
            </a:r>
          </a:p>
        </p:txBody>
      </p:sp>
      <p:pic>
        <p:nvPicPr>
          <p:cNvPr id="10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558" y="230117"/>
            <a:ext cx="5233958" cy="3955898"/>
          </a:xfrm>
          <a:prstGeom prst="rect">
            <a:avLst/>
          </a:prstGeom>
        </p:spPr>
      </p:pic>
      <p:pic>
        <p:nvPicPr>
          <p:cNvPr id="7" name="Picture 2" descr="Play Video Clipart Transparent PNG Hd, Play Video Icon Graphic Design  Template Vector, Video Icons, Play Icons, Template Icons PNG Image For Free  Download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8" t="22870" r="24027" b="24136"/>
          <a:stretch/>
        </p:blipFill>
        <p:spPr bwMode="auto">
          <a:xfrm>
            <a:off x="9242648" y="5666959"/>
            <a:ext cx="451982" cy="46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8166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1490" y="304350"/>
            <a:ext cx="2018344" cy="716636"/>
          </a:xfrm>
        </p:spPr>
        <p:txBody>
          <a:bodyPr/>
          <a:lstStyle/>
          <a:p>
            <a:r>
              <a:rPr lang="is-IS" dirty="0" smtClean="0"/>
              <a:t>Verkefni</a:t>
            </a:r>
            <a:endParaRPr lang="is-I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3" b="14243"/>
          <a:stretch/>
        </p:blipFill>
        <p:spPr>
          <a:xfrm rot="16200000">
            <a:off x="3793876" y="-461646"/>
            <a:ext cx="5337463" cy="8515900"/>
          </a:xfrm>
        </p:spPr>
      </p:pic>
    </p:spTree>
    <p:extLst>
      <p:ext uri="{BB962C8B-B14F-4D97-AF65-F5344CB8AC3E}">
        <p14:creationId xmlns:p14="http://schemas.microsoft.com/office/powerpoint/2010/main" val="1460872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4750" y="528860"/>
            <a:ext cx="4531775" cy="1280890"/>
          </a:xfrm>
        </p:spPr>
        <p:txBody>
          <a:bodyPr/>
          <a:lstStyle/>
          <a:p>
            <a:pPr algn="ctr"/>
            <a:r>
              <a:rPr lang="is-IS" dirty="0"/>
              <a:t>Á</a:t>
            </a:r>
            <a:r>
              <a:rPr lang="is-IS" dirty="0" smtClean="0"/>
              <a:t> bóndabænum</a:t>
            </a:r>
            <a:br>
              <a:rPr lang="is-IS" dirty="0" smtClean="0"/>
            </a:br>
            <a:r>
              <a:rPr lang="is-IS" dirty="0" smtClean="0"/>
              <a:t>í sveitinni</a:t>
            </a:r>
            <a:endParaRPr lang="is-I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5383" y="1895475"/>
            <a:ext cx="6309061" cy="37782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58858" y="1071474"/>
            <a:ext cx="26765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dirty="0"/>
              <a:t>Bændur þurfa</a:t>
            </a:r>
          </a:p>
          <a:p>
            <a:r>
              <a:rPr lang="is-IS" dirty="0"/>
              <a:t>að hugsa vel</a:t>
            </a:r>
          </a:p>
          <a:p>
            <a:r>
              <a:rPr lang="is-IS" dirty="0"/>
              <a:t>um dýrin sín.</a:t>
            </a:r>
          </a:p>
          <a:p>
            <a:r>
              <a:rPr lang="is-IS" dirty="0"/>
              <a:t>Það er mikil vinna</a:t>
            </a:r>
          </a:p>
        </p:txBody>
      </p:sp>
      <p:sp>
        <p:nvSpPr>
          <p:cNvPr id="6" name="Rectangle 5"/>
          <p:cNvSpPr/>
          <p:nvPr/>
        </p:nvSpPr>
        <p:spPr>
          <a:xfrm>
            <a:off x="2358858" y="2374464"/>
            <a:ext cx="2362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dirty="0"/>
              <a:t>Húsdýrin þurfa</a:t>
            </a:r>
          </a:p>
          <a:p>
            <a:r>
              <a:rPr lang="is-IS" dirty="0"/>
              <a:t>mismunandi</a:t>
            </a:r>
          </a:p>
          <a:p>
            <a:r>
              <a:rPr lang="is-IS" dirty="0"/>
              <a:t>fæðu.</a:t>
            </a:r>
          </a:p>
          <a:p>
            <a:r>
              <a:rPr lang="is-IS" dirty="0"/>
              <a:t>Hestur, kýr,</a:t>
            </a:r>
          </a:p>
          <a:p>
            <a:r>
              <a:rPr lang="is-IS" dirty="0"/>
              <a:t>kind og geit</a:t>
            </a:r>
          </a:p>
          <a:p>
            <a:r>
              <a:rPr lang="is-IS" dirty="0"/>
              <a:t>þurfa gras, hey</a:t>
            </a:r>
          </a:p>
          <a:p>
            <a:r>
              <a:rPr lang="is-IS" dirty="0"/>
              <a:t>og fóður.</a:t>
            </a:r>
          </a:p>
          <a:p>
            <a:r>
              <a:rPr lang="is-IS" dirty="0"/>
              <a:t>Svín og hænsn</a:t>
            </a:r>
          </a:p>
          <a:p>
            <a:r>
              <a:rPr lang="is-IS" dirty="0"/>
              <a:t>eru alætur.</a:t>
            </a:r>
          </a:p>
        </p:txBody>
      </p:sp>
      <p:sp>
        <p:nvSpPr>
          <p:cNvPr id="7" name="Rectangle 6"/>
          <p:cNvSpPr/>
          <p:nvPr/>
        </p:nvSpPr>
        <p:spPr>
          <a:xfrm>
            <a:off x="2358858" y="4959787"/>
            <a:ext cx="2308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dirty="0"/>
              <a:t>Öll dýr </a:t>
            </a:r>
            <a:r>
              <a:rPr lang="is-IS" dirty="0" smtClean="0"/>
              <a:t>þurfa vatn</a:t>
            </a:r>
            <a:r>
              <a:rPr lang="is-IS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2415011" y="5851395"/>
            <a:ext cx="7941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dirty="0"/>
              <a:t>Við þurfum </a:t>
            </a:r>
            <a:r>
              <a:rPr lang="is-IS" dirty="0" smtClean="0"/>
              <a:t>að fara </a:t>
            </a:r>
            <a:r>
              <a:rPr lang="is-IS" dirty="0"/>
              <a:t>vel </a:t>
            </a:r>
            <a:r>
              <a:rPr lang="is-IS" dirty="0" smtClean="0"/>
              <a:t>með afurðirnar sem dýrin gefa okkur</a:t>
            </a:r>
            <a:r>
              <a:rPr lang="is-IS" dirty="0"/>
              <a:t>. </a:t>
            </a:r>
            <a:r>
              <a:rPr lang="is-IS" dirty="0" smtClean="0"/>
              <a:t/>
            </a:r>
            <a:br>
              <a:rPr lang="is-IS" dirty="0" smtClean="0"/>
            </a:br>
            <a:r>
              <a:rPr lang="is-IS" dirty="0" smtClean="0"/>
              <a:t>Þannig komum við í </a:t>
            </a:r>
            <a:r>
              <a:rPr lang="is-IS" dirty="0"/>
              <a:t>veg </a:t>
            </a:r>
            <a:r>
              <a:rPr lang="is-IS" dirty="0" smtClean="0"/>
              <a:t>fyrir matarsóun</a:t>
            </a:r>
            <a:r>
              <a:rPr lang="is-IS" dirty="0"/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3737" y="5851395"/>
            <a:ext cx="3058263" cy="92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312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Íslensku húsdýr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s-I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923096" y="1297736"/>
            <a:ext cx="8915400" cy="531623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is-IS" dirty="0"/>
          </a:p>
          <a:p>
            <a:r>
              <a:rPr lang="is-IS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Kötturinn er </a:t>
            </a:r>
            <a:r>
              <a:rPr lang="is-IS" sz="19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húsdýr</a:t>
            </a:r>
            <a:r>
              <a:rPr lang="is-IS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 </a:t>
            </a:r>
            <a:r>
              <a:rPr lang="is-IS" sz="19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spendýr</a:t>
            </a:r>
            <a:r>
              <a:rPr lang="is-IS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og </a:t>
            </a:r>
            <a:r>
              <a:rPr lang="is-IS" sz="19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rándýr</a:t>
            </a:r>
            <a:r>
              <a:rPr lang="is-IS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is-IS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Kettir sjá mjög vel í myrkri og augun </a:t>
            </a:r>
            <a:r>
              <a:rPr lang="is-IS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br>
              <a:rPr lang="is-IS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ýsa </a:t>
            </a:r>
            <a:r>
              <a:rPr lang="is-IS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eins og glitaugu á reiðhjóli</a:t>
            </a:r>
            <a:r>
              <a:rPr lang="is-IS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is-IS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Kettir hafa næmt lyktarskyn. Þeir finna </a:t>
            </a:r>
            <a:r>
              <a:rPr lang="is-IS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lykt </a:t>
            </a:r>
            <a:r>
              <a:rPr lang="is-IS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 öðrum köttum og merkja sér svæði </a:t>
            </a:r>
            <a:r>
              <a:rPr lang="is-IS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með </a:t>
            </a:r>
            <a:r>
              <a:rPr lang="is-IS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þvagi</a:t>
            </a:r>
            <a:r>
              <a:rPr lang="is-IS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is-IS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 trýni katta eru löng veiðihár. Með þeim geta </a:t>
            </a:r>
            <a:r>
              <a:rPr lang="is-IS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þeir </a:t>
            </a:r>
            <a:r>
              <a:rPr lang="is-IS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þreifað fyrir sér í myrkri. </a:t>
            </a:r>
            <a:endParaRPr lang="is-IS" sz="19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 </a:t>
            </a:r>
            <a:r>
              <a:rPr lang="is-IS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munninum eru fjórar vígtennur, fyrir aftan þær </a:t>
            </a:r>
            <a:r>
              <a:rPr lang="is-IS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eru</a:t>
            </a:r>
            <a:r>
              <a:rPr lang="is-IS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is-IS" sz="19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jaxlar</a:t>
            </a:r>
            <a:r>
              <a:rPr lang="is-IS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sem kettir nota til að bíta bráðina í sundur. </a:t>
            </a:r>
            <a:r>
              <a:rPr lang="is-IS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Tungan </a:t>
            </a:r>
            <a:r>
              <a:rPr lang="is-IS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 hrufótt eins og fínn sandpappír</a:t>
            </a:r>
            <a:r>
              <a:rPr lang="is-IS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is-IS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Kettir fara úr hárum á vorin og nýtt hár vex í staðinn </a:t>
            </a:r>
            <a:r>
              <a:rPr lang="is-IS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fyrir </a:t>
            </a:r>
            <a:r>
              <a:rPr lang="is-IS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veturinn.Kettir eru liðugir og geta klifrað </a:t>
            </a:r>
            <a:r>
              <a:rPr lang="is-IS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upp </a:t>
            </a:r>
            <a:r>
              <a:rPr lang="is-IS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 hæstu tré</a:t>
            </a:r>
            <a:r>
              <a:rPr lang="is-IS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is-IS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Nöfn katta tengjast oft lit þeirra svo sem Branda, </a:t>
            </a:r>
            <a:r>
              <a:rPr lang="is-IS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Mjallhvít</a:t>
            </a:r>
            <a:r>
              <a:rPr lang="is-IS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Gulur og Grámann en önnur algeng nöfn eru til dæmis Klói, Keli og Blíða</a:t>
            </a:r>
            <a:endParaRPr lang="is-IS" sz="19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72988" y="330979"/>
            <a:ext cx="18517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4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Köttur</a:t>
            </a:r>
            <a:endParaRPr lang="is-IS" dirty="0"/>
          </a:p>
        </p:txBody>
      </p:sp>
      <p:pic>
        <p:nvPicPr>
          <p:cNvPr id="12314" name="Picture 26" descr="Boris Jeltsín veiddi rjúpu í Skagafirði - RÚV.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354" y="1429324"/>
            <a:ext cx="4695507" cy="281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9560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Íslensku húsdýr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s-I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348" y="790767"/>
            <a:ext cx="5522416" cy="4173919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88461" y="1466031"/>
            <a:ext cx="6599666" cy="4586959"/>
          </a:xfrm>
        </p:spPr>
        <p:txBody>
          <a:bodyPr>
            <a:normAutofit/>
          </a:bodyPr>
          <a:lstStyle/>
          <a:p>
            <a:r>
              <a:rPr lang="is-IS" b="1" dirty="0"/>
              <a:t>Karldýr:</a:t>
            </a:r>
            <a:r>
              <a:rPr lang="is-IS" dirty="0"/>
              <a:t> Fress, </a:t>
            </a:r>
            <a:r>
              <a:rPr lang="is-IS" dirty="0" smtClean="0"/>
              <a:t>högni,steggur.</a:t>
            </a:r>
            <a:br>
              <a:rPr lang="is-IS" dirty="0" smtClean="0"/>
            </a:br>
            <a:endParaRPr lang="is-IS" dirty="0" smtClean="0"/>
          </a:p>
          <a:p>
            <a:r>
              <a:rPr lang="is-IS" b="1" dirty="0" smtClean="0"/>
              <a:t>Kvendýr:</a:t>
            </a:r>
            <a:r>
              <a:rPr lang="is-IS" dirty="0" smtClean="0"/>
              <a:t>Læða</a:t>
            </a:r>
            <a:br>
              <a:rPr lang="is-IS" dirty="0" smtClean="0"/>
            </a:br>
            <a:endParaRPr lang="is-IS" dirty="0" smtClean="0"/>
          </a:p>
          <a:p>
            <a:r>
              <a:rPr lang="is-IS" b="1" dirty="0" smtClean="0"/>
              <a:t>Afkvæmi</a:t>
            </a:r>
            <a:r>
              <a:rPr lang="is-IS" b="1" dirty="0"/>
              <a:t>:</a:t>
            </a:r>
            <a:r>
              <a:rPr lang="is-IS" dirty="0"/>
              <a:t> </a:t>
            </a:r>
            <a:r>
              <a:rPr lang="is-IS" dirty="0" smtClean="0"/>
              <a:t>Kettlingur</a:t>
            </a:r>
            <a:br>
              <a:rPr lang="is-IS" dirty="0" smtClean="0"/>
            </a:br>
            <a:endParaRPr lang="is-IS" dirty="0" smtClean="0"/>
          </a:p>
          <a:p>
            <a:r>
              <a:rPr lang="is-IS" b="1" dirty="0" smtClean="0"/>
              <a:t>Þyngd</a:t>
            </a:r>
            <a:r>
              <a:rPr lang="is-IS" b="1" dirty="0"/>
              <a:t>:</a:t>
            </a:r>
            <a:r>
              <a:rPr lang="is-IS" dirty="0"/>
              <a:t> 2-4 </a:t>
            </a:r>
            <a:r>
              <a:rPr lang="is-IS" dirty="0" smtClean="0"/>
              <a:t>kg</a:t>
            </a:r>
            <a:br>
              <a:rPr lang="is-IS" dirty="0" smtClean="0"/>
            </a:br>
            <a:endParaRPr lang="is-IS" dirty="0" smtClean="0"/>
          </a:p>
          <a:p>
            <a:r>
              <a:rPr lang="is-IS" b="1" dirty="0" smtClean="0"/>
              <a:t>Fæða</a:t>
            </a:r>
            <a:r>
              <a:rPr lang="is-IS" b="1" dirty="0"/>
              <a:t>:</a:t>
            </a:r>
            <a:r>
              <a:rPr lang="is-IS" dirty="0"/>
              <a:t> Kattamatur, mjólk, fiskur, mýs, </a:t>
            </a:r>
            <a:r>
              <a:rPr lang="is-IS" dirty="0" smtClean="0"/>
              <a:t/>
            </a:r>
            <a:br>
              <a:rPr lang="is-IS" dirty="0" smtClean="0"/>
            </a:br>
            <a:r>
              <a:rPr lang="is-IS" dirty="0" smtClean="0"/>
              <a:t>fuglar </a:t>
            </a:r>
            <a:r>
              <a:rPr lang="is-IS" dirty="0"/>
              <a:t>og fleira</a:t>
            </a:r>
            <a:r>
              <a:rPr lang="is-IS" dirty="0" smtClean="0"/>
              <a:t>.</a:t>
            </a:r>
            <a:br>
              <a:rPr lang="is-IS" dirty="0" smtClean="0"/>
            </a:br>
            <a:endParaRPr lang="is-IS" dirty="0"/>
          </a:p>
          <a:p>
            <a:r>
              <a:rPr lang="is-IS" b="1" dirty="0" smtClean="0"/>
              <a:t>Hljóð: </a:t>
            </a:r>
            <a:r>
              <a:rPr lang="nn-NO" dirty="0"/>
              <a:t>Mjálma, hvæsa, urra, breima og mala.</a:t>
            </a:r>
            <a:endParaRPr lang="is-IS" dirty="0"/>
          </a:p>
        </p:txBody>
      </p:sp>
      <p:pic>
        <p:nvPicPr>
          <p:cNvPr id="7" name="Picture 2" descr="Play Video Clipart Transparent PNG Hd, Play Video Icon Graphic Design  Template Vector, Video Icons, Play Icons, Template Icons PNG Image For Free  Download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8" t="22870" r="24027" b="24136"/>
          <a:stretch/>
        </p:blipFill>
        <p:spPr bwMode="auto">
          <a:xfrm>
            <a:off x="9315575" y="5936230"/>
            <a:ext cx="451982" cy="46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1195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1490" y="304350"/>
            <a:ext cx="2018344" cy="716636"/>
          </a:xfrm>
        </p:spPr>
        <p:txBody>
          <a:bodyPr/>
          <a:lstStyle/>
          <a:p>
            <a:r>
              <a:rPr lang="is-IS" dirty="0" smtClean="0"/>
              <a:t>Verkefni</a:t>
            </a:r>
            <a:endParaRPr lang="is-I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6" b="22706"/>
          <a:stretch/>
        </p:blipFill>
        <p:spPr>
          <a:xfrm rot="16200000">
            <a:off x="4044756" y="-319837"/>
            <a:ext cx="5334780" cy="8353012"/>
          </a:xfrm>
        </p:spPr>
      </p:pic>
    </p:spTree>
    <p:extLst>
      <p:ext uri="{BB962C8B-B14F-4D97-AF65-F5344CB8AC3E}">
        <p14:creationId xmlns:p14="http://schemas.microsoft.com/office/powerpoint/2010/main" val="2603910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4334" y="528417"/>
            <a:ext cx="2547917" cy="736857"/>
          </a:xfrm>
        </p:spPr>
        <p:txBody>
          <a:bodyPr/>
          <a:lstStyle/>
          <a:p>
            <a:r>
              <a:rPr lang="is-IS" dirty="0" smtClean="0"/>
              <a:t>Verkefni</a:t>
            </a:r>
            <a:endParaRPr lang="is-IS" dirty="0"/>
          </a:p>
        </p:txBody>
      </p:sp>
      <p:pic>
        <p:nvPicPr>
          <p:cNvPr id="2050" name="Picture 2" descr="Engin lýsing ti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6"/>
          <a:stretch/>
        </p:blipFill>
        <p:spPr bwMode="auto">
          <a:xfrm>
            <a:off x="3132455" y="1265274"/>
            <a:ext cx="7616825" cy="517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097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7298" y="2825272"/>
            <a:ext cx="5461485" cy="1754452"/>
          </a:xfrm>
        </p:spPr>
        <p:txBody>
          <a:bodyPr>
            <a:normAutofit fontScale="90000"/>
          </a:bodyPr>
          <a:lstStyle/>
          <a:p>
            <a:pPr algn="ctr"/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Spendýr</a:t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Hafa  </a:t>
            </a:r>
            <a:r>
              <a:rPr lang="is-IS" sz="27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mjólkurkirtla</a:t>
            </a:r>
            <a:r>
              <a:rPr lang="is-I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is-IS" sz="27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og kvendýrið gefur </a:t>
            </a:r>
            <a:br>
              <a:rPr lang="is-IS" sz="27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7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afkvæmum </a:t>
            </a:r>
            <a:r>
              <a:rPr lang="is-I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sínum næringu.</a:t>
            </a:r>
            <a:br>
              <a:rPr lang="is-I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297578" y="466684"/>
            <a:ext cx="6596450" cy="222215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is-IS" sz="6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Húsdýr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3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3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3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Dýr sem hafa aðlagast að manninum.</a:t>
            </a:r>
            <a:br>
              <a:rPr lang="is-IS" sz="3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3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Dýrin hafa verið nýtt til vinnu eða gefa </a:t>
            </a:r>
            <a:br>
              <a:rPr lang="is-IS" sz="3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3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manninum afurðir t.d. mat eða skinn.</a:t>
            </a:r>
            <a:br>
              <a:rPr lang="is-IS" sz="3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3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Húsdýr eru oft tamin eða ræktuð.</a:t>
            </a:r>
          </a:p>
          <a:p>
            <a:pPr algn="ctr"/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2205" y="3576531"/>
            <a:ext cx="5461485" cy="14274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Rándýr</a:t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7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Lifa á öðrum dýrum, kjöti.</a:t>
            </a:r>
          </a:p>
          <a:p>
            <a:pPr algn="ctr"/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9369" y="4641432"/>
            <a:ext cx="2896360" cy="19959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588" y="394904"/>
            <a:ext cx="2892857" cy="23657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588" y="4835937"/>
            <a:ext cx="2406082" cy="160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4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98560" y="281911"/>
            <a:ext cx="3173965" cy="733465"/>
          </a:xfrm>
        </p:spPr>
        <p:txBody>
          <a:bodyPr>
            <a:noAutofit/>
          </a:bodyPr>
          <a:lstStyle/>
          <a:p>
            <a:r>
              <a:rPr lang="is-I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Jórturdýr</a:t>
            </a:r>
            <a:r>
              <a:rPr lang="is-I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is-IS" sz="4000" dirty="0"/>
          </a:p>
        </p:txBody>
      </p:sp>
      <p:pic>
        <p:nvPicPr>
          <p:cNvPr id="2050" name="Picture 2" descr="Vísindavefurinn: Hvernig jórtra dýr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657" y="1424984"/>
            <a:ext cx="6703664" cy="479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63001" y="920011"/>
            <a:ext cx="3874364" cy="243465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6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6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4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Dýr sem jórtra hafa fjórskiptan maga og kallast magahólfin vömb, </a:t>
            </a:r>
            <a:r>
              <a:rPr lang="is-IS" sz="4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4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4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keppur</a:t>
            </a:r>
            <a:r>
              <a:rPr lang="is-IS" sz="4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laki og vinstur</a:t>
            </a:r>
            <a:r>
              <a:rPr lang="is-IS" sz="4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ctr"/>
            <a:r>
              <a:rPr lang="is-IS" sz="4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Þegar jórturdýr bíta gras berst það </a:t>
            </a:r>
            <a:r>
              <a:rPr lang="is-IS" sz="4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lítið tuggið </a:t>
            </a:r>
            <a:r>
              <a:rPr lang="is-IS" sz="4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niður í vömbina. </a:t>
            </a:r>
            <a:r>
              <a:rPr lang="is-IS" sz="4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4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4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Þar </a:t>
            </a:r>
            <a:r>
              <a:rPr lang="is-IS" sz="4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 fæðan möluð og blandast munnvatni. </a:t>
            </a:r>
            <a:r>
              <a:rPr lang="is-IS" sz="6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6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is-IS" sz="6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is-IS" sz="2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342803" y="415221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Þessi fyrsti hluti í meltingu fæðunnar nefnist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að </a:t>
            </a:r>
          </a:p>
          <a:p>
            <a:pPr algn="ctr"/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jórtra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flestir sem fylgst hafa með kindum, </a:t>
            </a:r>
            <a:endParaRPr lang="is-I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kannast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við að sjá dýrin liggja í rólegheitum </a:t>
            </a:r>
            <a:endParaRPr lang="is-I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út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 haga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og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tyggja fæðuna líkt </a:t>
            </a:r>
            <a:endParaRPr lang="is-I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og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þau væru með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tyggigúmmí</a:t>
            </a:r>
          </a:p>
          <a:p>
            <a:pPr algn="ctr"/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9542" y="317521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Næst ælir dýrið fæðunni aftur upp munn í smá skömmtum,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tyggur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hana betur og kyngir svo. 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46114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3369" y="467552"/>
            <a:ext cx="5461485" cy="2069758"/>
          </a:xfrm>
        </p:spPr>
        <p:txBody>
          <a:bodyPr>
            <a:normAutofit fontScale="90000"/>
          </a:bodyPr>
          <a:lstStyle/>
          <a:p>
            <a:pPr algn="ctr"/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Klaufdýr </a:t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Klaufir</a:t>
            </a:r>
            <a:r>
              <a:rPr lang="is-I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eru </a:t>
            </a:r>
            <a:r>
              <a:rPr lang="is-I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fremstu tær á klaufdýrum</a:t>
            </a:r>
            <a:r>
              <a:rPr lang="is-I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is-I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og </a:t>
            </a:r>
            <a:r>
              <a:rPr lang="is-I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samsvara þriðja og fjórða </a:t>
            </a:r>
            <a:r>
              <a:rPr lang="is-I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fingri mannshandar. </a:t>
            </a:r>
            <a:br>
              <a:rPr lang="is-I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Þær </a:t>
            </a:r>
            <a:r>
              <a:rPr lang="is-I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eru gerðar </a:t>
            </a:r>
            <a:r>
              <a:rPr lang="is-I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úr</a:t>
            </a:r>
            <a:r>
              <a:rPr lang="is-I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s-I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þófa</a:t>
            </a:r>
            <a:r>
              <a:rPr lang="is-I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40574" y="1789144"/>
            <a:ext cx="6596450" cy="69361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is-I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Hófdýr</a:t>
            </a:r>
            <a:endParaRPr lang="is-I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https://upload.wikimedia.org/wikipedia/commons/thumb/e/ea/Sus_Scrofa_Vorderlauf.jpg/250px-Sus_Scrofa_Vorderlau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975" y="2580485"/>
            <a:ext cx="1584245" cy="162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el skóaðir hestur - nokkuð hestur. Hvernig á að hengja Horseshoe að sönnu  klaufir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914" y="3281556"/>
            <a:ext cx="1964607" cy="197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8764" y="3005606"/>
            <a:ext cx="1601728" cy="24069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b="34593"/>
          <a:stretch/>
        </p:blipFill>
        <p:spPr>
          <a:xfrm>
            <a:off x="8043138" y="4614390"/>
            <a:ext cx="3671921" cy="192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1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7504" y="314879"/>
            <a:ext cx="2547917" cy="736857"/>
          </a:xfrm>
        </p:spPr>
        <p:txBody>
          <a:bodyPr>
            <a:normAutofit fontScale="90000"/>
          </a:bodyPr>
          <a:lstStyle/>
          <a:p>
            <a:r>
              <a:rPr lang="is-IS" dirty="0" smtClean="0"/>
              <a:t>Verkefni</a:t>
            </a:r>
            <a:br>
              <a:rPr lang="is-IS" dirty="0" smtClean="0"/>
            </a:br>
            <a:endParaRPr lang="is-IS" dirty="0"/>
          </a:p>
        </p:txBody>
      </p:sp>
      <p:sp>
        <p:nvSpPr>
          <p:cNvPr id="3" name="Rectangle 2"/>
          <p:cNvSpPr/>
          <p:nvPr/>
        </p:nvSpPr>
        <p:spPr>
          <a:xfrm>
            <a:off x="4529813" y="1051736"/>
            <a:ext cx="43598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Við notum táknmyndir í bókina okkar</a:t>
            </a:r>
            <a:endParaRPr lang="is-I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"/>
          <a:stretch/>
        </p:blipFill>
        <p:spPr>
          <a:xfrm rot="16200000">
            <a:off x="4891301" y="-72470"/>
            <a:ext cx="4101692" cy="843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52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828" y="342571"/>
            <a:ext cx="5227322" cy="816397"/>
          </a:xfrm>
        </p:spPr>
        <p:txBody>
          <a:bodyPr/>
          <a:lstStyle/>
          <a:p>
            <a:r>
              <a:rPr lang="is-IS" dirty="0"/>
              <a:t>D</a:t>
            </a:r>
            <a:r>
              <a:rPr lang="is-IS" dirty="0" smtClean="0"/>
              <a:t>ýrin á bóndabænum</a:t>
            </a:r>
            <a:endParaRPr lang="is-IS" dirty="0"/>
          </a:p>
        </p:txBody>
      </p:sp>
      <p:sp>
        <p:nvSpPr>
          <p:cNvPr id="4" name="Rectangle 3"/>
          <p:cNvSpPr/>
          <p:nvPr/>
        </p:nvSpPr>
        <p:spPr>
          <a:xfrm>
            <a:off x="6074345" y="6406823"/>
            <a:ext cx="2954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dirty="0" smtClean="0"/>
              <a:t>Kindin gefur okkur  ? </a:t>
            </a:r>
            <a:endParaRPr lang="is-I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641" y="1829152"/>
            <a:ext cx="4581525" cy="421005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871468" y="346027"/>
            <a:ext cx="1346646" cy="8794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is-IS" sz="2800" b="1" dirty="0" smtClean="0"/>
              <a:t>Kind</a:t>
            </a:r>
          </a:p>
          <a:p>
            <a:pPr algn="ctr"/>
            <a:r>
              <a:rPr lang="is-IS" sz="2800" b="1" dirty="0" smtClean="0"/>
              <a:t>sauðfé</a:t>
            </a:r>
          </a:p>
          <a:p>
            <a:pPr algn="ctr"/>
            <a:r>
              <a:rPr lang="is-IS" sz="2800" b="1" dirty="0" smtClean="0"/>
              <a:t>fé</a:t>
            </a:r>
            <a:endParaRPr lang="is-I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8794507" y="6406823"/>
            <a:ext cx="30497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dirty="0" smtClean="0"/>
              <a:t>Kjöt, ull, gærur </a:t>
            </a:r>
            <a:r>
              <a:rPr lang="is-IS" dirty="0"/>
              <a:t>og skinn</a:t>
            </a:r>
            <a:r>
              <a:rPr lang="is-IS" dirty="0" smtClean="0"/>
              <a:t>.</a:t>
            </a:r>
            <a:endParaRPr lang="is-IS" dirty="0"/>
          </a:p>
        </p:txBody>
      </p:sp>
      <p:sp>
        <p:nvSpPr>
          <p:cNvPr id="8" name="Rectangle 7"/>
          <p:cNvSpPr/>
          <p:nvPr/>
        </p:nvSpPr>
        <p:spPr>
          <a:xfrm>
            <a:off x="2353340" y="1220897"/>
            <a:ext cx="30604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dirty="0"/>
              <a:t>Lömbin fæðast á vorin.</a:t>
            </a:r>
          </a:p>
          <a:p>
            <a:r>
              <a:rPr lang="is-IS" dirty="0"/>
              <a:t>Þá er sauðburður.</a:t>
            </a:r>
          </a:p>
        </p:txBody>
      </p:sp>
      <p:sp>
        <p:nvSpPr>
          <p:cNvPr id="9" name="Rectangle 8"/>
          <p:cNvSpPr/>
          <p:nvPr/>
        </p:nvSpPr>
        <p:spPr>
          <a:xfrm>
            <a:off x="2380140" y="3773027"/>
            <a:ext cx="28566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dirty="0" smtClean="0"/>
              <a:t>Karldýrið er hrútur</a:t>
            </a:r>
            <a:endParaRPr lang="is-IS" dirty="0"/>
          </a:p>
        </p:txBody>
      </p:sp>
      <p:sp>
        <p:nvSpPr>
          <p:cNvPr id="10" name="Rectangle 9"/>
          <p:cNvSpPr/>
          <p:nvPr/>
        </p:nvSpPr>
        <p:spPr>
          <a:xfrm>
            <a:off x="2400239" y="4142359"/>
            <a:ext cx="2563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 smtClean="0"/>
              <a:t>Kvendýrið er ær, kind</a:t>
            </a:r>
            <a:endParaRPr lang="is-IS" dirty="0"/>
          </a:p>
        </p:txBody>
      </p:sp>
      <p:sp>
        <p:nvSpPr>
          <p:cNvPr id="11" name="Rectangle 10"/>
          <p:cNvSpPr/>
          <p:nvPr/>
        </p:nvSpPr>
        <p:spPr>
          <a:xfrm>
            <a:off x="2380140" y="3069894"/>
            <a:ext cx="34788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 smtClean="0"/>
              <a:t>Afkvæmi kindarinnar er </a:t>
            </a:r>
            <a:br>
              <a:rPr lang="is-IS" dirty="0" smtClean="0"/>
            </a:br>
            <a:r>
              <a:rPr lang="is-IS" dirty="0" smtClean="0"/>
              <a:t>lamb, gimbur eða lambhrútur</a:t>
            </a:r>
            <a:endParaRPr lang="is-IS" dirty="0"/>
          </a:p>
        </p:txBody>
      </p:sp>
      <p:sp>
        <p:nvSpPr>
          <p:cNvPr id="12" name="Rectangle 11"/>
          <p:cNvSpPr/>
          <p:nvPr/>
        </p:nvSpPr>
        <p:spPr>
          <a:xfrm>
            <a:off x="2380140" y="1829152"/>
            <a:ext cx="35814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 smtClean="0"/>
              <a:t>Þegar kindin eignast afkvæmi </a:t>
            </a:r>
          </a:p>
          <a:p>
            <a:r>
              <a:rPr lang="is-IS" dirty="0" smtClean="0"/>
              <a:t>þá kallast það að bera</a:t>
            </a:r>
            <a:endParaRPr lang="is-IS" dirty="0"/>
          </a:p>
        </p:txBody>
      </p:sp>
      <p:sp>
        <p:nvSpPr>
          <p:cNvPr id="13" name="Rectangle 12"/>
          <p:cNvSpPr/>
          <p:nvPr/>
        </p:nvSpPr>
        <p:spPr>
          <a:xfrm>
            <a:off x="2388743" y="4525392"/>
            <a:ext cx="1633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 smtClean="0"/>
              <a:t>Kindin jarmar</a:t>
            </a:r>
            <a:endParaRPr lang="is-IS" dirty="0"/>
          </a:p>
        </p:txBody>
      </p:sp>
      <p:sp>
        <p:nvSpPr>
          <p:cNvPr id="14" name="Rectangle 13"/>
          <p:cNvSpPr/>
          <p:nvPr/>
        </p:nvSpPr>
        <p:spPr>
          <a:xfrm>
            <a:off x="2388743" y="4908425"/>
            <a:ext cx="31999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 smtClean="0"/>
              <a:t>Kindurnar borða gras, hey, </a:t>
            </a:r>
          </a:p>
          <a:p>
            <a:r>
              <a:rPr lang="is-IS" dirty="0" smtClean="0"/>
              <a:t>ýmsan gróður og  fóður</a:t>
            </a:r>
            <a:endParaRPr lang="is-IS" dirty="0"/>
          </a:p>
        </p:txBody>
      </p:sp>
      <p:sp>
        <p:nvSpPr>
          <p:cNvPr id="15" name="Rectangle 14"/>
          <p:cNvSpPr/>
          <p:nvPr/>
        </p:nvSpPr>
        <p:spPr>
          <a:xfrm>
            <a:off x="2400239" y="5593225"/>
            <a:ext cx="33561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dirty="0" smtClean="0"/>
              <a:t>Kindurnar eru oft hvítar, svartar, brúnar, gráar eða mórauðar</a:t>
            </a:r>
            <a:endParaRPr lang="is-IS" dirty="0"/>
          </a:p>
        </p:txBody>
      </p:sp>
      <p:pic>
        <p:nvPicPr>
          <p:cNvPr id="19" name="Picture 2" descr="Play Video Clipart Transparent PNG Hd, Play Video Icon Graphic Design  Template Vector, Video Icons, Play Icons, Template Icons PNG Image For Free  Download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8" t="22870" r="24027" b="24136"/>
          <a:stretch/>
        </p:blipFill>
        <p:spPr bwMode="auto">
          <a:xfrm>
            <a:off x="2450087" y="2501911"/>
            <a:ext cx="476201" cy="48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3025541" y="2623837"/>
            <a:ext cx="35383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1000" dirty="0"/>
              <a:t>https://www.youtube.com/watch?v=5nAch7GBiog</a:t>
            </a:r>
          </a:p>
        </p:txBody>
      </p:sp>
    </p:spTree>
    <p:extLst>
      <p:ext uri="{BB962C8B-B14F-4D97-AF65-F5344CB8AC3E}">
        <p14:creationId xmlns:p14="http://schemas.microsoft.com/office/powerpoint/2010/main" val="40125082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0" grpId="0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6887</TotalTime>
  <Words>2107</Words>
  <Application>Microsoft Office PowerPoint</Application>
  <PresentationFormat>Widescreen</PresentationFormat>
  <Paragraphs>206</Paragraphs>
  <Slides>32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Century Gothic</vt:lpstr>
      <vt:lpstr>Tahoma</vt:lpstr>
      <vt:lpstr>Verdana</vt:lpstr>
      <vt:lpstr>Wingdings 3</vt:lpstr>
      <vt:lpstr>Wisp</vt:lpstr>
      <vt:lpstr>Húsdýrin</vt:lpstr>
      <vt:lpstr>Burstabær  </vt:lpstr>
      <vt:lpstr>Á bóndabænum í sveitinni</vt:lpstr>
      <vt:lpstr>Verkefni</vt:lpstr>
      <vt:lpstr>Spendýr  Hafa  mjólkurkirtla og kvendýrið gefur  afkvæmum sínum næringu.  </vt:lpstr>
      <vt:lpstr>Jórturdýr </vt:lpstr>
      <vt:lpstr>Klaufdýr   Klaufir eru fremstu tær á klaufdýrum og samsvara þriðja og fjórða fingri mannshandar.  Þær eru gerðar úr þófa  </vt:lpstr>
      <vt:lpstr>Verkefni </vt:lpstr>
      <vt:lpstr>Dýrin á bóndabænum</vt:lpstr>
      <vt:lpstr>Á sumrin ganga kindurnar lausar Á veturna eru þær í fjárhúsum </vt:lpstr>
      <vt:lpstr>Verkefni</vt:lpstr>
      <vt:lpstr>Geit</vt:lpstr>
      <vt:lpstr>PowerPoint Presentation</vt:lpstr>
      <vt:lpstr>Verkefni</vt:lpstr>
      <vt:lpstr>Kýr  - nautgripir</vt:lpstr>
      <vt:lpstr>PowerPoint Presentation</vt:lpstr>
      <vt:lpstr>Verkefni</vt:lpstr>
      <vt:lpstr>Svín</vt:lpstr>
      <vt:lpstr>PowerPoint Presentation</vt:lpstr>
      <vt:lpstr>Verkefni</vt:lpstr>
      <vt:lpstr>Hestur</vt:lpstr>
      <vt:lpstr>Hestur</vt:lpstr>
      <vt:lpstr>Verkefni</vt:lpstr>
      <vt:lpstr>Hænsn</vt:lpstr>
      <vt:lpstr>Hænsn</vt:lpstr>
      <vt:lpstr>Verkefni</vt:lpstr>
      <vt:lpstr>Á bóndabænum eru oft  hundar og kettir   </vt:lpstr>
      <vt:lpstr>PowerPoint Presentation</vt:lpstr>
      <vt:lpstr>Verkefni</vt:lpstr>
      <vt:lpstr>PowerPoint Presentation</vt:lpstr>
      <vt:lpstr>PowerPoint Presentation</vt:lpstr>
      <vt:lpstr>Verkefni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Kind</dc:title>
  <dc:creator>Bjōrg Vigfúsína Kjartansdóttir</dc:creator>
  <cp:lastModifiedBy>Bjōrg Vigfúsína Kjartansdóttir</cp:lastModifiedBy>
  <cp:revision>62</cp:revision>
  <dcterms:created xsi:type="dcterms:W3CDTF">2025-03-27T16:36:03Z</dcterms:created>
  <dcterms:modified xsi:type="dcterms:W3CDTF">2025-04-26T21:34:45Z</dcterms:modified>
</cp:coreProperties>
</file>