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0" r:id="rId4"/>
    <p:sldId id="259" r:id="rId5"/>
    <p:sldId id="261" r:id="rId6"/>
    <p:sldId id="262" r:id="rId7"/>
    <p:sldId id="263" r:id="rId8"/>
    <p:sldId id="257" r:id="rId9"/>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p:scale>
          <a:sx n="100" d="100"/>
          <a:sy n="100" d="100"/>
        </p:scale>
        <p:origin x="36" y="-1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452B1-E6E8-443E-968B-516486DB092E}" type="datetimeFigureOut">
              <a:rPr lang="is-IS" smtClean="0"/>
              <a:t>12.11.2024</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8D25D-BF23-49A5-9027-1EEE21BA6846}" type="slidenum">
              <a:rPr lang="is-IS" smtClean="0"/>
              <a:t>‹#›</a:t>
            </a:fld>
            <a:endParaRPr lang="is-IS"/>
          </a:p>
        </p:txBody>
      </p:sp>
    </p:spTree>
    <p:extLst>
      <p:ext uri="{BB962C8B-B14F-4D97-AF65-F5344CB8AC3E}">
        <p14:creationId xmlns:p14="http://schemas.microsoft.com/office/powerpoint/2010/main" val="374338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31F8D25D-BF23-49A5-9027-1EEE21BA6846}" type="slidenum">
              <a:rPr lang="is-IS" smtClean="0"/>
              <a:t>2</a:t>
            </a:fld>
            <a:endParaRPr lang="is-IS"/>
          </a:p>
        </p:txBody>
      </p:sp>
    </p:spTree>
    <p:extLst>
      <p:ext uri="{BB962C8B-B14F-4D97-AF65-F5344CB8AC3E}">
        <p14:creationId xmlns:p14="http://schemas.microsoft.com/office/powerpoint/2010/main" val="182104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effectLst/>
                <a:latin typeface="+mn-lt"/>
                <a:ea typeface="+mn-ea"/>
                <a:cs typeface="+mn-cs"/>
              </a:rPr>
              <a:t>Styrkleikar geta legið á ýmsum sviðum og sem dæmi má nefna þekkingarþorsta, hugrekki, félagsgreind, rökgreind, góðmennsku, hæfnina til að fyrirgefa, þakklæti, forvitni og skopskyn.</a:t>
            </a:r>
          </a:p>
          <a:p>
            <a:endParaRPr lang="is-IS" dirty="0"/>
          </a:p>
        </p:txBody>
      </p:sp>
      <p:sp>
        <p:nvSpPr>
          <p:cNvPr id="4" name="Slide Number Placeholder 3"/>
          <p:cNvSpPr>
            <a:spLocks noGrp="1"/>
          </p:cNvSpPr>
          <p:nvPr>
            <p:ph type="sldNum" sz="quarter" idx="10"/>
          </p:nvPr>
        </p:nvSpPr>
        <p:spPr/>
        <p:txBody>
          <a:bodyPr/>
          <a:lstStyle/>
          <a:p>
            <a:fld id="{31F8D25D-BF23-49A5-9027-1EEE21BA6846}" type="slidenum">
              <a:rPr lang="is-IS" smtClean="0"/>
              <a:t>4</a:t>
            </a:fld>
            <a:endParaRPr lang="is-IS"/>
          </a:p>
        </p:txBody>
      </p:sp>
    </p:spTree>
    <p:extLst>
      <p:ext uri="{BB962C8B-B14F-4D97-AF65-F5344CB8AC3E}">
        <p14:creationId xmlns:p14="http://schemas.microsoft.com/office/powerpoint/2010/main" val="351706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
            </a:r>
            <a:br>
              <a:rPr lang="is-IS" dirty="0" smtClean="0"/>
            </a:br>
            <a:r>
              <a:rPr lang="is-IS" sz="1200" kern="1200" dirty="0" smtClean="0">
                <a:solidFill>
                  <a:schemeClr val="tx1"/>
                </a:solidFill>
                <a:effectLst/>
                <a:latin typeface="+mn-lt"/>
                <a:ea typeface="+mn-ea"/>
                <a:cs typeface="+mn-cs"/>
              </a:rPr>
              <a:t>Þannig er seigla eitt það mikilvægasta sem fólk getur tileinkað sér. Það viðhorf til verkefna lífsins að gefast ekki upp þó á móti blási. Seigla er samspil persónulegra styrkleika og umhverfisþátta. Börn sem hafa myndað góð tengsl við sína nánustu og eru vel aðlöguð eiga meiri möguleika en önnur að þróa með sér seiglu. </a:t>
            </a:r>
            <a:r>
              <a:rPr lang="is-IS" sz="1200" kern="1200" smtClean="0">
                <a:solidFill>
                  <a:schemeClr val="tx1"/>
                </a:solidFill>
                <a:effectLst/>
                <a:latin typeface="+mn-lt"/>
                <a:ea typeface="+mn-ea"/>
                <a:cs typeface="+mn-cs"/>
              </a:rPr>
              <a:t>Þau takast jafnan á við erfið verkefni með jákvæðum árangri.</a:t>
            </a:r>
            <a:r>
              <a:rPr lang="is-IS" smtClean="0"/>
              <a:t/>
            </a:r>
            <a:br>
              <a:rPr lang="is-IS" smtClean="0"/>
            </a:br>
            <a:r>
              <a:rPr lang="is-IS" dirty="0" smtClean="0"/>
              <a:t>https://klb.mms.is/klb/halloheimur2/kafli-8-hver-er-eg/styrkleikar-100-101-verkefnabok-45 </a:t>
            </a:r>
          </a:p>
          <a:p>
            <a:r>
              <a:rPr lang="is-IS" dirty="0" smtClean="0"/>
              <a:t>Umræðupunktar fyrir kennarann</a:t>
            </a:r>
            <a:endParaRPr lang="is-IS" dirty="0"/>
          </a:p>
        </p:txBody>
      </p:sp>
      <p:sp>
        <p:nvSpPr>
          <p:cNvPr id="4" name="Slide Number Placeholder 3"/>
          <p:cNvSpPr>
            <a:spLocks noGrp="1"/>
          </p:cNvSpPr>
          <p:nvPr>
            <p:ph type="sldNum" sz="quarter" idx="10"/>
          </p:nvPr>
        </p:nvSpPr>
        <p:spPr/>
        <p:txBody>
          <a:bodyPr/>
          <a:lstStyle/>
          <a:p>
            <a:fld id="{31F8D25D-BF23-49A5-9027-1EEE21BA6846}" type="slidenum">
              <a:rPr lang="is-IS" smtClean="0"/>
              <a:t>5</a:t>
            </a:fld>
            <a:endParaRPr lang="is-IS"/>
          </a:p>
        </p:txBody>
      </p:sp>
    </p:spTree>
    <p:extLst>
      <p:ext uri="{BB962C8B-B14F-4D97-AF65-F5344CB8AC3E}">
        <p14:creationId xmlns:p14="http://schemas.microsoft.com/office/powerpoint/2010/main" val="303424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smtClean="0">
                <a:solidFill>
                  <a:schemeClr val="tx1"/>
                </a:solidFill>
                <a:effectLst/>
                <a:latin typeface="+mn-lt"/>
                <a:ea typeface="+mn-ea"/>
                <a:cs typeface="+mn-cs"/>
              </a:rPr>
              <a:t>Ekkert okkar er fullkomið og í gegnum lífið munum við alltaf gera mistök. Það er mikilvægt að átta sig á því, gera ráð fyrir því að við munum gera mistök og undirbúa viðbrögð okkar. Best er að líta á mistök sem lærdómstækifæri. Við gefumst ekki upp þegar okkur verður á heldur íhugum hvað við hefðum getað gert betur og reynum að gera betur næst.</a:t>
            </a:r>
            <a:endParaRPr lang="is-IS" dirty="0"/>
          </a:p>
        </p:txBody>
      </p:sp>
      <p:sp>
        <p:nvSpPr>
          <p:cNvPr id="4" name="Slide Number Placeholder 3"/>
          <p:cNvSpPr>
            <a:spLocks noGrp="1"/>
          </p:cNvSpPr>
          <p:nvPr>
            <p:ph type="sldNum" sz="quarter" idx="10"/>
          </p:nvPr>
        </p:nvSpPr>
        <p:spPr/>
        <p:txBody>
          <a:bodyPr/>
          <a:lstStyle/>
          <a:p>
            <a:fld id="{31F8D25D-BF23-49A5-9027-1EEE21BA6846}" type="slidenum">
              <a:rPr lang="is-IS" smtClean="0"/>
              <a:t>6</a:t>
            </a:fld>
            <a:endParaRPr lang="is-IS"/>
          </a:p>
        </p:txBody>
      </p:sp>
    </p:spTree>
    <p:extLst>
      <p:ext uri="{BB962C8B-B14F-4D97-AF65-F5344CB8AC3E}">
        <p14:creationId xmlns:p14="http://schemas.microsoft.com/office/powerpoint/2010/main" val="409476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s-I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897CC2E3-C7D4-4058-A46E-27A480F588C1}" type="datetimeFigureOut">
              <a:rPr lang="is-IS" smtClean="0"/>
              <a:t>12.11.2024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232583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897CC2E3-C7D4-4058-A46E-27A480F588C1}" type="datetimeFigureOut">
              <a:rPr lang="is-IS" smtClean="0"/>
              <a:t>12.11.2024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397880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897CC2E3-C7D4-4058-A46E-27A480F588C1}" type="datetimeFigureOut">
              <a:rPr lang="is-IS" smtClean="0"/>
              <a:t>12.11.2024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278851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897CC2E3-C7D4-4058-A46E-27A480F588C1}" type="datetimeFigureOut">
              <a:rPr lang="is-IS" smtClean="0"/>
              <a:t>12.11.2024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24212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s-I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7CC2E3-C7D4-4058-A46E-27A480F588C1}" type="datetimeFigureOut">
              <a:rPr lang="is-IS" smtClean="0"/>
              <a:t>12.11.2024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366134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897CC2E3-C7D4-4058-A46E-27A480F588C1}" type="datetimeFigureOut">
              <a:rPr lang="is-IS" smtClean="0"/>
              <a:t>12.11.2024</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170170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s-I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897CC2E3-C7D4-4058-A46E-27A480F588C1}" type="datetimeFigureOut">
              <a:rPr lang="is-IS" smtClean="0"/>
              <a:t>12.11.2024</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4771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897CC2E3-C7D4-4058-A46E-27A480F588C1}" type="datetimeFigureOut">
              <a:rPr lang="is-IS" smtClean="0"/>
              <a:t>12.11.2024</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230115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CC2E3-C7D4-4058-A46E-27A480F588C1}" type="datetimeFigureOut">
              <a:rPr lang="is-IS" smtClean="0"/>
              <a:t>12.11.2024</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206098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7CC2E3-C7D4-4058-A46E-27A480F588C1}" type="datetimeFigureOut">
              <a:rPr lang="is-IS" smtClean="0"/>
              <a:t>12.11.2024</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200660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7CC2E3-C7D4-4058-A46E-27A480F588C1}" type="datetimeFigureOut">
              <a:rPr lang="is-IS" smtClean="0"/>
              <a:t>12.11.2024</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7CAFD69A-B45C-4EE5-8FD4-33E4177AB559}" type="slidenum">
              <a:rPr lang="is-IS" smtClean="0"/>
              <a:t>‹#›</a:t>
            </a:fld>
            <a:endParaRPr lang="is-IS"/>
          </a:p>
        </p:txBody>
      </p:sp>
    </p:spTree>
    <p:extLst>
      <p:ext uri="{BB962C8B-B14F-4D97-AF65-F5344CB8AC3E}">
        <p14:creationId xmlns:p14="http://schemas.microsoft.com/office/powerpoint/2010/main" val="163021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CC2E3-C7D4-4058-A46E-27A480F588C1}" type="datetimeFigureOut">
              <a:rPr lang="is-IS" smtClean="0"/>
              <a:t>12.11.2024</a:t>
            </a:fld>
            <a:endParaRPr lang="is-I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FD69A-B45C-4EE5-8FD4-33E4177AB559}" type="slidenum">
              <a:rPr lang="is-IS" smtClean="0"/>
              <a:t>‹#›</a:t>
            </a:fld>
            <a:endParaRPr lang="is-IS"/>
          </a:p>
        </p:txBody>
      </p:sp>
    </p:spTree>
    <p:extLst>
      <p:ext uri="{BB962C8B-B14F-4D97-AF65-F5344CB8AC3E}">
        <p14:creationId xmlns:p14="http://schemas.microsoft.com/office/powerpoint/2010/main" val="387008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s://klb.mms.is/klb/halloheimur2/kafli-8-hver-er-eg/styrkleikar-100-101-verkefnabok-4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nntastefna.is/wp-content/uploads/2020/12/Styrkleikaspil.pdf"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5609"/>
            <a:ext cx="9144000" cy="968189"/>
          </a:xfrm>
        </p:spPr>
        <p:txBody>
          <a:bodyPr>
            <a:normAutofit/>
          </a:bodyPr>
          <a:lstStyle/>
          <a:p>
            <a:r>
              <a:rPr lang="is-IS" dirty="0" smtClean="0">
                <a:latin typeface="Tahoma" panose="020B0604030504040204" pitchFamily="34" charset="0"/>
                <a:ea typeface="Tahoma" panose="020B0604030504040204" pitchFamily="34" charset="0"/>
                <a:cs typeface="Tahoma" panose="020B0604030504040204" pitchFamily="34" charset="0"/>
              </a:rPr>
              <a:t>Styrkleikar</a:t>
            </a:r>
            <a:endParaRPr lang="is-I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946068" y="337635"/>
            <a:ext cx="2327143" cy="3587143"/>
          </a:xfrm>
          <a:prstGeom prst="rect">
            <a:avLst/>
          </a:prstGeom>
        </p:spPr>
      </p:pic>
      <p:pic>
        <p:nvPicPr>
          <p:cNvPr id="1032" name="Picture 8" descr="Hvolpasveitin – Bókabei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734" y="5071523"/>
            <a:ext cx="2528637" cy="1422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a:off x="18345665" y="3039210"/>
            <a:ext cx="156570" cy="207154"/>
          </a:xfrm>
          <a:prstGeom prst="rect">
            <a:avLst/>
          </a:prstGeom>
        </p:spPr>
      </p:pic>
      <p:pic>
        <p:nvPicPr>
          <p:cNvPr id="1054" name="Picture 30" descr="Halla Tómasdóttir sett í embætti forseta | Forseti.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4072" y="2131206"/>
            <a:ext cx="5720100" cy="381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3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anim calcmode="lin" valueType="num">
                                      <p:cBhvr>
                                        <p:cTn id="15" dur="1000" fill="hold"/>
                                        <p:tgtEl>
                                          <p:spTgt spid="1032"/>
                                        </p:tgtEl>
                                        <p:attrNameLst>
                                          <p:attrName>ppt_x</p:attrName>
                                        </p:attrNameLst>
                                      </p:cBhvr>
                                      <p:tavLst>
                                        <p:tav tm="0">
                                          <p:val>
                                            <p:strVal val="#ppt_x"/>
                                          </p:val>
                                        </p:tav>
                                        <p:tav tm="100000">
                                          <p:val>
                                            <p:strVal val="#ppt_x"/>
                                          </p:val>
                                        </p:tav>
                                      </p:tavLst>
                                    </p:anim>
                                    <p:anim calcmode="lin" valueType="num">
                                      <p:cBhvr>
                                        <p:cTn id="1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54"/>
                                        </p:tgtEl>
                                        <p:attrNameLst>
                                          <p:attrName>style.visibility</p:attrName>
                                        </p:attrNameLst>
                                      </p:cBhvr>
                                      <p:to>
                                        <p:strVal val="visible"/>
                                      </p:to>
                                    </p:set>
                                    <p:animEffect transition="in" filter="fade">
                                      <p:cBhvr>
                                        <p:cTn id="21" dur="1000"/>
                                        <p:tgtEl>
                                          <p:spTgt spid="1054"/>
                                        </p:tgtEl>
                                      </p:cBhvr>
                                    </p:animEffect>
                                    <p:anim calcmode="lin" valueType="num">
                                      <p:cBhvr>
                                        <p:cTn id="22" dur="1000" fill="hold"/>
                                        <p:tgtEl>
                                          <p:spTgt spid="1054"/>
                                        </p:tgtEl>
                                        <p:attrNameLst>
                                          <p:attrName>ppt_x</p:attrName>
                                        </p:attrNameLst>
                                      </p:cBhvr>
                                      <p:tavLst>
                                        <p:tav tm="0">
                                          <p:val>
                                            <p:strVal val="#ppt_x"/>
                                          </p:val>
                                        </p:tav>
                                        <p:tav tm="100000">
                                          <p:val>
                                            <p:strVal val="#ppt_x"/>
                                          </p:val>
                                        </p:tav>
                                      </p:tavLst>
                                    </p:anim>
                                    <p:anim calcmode="lin" valueType="num">
                                      <p:cBhvr>
                                        <p:cTn id="23"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2" y="4613219"/>
            <a:ext cx="11585986" cy="1802542"/>
          </a:xfrm>
        </p:spPr>
        <p:txBody>
          <a:bodyPr>
            <a:normAutofit fontScale="90000"/>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Þegar við erum góð í einhverju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kallast það að hafa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styrkleika</a:t>
            </a:r>
            <a:br>
              <a:rPr lang="is-IS" dirty="0" smtClean="0">
                <a:latin typeface="Tahoma" panose="020B0604030504040204" pitchFamily="34" charset="0"/>
                <a:ea typeface="Tahoma" panose="020B0604030504040204" pitchFamily="34" charset="0"/>
                <a:cs typeface="Tahoma" panose="020B0604030504040204" pitchFamily="34" charset="0"/>
              </a:rPr>
            </a:br>
            <a:endParaRPr lang="is-IS" dirty="0"/>
          </a:p>
        </p:txBody>
      </p:sp>
      <p:pic>
        <p:nvPicPr>
          <p:cNvPr id="4" name="Picture 3"/>
          <p:cNvPicPr>
            <a:picLocks noChangeAspect="1"/>
          </p:cNvPicPr>
          <p:nvPr/>
        </p:nvPicPr>
        <p:blipFill>
          <a:blip r:embed="rId3"/>
          <a:stretch>
            <a:fillRect/>
          </a:stretch>
        </p:blipFill>
        <p:spPr>
          <a:xfrm>
            <a:off x="1992366" y="441063"/>
            <a:ext cx="8403214" cy="3686233"/>
          </a:xfrm>
          <a:prstGeom prst="rect">
            <a:avLst/>
          </a:prstGeom>
        </p:spPr>
      </p:pic>
    </p:spTree>
    <p:extLst>
      <p:ext uri="{BB962C8B-B14F-4D97-AF65-F5344CB8AC3E}">
        <p14:creationId xmlns:p14="http://schemas.microsoft.com/office/powerpoint/2010/main" val="4044218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latin typeface="Tahoma" panose="020B0604030504040204" pitchFamily="34" charset="0"/>
                <a:ea typeface="Tahoma" panose="020B0604030504040204" pitchFamily="34" charset="0"/>
                <a:cs typeface="Tahoma" panose="020B0604030504040204" pitchFamily="34" charset="0"/>
              </a:rPr>
              <a:t>Hvað eru styrkleikar?</a:t>
            </a: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24743" y="1687325"/>
            <a:ext cx="10515600" cy="4351338"/>
          </a:xfrm>
        </p:spPr>
        <p:txBody>
          <a:bodyPr/>
          <a:lstStyle/>
          <a:p>
            <a:pPr marL="0" indent="0">
              <a:buNone/>
            </a:pPr>
            <a:r>
              <a:rPr lang="is-IS" dirty="0" smtClean="0">
                <a:latin typeface="Tahoma" panose="020B0604030504040204" pitchFamily="34" charset="0"/>
                <a:ea typeface="Tahoma" panose="020B0604030504040204" pitchFamily="34" charset="0"/>
                <a:cs typeface="Tahoma" panose="020B0604030504040204" pitchFamily="34" charset="0"/>
              </a:rPr>
              <a:t>Hver og ein manneskja hefur sína styrkleika.</a:t>
            </a:r>
          </a:p>
          <a:p>
            <a:pPr marL="0" indent="0">
              <a:buNone/>
            </a:pPr>
            <a:r>
              <a:rPr lang="is-IS" dirty="0" smtClean="0">
                <a:latin typeface="Tahoma" panose="020B0604030504040204" pitchFamily="34" charset="0"/>
                <a:ea typeface="Tahoma" panose="020B0604030504040204" pitchFamily="34" charset="0"/>
                <a:cs typeface="Tahoma" panose="020B0604030504040204" pitchFamily="34" charset="0"/>
              </a:rPr>
              <a:t>Við þurfum að skoða hverjir styrkleikarnir</a:t>
            </a:r>
            <a:r>
              <a:rPr lang="is-IS" dirty="0">
                <a:latin typeface="Tahoma" panose="020B0604030504040204" pitchFamily="34" charset="0"/>
                <a:ea typeface="Tahoma" panose="020B0604030504040204" pitchFamily="34" charset="0"/>
                <a:cs typeface="Tahoma" panose="020B0604030504040204" pitchFamily="34" charset="0"/>
              </a:rPr>
              <a:t> </a:t>
            </a:r>
            <a:r>
              <a:rPr lang="is-IS" dirty="0" smtClean="0">
                <a:latin typeface="Tahoma" panose="020B0604030504040204" pitchFamily="34" charset="0"/>
                <a:ea typeface="Tahoma" panose="020B0604030504040204" pitchFamily="34" charset="0"/>
                <a:cs typeface="Tahoma" panose="020B0604030504040204" pitchFamily="34" charset="0"/>
              </a:rPr>
              <a:t>eru.</a:t>
            </a:r>
          </a:p>
        </p:txBody>
      </p:sp>
      <p:pic>
        <p:nvPicPr>
          <p:cNvPr id="5" name="Picture 14" descr="Sveindís Jane komin í skærgrænt: Ég elska að skora mörk - Vísir"/>
          <p:cNvPicPr>
            <a:picLocks noChangeAspect="1" noChangeArrowheads="1"/>
          </p:cNvPicPr>
          <p:nvPr/>
        </p:nvPicPr>
        <p:blipFill rotWithShape="1">
          <a:blip r:embed="rId2">
            <a:extLst>
              <a:ext uri="{28A0092B-C50C-407E-A947-70E740481C1C}">
                <a14:useLocalDpi xmlns:a14="http://schemas.microsoft.com/office/drawing/2010/main" val="0"/>
              </a:ext>
            </a:extLst>
          </a:blip>
          <a:srcRect l="20550" r="19290"/>
          <a:stretch/>
        </p:blipFill>
        <p:spPr bwMode="auto">
          <a:xfrm>
            <a:off x="695406" y="3244899"/>
            <a:ext cx="2404334" cy="26625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3935267" y="3170413"/>
            <a:ext cx="3627354" cy="2413839"/>
          </a:xfrm>
          <a:prstGeom prst="rect">
            <a:avLst/>
          </a:prstGeom>
        </p:spPr>
      </p:pic>
      <p:pic>
        <p:nvPicPr>
          <p:cNvPr id="7" name="Picture 20" descr="Kristín Helga Gunnarsdóttir – Bjartur &amp; Veröl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282"/>
          <a:stretch/>
        </p:blipFill>
        <p:spPr bwMode="auto">
          <a:xfrm>
            <a:off x="8197451" y="97360"/>
            <a:ext cx="1952536" cy="26276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Fíasól í fínum málum – Forlagið bókabú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3443" y="855965"/>
            <a:ext cx="976900" cy="15405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322024" y="115023"/>
            <a:ext cx="3002553" cy="646331"/>
          </a:xfrm>
          <a:prstGeom prst="rect">
            <a:avLst/>
          </a:prstGeom>
          <a:noFill/>
        </p:spPr>
        <p:txBody>
          <a:bodyPr wrap="none" rtlCol="0">
            <a:spAutoFit/>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Kristín Helga Gunnarsdóttir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rithöfundur</a:t>
            </a: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876783" y="5789900"/>
            <a:ext cx="1531445" cy="646331"/>
          </a:xfrm>
          <a:prstGeom prst="rect">
            <a:avLst/>
          </a:prstGeom>
          <a:noFill/>
        </p:spPr>
        <p:txBody>
          <a:bodyPr wrap="none" rtlCol="0">
            <a:spAutoFit/>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Laufey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tólistarmaður</a:t>
            </a: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1118795" y="5945070"/>
            <a:ext cx="1550168" cy="646331"/>
          </a:xfrm>
          <a:prstGeom prst="rect">
            <a:avLst/>
          </a:prstGeom>
          <a:noFill/>
        </p:spPr>
        <p:txBody>
          <a:bodyPr wrap="none" rtlCol="0">
            <a:spAutoFit/>
          </a:bodyPr>
          <a:lstStyle/>
          <a:p>
            <a:r>
              <a:rPr lang="is-IS" dirty="0" smtClean="0">
                <a:latin typeface="Tahoma" panose="020B0604030504040204" pitchFamily="34" charset="0"/>
                <a:ea typeface="Tahoma" panose="020B0604030504040204" pitchFamily="34" charset="0"/>
                <a:cs typeface="Tahoma" panose="020B0604030504040204" pitchFamily="34" charset="0"/>
              </a:rPr>
              <a:t>Sveindís </a:t>
            </a:r>
            <a:r>
              <a:rPr lang="is-IS" dirty="0" err="1" smtClean="0">
                <a:latin typeface="Tahoma" panose="020B0604030504040204" pitchFamily="34" charset="0"/>
                <a:ea typeface="Tahoma" panose="020B0604030504040204" pitchFamily="34" charset="0"/>
                <a:cs typeface="Tahoma" panose="020B0604030504040204" pitchFamily="34" charset="0"/>
              </a:rPr>
              <a:t>Jane</a:t>
            </a:r>
            <a:endParaRPr lang="is-IS" dirty="0" smtClean="0">
              <a:latin typeface="Tahoma" panose="020B0604030504040204" pitchFamily="34" charset="0"/>
              <a:ea typeface="Tahoma" panose="020B0604030504040204" pitchFamily="34" charset="0"/>
              <a:cs typeface="Tahoma" panose="020B0604030504040204" pitchFamily="34" charset="0"/>
            </a:endParaRPr>
          </a:p>
          <a:p>
            <a:r>
              <a:rPr lang="is-IS" dirty="0">
                <a:latin typeface="Tahoma" panose="020B0604030504040204" pitchFamily="34" charset="0"/>
                <a:ea typeface="Tahoma" panose="020B0604030504040204" pitchFamily="34" charset="0"/>
                <a:cs typeface="Tahoma" panose="020B0604030504040204" pitchFamily="34" charset="0"/>
              </a:rPr>
              <a:t>f</a:t>
            </a:r>
            <a:r>
              <a:rPr lang="is-IS" dirty="0" smtClean="0">
                <a:latin typeface="Tahoma" panose="020B0604030504040204" pitchFamily="34" charset="0"/>
                <a:ea typeface="Tahoma" panose="020B0604030504040204" pitchFamily="34" charset="0"/>
                <a:cs typeface="Tahoma" panose="020B0604030504040204" pitchFamily="34" charset="0"/>
              </a:rPr>
              <a:t>ótboltakona</a:t>
            </a:r>
            <a:endParaRPr lang="is-IS"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6"/>
          <a:stretch>
            <a:fillRect/>
          </a:stretch>
        </p:blipFill>
        <p:spPr>
          <a:xfrm>
            <a:off x="8236784" y="3170413"/>
            <a:ext cx="3395725" cy="2259701"/>
          </a:xfrm>
          <a:prstGeom prst="rect">
            <a:avLst/>
          </a:prstGeom>
        </p:spPr>
      </p:pic>
      <p:sp>
        <p:nvSpPr>
          <p:cNvPr id="16" name="TextBox 15"/>
          <p:cNvSpPr txBox="1"/>
          <p:nvPr/>
        </p:nvSpPr>
        <p:spPr>
          <a:xfrm>
            <a:off x="9192705" y="5567742"/>
            <a:ext cx="1483881" cy="646331"/>
          </a:xfrm>
          <a:prstGeom prst="rect">
            <a:avLst/>
          </a:prstGeom>
          <a:noFill/>
        </p:spPr>
        <p:txBody>
          <a:bodyPr wrap="square" rtlCol="0">
            <a:spAutoFit/>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Gulli Arnar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bakari</a:t>
            </a:r>
            <a:endParaRPr lang="is-I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7824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Finnum okkar styrkleika </a:t>
            </a: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91671" y="1690688"/>
            <a:ext cx="11537576" cy="369332"/>
          </a:xfrm>
          <a:prstGeom prst="rect">
            <a:avLst/>
          </a:prstGeom>
        </p:spPr>
        <p:txBody>
          <a:bodyPr wrap="square">
            <a:spAutoFit/>
          </a:bodyPr>
          <a:lstStyle/>
          <a:p>
            <a:r>
              <a:rPr lang="is-IS" dirty="0" smtClean="0">
                <a:latin typeface="Tahoma" panose="020B0604030504040204" pitchFamily="34" charset="0"/>
                <a:ea typeface="Tahoma" panose="020B0604030504040204" pitchFamily="34" charset="0"/>
                <a:cs typeface="Tahoma" panose="020B0604030504040204" pitchFamily="34" charset="0"/>
              </a:rPr>
              <a:t>Það getum við gert með því að íhuga hvað okkur gengur vel með.</a:t>
            </a:r>
          </a:p>
        </p:txBody>
      </p:sp>
      <p:sp>
        <p:nvSpPr>
          <p:cNvPr id="6" name="Rectangle 5"/>
          <p:cNvSpPr/>
          <p:nvPr/>
        </p:nvSpPr>
        <p:spPr>
          <a:xfrm>
            <a:off x="591671" y="2419993"/>
            <a:ext cx="5220019" cy="369332"/>
          </a:xfrm>
          <a:prstGeom prst="rect">
            <a:avLst/>
          </a:prstGeom>
        </p:spPr>
        <p:txBody>
          <a:bodyPr wrap="none">
            <a:spAutoFit/>
          </a:bodyPr>
          <a:lstStyle/>
          <a:p>
            <a:r>
              <a:rPr lang="is-IS" dirty="0" smtClean="0">
                <a:latin typeface="Tahoma" panose="020B0604030504040204" pitchFamily="34" charset="0"/>
                <a:ea typeface="Tahoma" panose="020B0604030504040204" pitchFamily="34" charset="0"/>
                <a:cs typeface="Tahoma" panose="020B0604030504040204" pitchFamily="34" charset="0"/>
              </a:rPr>
              <a:t>Stundum geta aðrir bent okkur á styrkleika okkar.</a:t>
            </a:r>
            <a:endParaRPr lang="is-IS"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3"/>
          <a:stretch>
            <a:fillRect/>
          </a:stretch>
        </p:blipFill>
        <p:spPr>
          <a:xfrm>
            <a:off x="7401316" y="1566088"/>
            <a:ext cx="4270731" cy="4635696"/>
          </a:xfrm>
          <a:prstGeom prst="rect">
            <a:avLst/>
          </a:prstGeom>
        </p:spPr>
      </p:pic>
      <p:pic>
        <p:nvPicPr>
          <p:cNvPr id="14" name="Picture 22" descr="Kjarval | Listasafn Reykjavíkur – Safne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936" y="3385583"/>
            <a:ext cx="2516532" cy="235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stretch>
            <a:fillRect/>
          </a:stretch>
        </p:blipFill>
        <p:spPr>
          <a:xfrm>
            <a:off x="3988790" y="4257295"/>
            <a:ext cx="1356226" cy="1794391"/>
          </a:xfrm>
          <a:prstGeom prst="rect">
            <a:avLst/>
          </a:prstGeom>
        </p:spPr>
      </p:pic>
      <p:sp>
        <p:nvSpPr>
          <p:cNvPr id="16" name="TextBox 15"/>
          <p:cNvSpPr txBox="1"/>
          <p:nvPr/>
        </p:nvSpPr>
        <p:spPr>
          <a:xfrm>
            <a:off x="2626304" y="5690868"/>
            <a:ext cx="1097032" cy="646331"/>
          </a:xfrm>
          <a:prstGeom prst="rect">
            <a:avLst/>
          </a:prstGeom>
          <a:noFill/>
        </p:spPr>
        <p:txBody>
          <a:bodyPr wrap="none" rtlCol="0">
            <a:spAutoFit/>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Kjarval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listmálari</a:t>
            </a:r>
            <a:endParaRPr lang="is-I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0158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Seigla er styrkleiki</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Hvað er seigla?</a:t>
            </a: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89790" y="2025565"/>
            <a:ext cx="10515600" cy="922954"/>
          </a:xfrm>
        </p:spPr>
        <p:txBody>
          <a:bodyPr>
            <a:normAutofit fontScale="85000" lnSpcReduction="20000"/>
          </a:bodyPr>
          <a:lstStyle/>
          <a:p>
            <a:pPr marL="0" indent="0">
              <a:buNone/>
            </a:pPr>
            <a:r>
              <a:rPr lang="is-IS" dirty="0" smtClean="0">
                <a:latin typeface="Tahoma" panose="020B0604030504040204" pitchFamily="34" charset="0"/>
                <a:ea typeface="Tahoma" panose="020B0604030504040204" pitchFamily="34" charset="0"/>
                <a:cs typeface="Tahoma" panose="020B0604030504040204" pitchFamily="34" charset="0"/>
              </a:rPr>
              <a:t>Að gefast aldrei upp er verðmætur styrkleiki. </a:t>
            </a:r>
            <a:r>
              <a:rPr lang="is-IS" dirty="0" smtClean="0"/>
              <a:t/>
            </a:r>
            <a:br>
              <a:rPr lang="is-IS" dirty="0" smtClean="0"/>
            </a:br>
            <a:r>
              <a:rPr lang="is-IS" dirty="0" smtClean="0"/>
              <a:t/>
            </a:r>
            <a:br>
              <a:rPr lang="is-IS" dirty="0" smtClean="0"/>
            </a:br>
            <a:endParaRPr lang="is-IS" dirty="0"/>
          </a:p>
        </p:txBody>
      </p:sp>
      <p:sp>
        <p:nvSpPr>
          <p:cNvPr id="8" name="Rectangle 7"/>
          <p:cNvSpPr/>
          <p:nvPr/>
        </p:nvSpPr>
        <p:spPr>
          <a:xfrm>
            <a:off x="789790" y="2812699"/>
            <a:ext cx="11204986" cy="1384995"/>
          </a:xfrm>
          <a:prstGeom prst="rect">
            <a:avLst/>
          </a:prstGeom>
        </p:spPr>
        <p:txBody>
          <a:bodyPr wrap="square">
            <a:spAutoFit/>
          </a:bodyPr>
          <a:lstStyle/>
          <a:p>
            <a:r>
              <a:rPr lang="is-IS" sz="2400" dirty="0" smtClean="0">
                <a:latin typeface="Tahoma" panose="020B0604030504040204" pitchFamily="34" charset="0"/>
                <a:ea typeface="Tahoma" panose="020B0604030504040204" pitchFamily="34" charset="0"/>
                <a:cs typeface="Tahoma" panose="020B0604030504040204" pitchFamily="34" charset="0"/>
              </a:rPr>
              <a:t>Stundum er erfitt að læra eitthvað nýtt eða klára </a:t>
            </a:r>
            <a:br>
              <a:rPr lang="is-IS" sz="2400" dirty="0" smtClean="0">
                <a:latin typeface="Tahoma" panose="020B0604030504040204" pitchFamily="34" charset="0"/>
                <a:ea typeface="Tahoma" panose="020B0604030504040204" pitchFamily="34" charset="0"/>
                <a:cs typeface="Tahoma" panose="020B0604030504040204" pitchFamily="34" charset="0"/>
              </a:rPr>
            </a:br>
            <a:r>
              <a:rPr lang="is-IS" sz="2400" dirty="0" smtClean="0">
                <a:latin typeface="Tahoma" panose="020B0604030504040204" pitchFamily="34" charset="0"/>
                <a:ea typeface="Tahoma" panose="020B0604030504040204" pitchFamily="34" charset="0"/>
                <a:cs typeface="Tahoma" panose="020B0604030504040204" pitchFamily="34" charset="0"/>
              </a:rPr>
              <a:t>eitthvað sem er leiðinlegt. </a:t>
            </a:r>
            <a:r>
              <a:rPr lang="is-IS" dirty="0" smtClean="0"/>
              <a:t/>
            </a:r>
            <a:br>
              <a:rPr lang="is-IS" dirty="0" smtClean="0"/>
            </a:br>
            <a:r>
              <a:rPr lang="is-IS" dirty="0" smtClean="0"/>
              <a:t/>
            </a:r>
            <a:br>
              <a:rPr lang="is-IS" dirty="0" smtClean="0"/>
            </a:br>
            <a:endParaRPr lang="is-IS" dirty="0"/>
          </a:p>
        </p:txBody>
      </p:sp>
      <p:sp>
        <p:nvSpPr>
          <p:cNvPr id="9" name="Rectangle 8"/>
          <p:cNvSpPr/>
          <p:nvPr/>
        </p:nvSpPr>
        <p:spPr>
          <a:xfrm>
            <a:off x="838200" y="4096967"/>
            <a:ext cx="6338787" cy="461665"/>
          </a:xfrm>
          <a:prstGeom prst="rect">
            <a:avLst/>
          </a:prstGeom>
        </p:spPr>
        <p:txBody>
          <a:bodyPr wrap="none">
            <a:spAutoFit/>
          </a:bodyPr>
          <a:lstStyle/>
          <a:p>
            <a:r>
              <a:rPr lang="is-IS" sz="2400" dirty="0" smtClean="0">
                <a:latin typeface="Tahoma" panose="020B0604030504040204" pitchFamily="34" charset="0"/>
                <a:ea typeface="Tahoma" panose="020B0604030504040204" pitchFamily="34" charset="0"/>
                <a:cs typeface="Tahoma" panose="020B0604030504040204" pitchFamily="34" charset="0"/>
              </a:rPr>
              <a:t>Þegar við gefumst ekki upp sýnum við seiglu.</a:t>
            </a:r>
            <a:endParaRPr lang="is-IS" sz="24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a:hlinkClick r:id="rId3"/>
          </p:cNvPr>
          <p:cNvPicPr>
            <a:picLocks noChangeAspect="1"/>
          </p:cNvPicPr>
          <p:nvPr/>
        </p:nvPicPr>
        <p:blipFill rotWithShape="1">
          <a:blip r:embed="rId4"/>
          <a:srcRect t="4137" r="6563"/>
          <a:stretch/>
        </p:blipFill>
        <p:spPr>
          <a:xfrm>
            <a:off x="8095354" y="1102660"/>
            <a:ext cx="3996241" cy="5471633"/>
          </a:xfrm>
          <a:prstGeom prst="rect">
            <a:avLst/>
          </a:prstGeom>
        </p:spPr>
      </p:pic>
    </p:spTree>
    <p:extLst>
      <p:ext uri="{BB962C8B-B14F-4D97-AF65-F5344CB8AC3E}">
        <p14:creationId xmlns:p14="http://schemas.microsoft.com/office/powerpoint/2010/main" val="3587278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Mistök</a:t>
            </a: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r>
              <a:rPr lang="is-IS" dirty="0" smtClean="0">
                <a:latin typeface="Tahoma" panose="020B0604030504040204" pitchFamily="34" charset="0"/>
                <a:ea typeface="Tahoma" panose="020B0604030504040204" pitchFamily="34" charset="0"/>
                <a:cs typeface="Tahoma" panose="020B0604030504040204" pitchFamily="34" charset="0"/>
              </a:rPr>
              <a:t>Mistök eru nauðsynleg.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
            </a:r>
            <a:br>
              <a:rPr lang="is-IS" dirty="0" smtClean="0">
                <a:latin typeface="Tahoma" panose="020B0604030504040204" pitchFamily="34" charset="0"/>
                <a:ea typeface="Tahoma" panose="020B0604030504040204" pitchFamily="34" charset="0"/>
                <a:cs typeface="Tahoma" panose="020B0604030504040204" pitchFamily="34" charset="0"/>
              </a:rPr>
            </a:b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838200" y="2616299"/>
            <a:ext cx="9203838" cy="1384995"/>
          </a:xfrm>
          <a:prstGeom prst="rect">
            <a:avLst/>
          </a:prstGeom>
        </p:spPr>
        <p:txBody>
          <a:bodyPr wrap="square">
            <a:spAutoFit/>
          </a:bodyPr>
          <a:lstStyle/>
          <a:p>
            <a:r>
              <a:rPr lang="is-IS" sz="2800" dirty="0" smtClean="0">
                <a:latin typeface="Tahoma" panose="020B0604030504040204" pitchFamily="34" charset="0"/>
                <a:ea typeface="Tahoma" panose="020B0604030504040204" pitchFamily="34" charset="0"/>
                <a:cs typeface="Tahoma" panose="020B0604030504040204" pitchFamily="34" charset="0"/>
              </a:rPr>
              <a:t>Við lærum meira eftir því sem við reynum oftar. </a:t>
            </a:r>
            <a:br>
              <a:rPr lang="is-IS" sz="2800" dirty="0" smtClean="0">
                <a:latin typeface="Tahoma" panose="020B0604030504040204" pitchFamily="34" charset="0"/>
                <a:ea typeface="Tahoma" panose="020B0604030504040204" pitchFamily="34" charset="0"/>
                <a:cs typeface="Tahoma" panose="020B0604030504040204" pitchFamily="34" charset="0"/>
              </a:rPr>
            </a:br>
            <a:r>
              <a:rPr lang="is-IS" sz="2800" dirty="0" smtClean="0">
                <a:latin typeface="Tahoma" panose="020B0604030504040204" pitchFamily="34" charset="0"/>
                <a:ea typeface="Tahoma" panose="020B0604030504040204" pitchFamily="34" charset="0"/>
                <a:cs typeface="Tahoma" panose="020B0604030504040204" pitchFamily="34" charset="0"/>
              </a:rPr>
              <a:t/>
            </a:r>
            <a:br>
              <a:rPr lang="is-IS" sz="2800" dirty="0" smtClean="0">
                <a:latin typeface="Tahoma" panose="020B0604030504040204" pitchFamily="34" charset="0"/>
                <a:ea typeface="Tahoma" panose="020B0604030504040204" pitchFamily="34" charset="0"/>
                <a:cs typeface="Tahoma" panose="020B0604030504040204" pitchFamily="34" charset="0"/>
              </a:rPr>
            </a:br>
            <a:endParaRPr lang="is-I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927490" y="3874621"/>
            <a:ext cx="7150163" cy="523220"/>
          </a:xfrm>
          <a:prstGeom prst="rect">
            <a:avLst/>
          </a:prstGeom>
        </p:spPr>
        <p:txBody>
          <a:bodyPr wrap="none">
            <a:spAutoFit/>
          </a:bodyPr>
          <a:lstStyle/>
          <a:p>
            <a:r>
              <a:rPr lang="is-IS" sz="2800" dirty="0">
                <a:latin typeface="Tahoma" panose="020B0604030504040204" pitchFamily="34" charset="0"/>
                <a:ea typeface="Tahoma" panose="020B0604030504040204" pitchFamily="34" charset="0"/>
                <a:cs typeface="Tahoma" panose="020B0604030504040204" pitchFamily="34" charset="0"/>
              </a:rPr>
              <a:t>Það er líka gott að kunna að biðja um hjálp.</a:t>
            </a:r>
          </a:p>
        </p:txBody>
      </p:sp>
    </p:spTree>
    <p:extLst>
      <p:ext uri="{BB962C8B-B14F-4D97-AF65-F5344CB8AC3E}">
        <p14:creationId xmlns:p14="http://schemas.microsoft.com/office/powerpoint/2010/main" val="676403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Dæmi um styrkleikar</a:t>
            </a:r>
            <a:br>
              <a:rPr lang="is-IS" dirty="0" smtClean="0">
                <a:latin typeface="Tahoma" panose="020B0604030504040204" pitchFamily="34" charset="0"/>
                <a:ea typeface="Tahoma" panose="020B0604030504040204" pitchFamily="34" charset="0"/>
                <a:cs typeface="Tahoma" panose="020B0604030504040204" pitchFamily="34" charset="0"/>
              </a:rPr>
            </a:b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55676" y="1422339"/>
            <a:ext cx="2740863" cy="4351338"/>
          </a:xfrm>
        </p:spPr>
        <p:txBody>
          <a:bodyPr>
            <a:normAutofit/>
          </a:bodyPr>
          <a:lstStyle/>
          <a:p>
            <a:pPr marL="0" indent="0">
              <a:buNone/>
            </a:pPr>
            <a:r>
              <a:rPr lang="is-IS" dirty="0">
                <a:latin typeface="Tahoma" panose="020B0604030504040204" pitchFamily="34" charset="0"/>
                <a:ea typeface="Tahoma" panose="020B0604030504040204" pitchFamily="34" charset="0"/>
                <a:cs typeface="Tahoma" panose="020B0604030504040204" pitchFamily="34" charset="0"/>
              </a:rPr>
              <a:t>v</a:t>
            </a:r>
            <a:r>
              <a:rPr lang="is-IS" dirty="0" smtClean="0">
                <a:latin typeface="Tahoma" panose="020B0604030504040204" pitchFamily="34" charset="0"/>
                <a:ea typeface="Tahoma" panose="020B0604030504040204" pitchFamily="34" charset="0"/>
                <a:cs typeface="Tahoma" panose="020B0604030504040204" pitchFamily="34" charset="0"/>
              </a:rPr>
              <a:t>insemd</a:t>
            </a:r>
          </a:p>
          <a:p>
            <a:pPr marL="0" indent="0">
              <a:buNone/>
            </a:pPr>
            <a:r>
              <a:rPr lang="is-IS" dirty="0">
                <a:latin typeface="Tahoma" panose="020B0604030504040204" pitchFamily="34" charset="0"/>
                <a:ea typeface="Tahoma" panose="020B0604030504040204" pitchFamily="34" charset="0"/>
                <a:cs typeface="Tahoma" panose="020B0604030504040204" pitchFamily="34" charset="0"/>
              </a:rPr>
              <a:t>v</a:t>
            </a:r>
            <a:r>
              <a:rPr lang="is-IS" dirty="0" smtClean="0">
                <a:latin typeface="Tahoma" panose="020B0604030504040204" pitchFamily="34" charset="0"/>
                <a:ea typeface="Tahoma" panose="020B0604030504040204" pitchFamily="34" charset="0"/>
                <a:cs typeface="Tahoma" panose="020B0604030504040204" pitchFamily="34" charset="0"/>
              </a:rPr>
              <a:t>on</a:t>
            </a:r>
          </a:p>
          <a:p>
            <a:pPr marL="0" indent="0">
              <a:buNone/>
            </a:pPr>
            <a:r>
              <a:rPr lang="is-IS" dirty="0">
                <a:latin typeface="Tahoma" panose="020B0604030504040204" pitchFamily="34" charset="0"/>
                <a:ea typeface="Tahoma" panose="020B0604030504040204" pitchFamily="34" charset="0"/>
                <a:cs typeface="Tahoma" panose="020B0604030504040204" pitchFamily="34" charset="0"/>
              </a:rPr>
              <a:t>s</a:t>
            </a:r>
            <a:r>
              <a:rPr lang="is-IS" dirty="0" smtClean="0">
                <a:latin typeface="Tahoma" panose="020B0604030504040204" pitchFamily="34" charset="0"/>
                <a:ea typeface="Tahoma" panose="020B0604030504040204" pitchFamily="34" charset="0"/>
                <a:cs typeface="Tahoma" panose="020B0604030504040204" pitchFamily="34" charset="0"/>
              </a:rPr>
              <a:t>jálfstjórn</a:t>
            </a:r>
          </a:p>
          <a:p>
            <a:pPr marL="0" indent="0">
              <a:buNone/>
            </a:pPr>
            <a:r>
              <a:rPr lang="is-IS" dirty="0" smtClean="0">
                <a:latin typeface="Tahoma" panose="020B0604030504040204" pitchFamily="34" charset="0"/>
                <a:ea typeface="Tahoma" panose="020B0604030504040204" pitchFamily="34" charset="0"/>
                <a:cs typeface="Tahoma" panose="020B0604030504040204" pitchFamily="34" charset="0"/>
              </a:rPr>
              <a:t>sköpunargáfa</a:t>
            </a:r>
          </a:p>
          <a:p>
            <a:pPr marL="0" indent="0">
              <a:buNone/>
            </a:pPr>
            <a:r>
              <a:rPr lang="is-IS" dirty="0">
                <a:latin typeface="Tahoma" panose="020B0604030504040204" pitchFamily="34" charset="0"/>
                <a:ea typeface="Tahoma" panose="020B0604030504040204" pitchFamily="34" charset="0"/>
                <a:cs typeface="Tahoma" panose="020B0604030504040204" pitchFamily="34" charset="0"/>
              </a:rPr>
              <a:t>v</a:t>
            </a:r>
            <a:r>
              <a:rPr lang="is-IS" dirty="0" smtClean="0">
                <a:latin typeface="Tahoma" panose="020B0604030504040204" pitchFamily="34" charset="0"/>
                <a:ea typeface="Tahoma" panose="020B0604030504040204" pitchFamily="34" charset="0"/>
                <a:cs typeface="Tahoma" panose="020B0604030504040204" pitchFamily="34" charset="0"/>
              </a:rPr>
              <a:t>arkárni</a:t>
            </a:r>
          </a:p>
          <a:p>
            <a:pPr marL="0" indent="0">
              <a:buNone/>
            </a:pPr>
            <a:r>
              <a:rPr lang="is-IS" dirty="0">
                <a:latin typeface="Tahoma" panose="020B0604030504040204" pitchFamily="34" charset="0"/>
                <a:ea typeface="Tahoma" panose="020B0604030504040204" pitchFamily="34" charset="0"/>
                <a:cs typeface="Tahoma" panose="020B0604030504040204" pitchFamily="34" charset="0"/>
              </a:rPr>
              <a:t>l</a:t>
            </a:r>
            <a:r>
              <a:rPr lang="is-IS" dirty="0" smtClean="0">
                <a:latin typeface="Tahoma" panose="020B0604030504040204" pitchFamily="34" charset="0"/>
                <a:ea typeface="Tahoma" panose="020B0604030504040204" pitchFamily="34" charset="0"/>
                <a:cs typeface="Tahoma" panose="020B0604030504040204" pitchFamily="34" charset="0"/>
              </a:rPr>
              <a:t>eiðtogafærni</a:t>
            </a:r>
          </a:p>
          <a:p>
            <a:pPr marL="0" indent="0">
              <a:buNone/>
            </a:pPr>
            <a:r>
              <a:rPr lang="is-IS" dirty="0">
                <a:latin typeface="Tahoma" panose="020B0604030504040204" pitchFamily="34" charset="0"/>
                <a:ea typeface="Tahoma" panose="020B0604030504040204" pitchFamily="34" charset="0"/>
                <a:cs typeface="Tahoma" panose="020B0604030504040204" pitchFamily="34" charset="0"/>
              </a:rPr>
              <a:t>þ</a:t>
            </a:r>
            <a:r>
              <a:rPr lang="is-IS" dirty="0" smtClean="0">
                <a:latin typeface="Tahoma" panose="020B0604030504040204" pitchFamily="34" charset="0"/>
                <a:ea typeface="Tahoma" panose="020B0604030504040204" pitchFamily="34" charset="0"/>
                <a:cs typeface="Tahoma" panose="020B0604030504040204" pitchFamily="34" charset="0"/>
              </a:rPr>
              <a:t>akklæti</a:t>
            </a:r>
          </a:p>
          <a:p>
            <a:pPr marL="0" indent="0">
              <a:buNone/>
            </a:pPr>
            <a:r>
              <a:rPr lang="is-IS" dirty="0">
                <a:latin typeface="Tahoma" panose="020B0604030504040204" pitchFamily="34" charset="0"/>
                <a:ea typeface="Tahoma" panose="020B0604030504040204" pitchFamily="34" charset="0"/>
                <a:cs typeface="Tahoma" panose="020B0604030504040204" pitchFamily="34" charset="0"/>
              </a:rPr>
              <a:t>s</a:t>
            </a:r>
            <a:r>
              <a:rPr lang="is-IS" dirty="0" smtClean="0">
                <a:latin typeface="Tahoma" panose="020B0604030504040204" pitchFamily="34" charset="0"/>
                <a:ea typeface="Tahoma" panose="020B0604030504040204" pitchFamily="34" charset="0"/>
                <a:cs typeface="Tahoma" panose="020B0604030504040204" pitchFamily="34" charset="0"/>
              </a:rPr>
              <a:t>amvinna </a:t>
            </a:r>
          </a:p>
          <a:p>
            <a:pPr marL="0" indent="0">
              <a:buNone/>
            </a:pP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410543" y="1397405"/>
            <a:ext cx="2270106" cy="4401205"/>
          </a:xfrm>
          <a:prstGeom prst="rect">
            <a:avLst/>
          </a:prstGeom>
        </p:spPr>
        <p:txBody>
          <a:bodyPr wrap="square">
            <a:spAutoFit/>
          </a:bodyPr>
          <a:lstStyle/>
          <a:p>
            <a:r>
              <a:rPr lang="is-IS" sz="2800" dirty="0">
                <a:latin typeface="Tahoma" panose="020B0604030504040204" pitchFamily="34" charset="0"/>
                <a:ea typeface="Tahoma" panose="020B0604030504040204" pitchFamily="34" charset="0"/>
                <a:cs typeface="Tahoma" panose="020B0604030504040204" pitchFamily="34" charset="0"/>
              </a:rPr>
              <a:t>hjálpsemi </a:t>
            </a:r>
            <a:endParaRPr lang="is-IS" sz="2800" dirty="0" smtClean="0">
              <a:latin typeface="Tahoma" panose="020B0604030504040204" pitchFamily="34" charset="0"/>
              <a:ea typeface="Tahoma" panose="020B0604030504040204" pitchFamily="34" charset="0"/>
              <a:cs typeface="Tahoma" panose="020B0604030504040204" pitchFamily="34" charset="0"/>
            </a:endParaRPr>
          </a:p>
          <a:p>
            <a:r>
              <a:rPr lang="is-IS" sz="2800" dirty="0" smtClean="0">
                <a:latin typeface="Tahoma" panose="020B0604030504040204" pitchFamily="34" charset="0"/>
                <a:ea typeface="Tahoma" panose="020B0604030504040204" pitchFamily="34" charset="0"/>
                <a:cs typeface="Tahoma" panose="020B0604030504040204" pitchFamily="34" charset="0"/>
              </a:rPr>
              <a:t>samvinna</a:t>
            </a:r>
            <a:endParaRPr lang="is-IS" sz="2800" dirty="0">
              <a:latin typeface="Tahoma" panose="020B0604030504040204" pitchFamily="34" charset="0"/>
              <a:ea typeface="Tahoma" panose="020B0604030504040204" pitchFamily="34" charset="0"/>
              <a:cs typeface="Tahoma" panose="020B0604030504040204" pitchFamily="34" charset="0"/>
            </a:endParaRPr>
          </a:p>
          <a:p>
            <a:r>
              <a:rPr lang="is-IS" sz="2800" dirty="0">
                <a:latin typeface="Tahoma" panose="020B0604030504040204" pitchFamily="34" charset="0"/>
                <a:ea typeface="Tahoma" panose="020B0604030504040204" pitchFamily="34" charset="0"/>
                <a:cs typeface="Tahoma" panose="020B0604030504040204" pitchFamily="34" charset="0"/>
              </a:rPr>
              <a:t>h</a:t>
            </a:r>
            <a:r>
              <a:rPr lang="is-IS" sz="2800" dirty="0" smtClean="0">
                <a:latin typeface="Tahoma" panose="020B0604030504040204" pitchFamily="34" charset="0"/>
                <a:ea typeface="Tahoma" panose="020B0604030504040204" pitchFamily="34" charset="0"/>
                <a:cs typeface="Tahoma" panose="020B0604030504040204" pitchFamily="34" charset="0"/>
              </a:rPr>
              <a:t>jálpsemi</a:t>
            </a:r>
          </a:p>
          <a:p>
            <a:r>
              <a:rPr lang="is-IS" sz="2800" dirty="0">
                <a:latin typeface="Tahoma" panose="020B0604030504040204" pitchFamily="34" charset="0"/>
                <a:ea typeface="Tahoma" panose="020B0604030504040204" pitchFamily="34" charset="0"/>
                <a:cs typeface="Tahoma" panose="020B0604030504040204" pitchFamily="34" charset="0"/>
              </a:rPr>
              <a:t>h</a:t>
            </a:r>
            <a:r>
              <a:rPr lang="is-IS" sz="2800" dirty="0" smtClean="0">
                <a:latin typeface="Tahoma" panose="020B0604030504040204" pitchFamily="34" charset="0"/>
                <a:ea typeface="Tahoma" panose="020B0604030504040204" pitchFamily="34" charset="0"/>
                <a:cs typeface="Tahoma" panose="020B0604030504040204" pitchFamily="34" charset="0"/>
              </a:rPr>
              <a:t>ógværð</a:t>
            </a:r>
          </a:p>
          <a:p>
            <a:r>
              <a:rPr lang="is-IS" sz="2800" dirty="0">
                <a:latin typeface="Tahoma" panose="020B0604030504040204" pitchFamily="34" charset="0"/>
                <a:ea typeface="Tahoma" panose="020B0604030504040204" pitchFamily="34" charset="0"/>
                <a:cs typeface="Tahoma" panose="020B0604030504040204" pitchFamily="34" charset="0"/>
              </a:rPr>
              <a:t>g</a:t>
            </a:r>
            <a:r>
              <a:rPr lang="is-IS" sz="2800" dirty="0" smtClean="0">
                <a:latin typeface="Tahoma" panose="020B0604030504040204" pitchFamily="34" charset="0"/>
                <a:ea typeface="Tahoma" panose="020B0604030504040204" pitchFamily="34" charset="0"/>
                <a:cs typeface="Tahoma" panose="020B0604030504040204" pitchFamily="34" charset="0"/>
              </a:rPr>
              <a:t>óðvild</a:t>
            </a:r>
          </a:p>
          <a:p>
            <a:r>
              <a:rPr lang="is-IS" sz="2800" dirty="0">
                <a:latin typeface="Tahoma" panose="020B0604030504040204" pitchFamily="34" charset="0"/>
                <a:ea typeface="Tahoma" panose="020B0604030504040204" pitchFamily="34" charset="0"/>
                <a:cs typeface="Tahoma" panose="020B0604030504040204" pitchFamily="34" charset="0"/>
              </a:rPr>
              <a:t>k</a:t>
            </a:r>
            <a:r>
              <a:rPr lang="is-IS" sz="2800" dirty="0" smtClean="0">
                <a:latin typeface="Tahoma" panose="020B0604030504040204" pitchFamily="34" charset="0"/>
                <a:ea typeface="Tahoma" panose="020B0604030504040204" pitchFamily="34" charset="0"/>
                <a:cs typeface="Tahoma" panose="020B0604030504040204" pitchFamily="34" charset="0"/>
              </a:rPr>
              <a:t>ærleikur</a:t>
            </a:r>
          </a:p>
          <a:p>
            <a:r>
              <a:rPr lang="is-IS" sz="2800" dirty="0">
                <a:latin typeface="Tahoma" panose="020B0604030504040204" pitchFamily="34" charset="0"/>
                <a:ea typeface="Tahoma" panose="020B0604030504040204" pitchFamily="34" charset="0"/>
                <a:cs typeface="Tahoma" panose="020B0604030504040204" pitchFamily="34" charset="0"/>
              </a:rPr>
              <a:t>h</a:t>
            </a:r>
            <a:r>
              <a:rPr lang="is-IS" sz="2800" dirty="0" smtClean="0">
                <a:latin typeface="Tahoma" panose="020B0604030504040204" pitchFamily="34" charset="0"/>
                <a:ea typeface="Tahoma" panose="020B0604030504040204" pitchFamily="34" charset="0"/>
                <a:cs typeface="Tahoma" panose="020B0604030504040204" pitchFamily="34" charset="0"/>
              </a:rPr>
              <a:t>ugrekki</a:t>
            </a:r>
          </a:p>
          <a:p>
            <a:r>
              <a:rPr lang="is-IS" sz="2800" dirty="0">
                <a:latin typeface="Tahoma" panose="020B0604030504040204" pitchFamily="34" charset="0"/>
                <a:ea typeface="Tahoma" panose="020B0604030504040204" pitchFamily="34" charset="0"/>
                <a:cs typeface="Tahoma" panose="020B0604030504040204" pitchFamily="34" charset="0"/>
              </a:rPr>
              <a:t>h</a:t>
            </a:r>
            <a:r>
              <a:rPr lang="is-IS" sz="2800" dirty="0" smtClean="0">
                <a:latin typeface="Tahoma" panose="020B0604030504040204" pitchFamily="34" charset="0"/>
                <a:ea typeface="Tahoma" panose="020B0604030504040204" pitchFamily="34" charset="0"/>
                <a:cs typeface="Tahoma" panose="020B0604030504040204" pitchFamily="34" charset="0"/>
              </a:rPr>
              <a:t>eiðarleiki</a:t>
            </a:r>
          </a:p>
          <a:p>
            <a:r>
              <a:rPr lang="is-IS" sz="2800" dirty="0">
                <a:latin typeface="Tahoma" panose="020B0604030504040204" pitchFamily="34" charset="0"/>
                <a:ea typeface="Tahoma" panose="020B0604030504040204" pitchFamily="34" charset="0"/>
                <a:cs typeface="Tahoma" panose="020B0604030504040204" pitchFamily="34" charset="0"/>
              </a:rPr>
              <a:t>f</a:t>
            </a:r>
            <a:r>
              <a:rPr lang="is-IS" sz="2800" dirty="0" smtClean="0">
                <a:latin typeface="Tahoma" panose="020B0604030504040204" pitchFamily="34" charset="0"/>
                <a:ea typeface="Tahoma" panose="020B0604030504040204" pitchFamily="34" charset="0"/>
                <a:cs typeface="Tahoma" panose="020B0604030504040204" pitchFamily="34" charset="0"/>
              </a:rPr>
              <a:t>orvitni</a:t>
            </a:r>
          </a:p>
          <a:p>
            <a:r>
              <a:rPr lang="is-IS" sz="2800" dirty="0" smtClean="0">
                <a:latin typeface="Tahoma" panose="020B0604030504040204" pitchFamily="34" charset="0"/>
                <a:ea typeface="Tahoma" panose="020B0604030504040204" pitchFamily="34" charset="0"/>
                <a:cs typeface="Tahoma" panose="020B0604030504040204" pitchFamily="34" charset="0"/>
              </a:rPr>
              <a:t> </a:t>
            </a:r>
            <a:endParaRPr lang="is-I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8499104" y="1397405"/>
            <a:ext cx="2688008" cy="4401205"/>
          </a:xfrm>
          <a:prstGeom prst="rect">
            <a:avLst/>
          </a:prstGeom>
        </p:spPr>
        <p:txBody>
          <a:bodyPr wrap="square">
            <a:spAutoFit/>
          </a:bodyPr>
          <a:lstStyle/>
          <a:p>
            <a:r>
              <a:rPr lang="is-IS" sz="2800" dirty="0">
                <a:latin typeface="Tahoma" panose="020B0604030504040204" pitchFamily="34" charset="0"/>
                <a:ea typeface="Tahoma" panose="020B0604030504040204" pitchFamily="34" charset="0"/>
                <a:cs typeface="Tahoma" panose="020B0604030504040204" pitchFamily="34" charset="0"/>
              </a:rPr>
              <a:t>þ</a:t>
            </a:r>
            <a:r>
              <a:rPr lang="is-IS" sz="2800" dirty="0" smtClean="0">
                <a:latin typeface="Tahoma" panose="020B0604030504040204" pitchFamily="34" charset="0"/>
                <a:ea typeface="Tahoma" panose="020B0604030504040204" pitchFamily="34" charset="0"/>
                <a:cs typeface="Tahoma" panose="020B0604030504040204" pitchFamily="34" charset="0"/>
              </a:rPr>
              <a:t>rautseigja </a:t>
            </a:r>
          </a:p>
          <a:p>
            <a:r>
              <a:rPr lang="is-IS" sz="2800" dirty="0">
                <a:latin typeface="Tahoma" panose="020B0604030504040204" pitchFamily="34" charset="0"/>
                <a:ea typeface="Tahoma" panose="020B0604030504040204" pitchFamily="34" charset="0"/>
                <a:cs typeface="Tahoma" panose="020B0604030504040204" pitchFamily="34" charset="0"/>
              </a:rPr>
              <a:t>f</a:t>
            </a:r>
            <a:r>
              <a:rPr lang="is-IS" sz="2800" dirty="0" smtClean="0">
                <a:latin typeface="Tahoma" panose="020B0604030504040204" pitchFamily="34" charset="0"/>
                <a:ea typeface="Tahoma" panose="020B0604030504040204" pitchFamily="34" charset="0"/>
                <a:cs typeface="Tahoma" panose="020B0604030504040204" pitchFamily="34" charset="0"/>
              </a:rPr>
              <a:t>erurðarnæmni</a:t>
            </a:r>
          </a:p>
          <a:p>
            <a:r>
              <a:rPr lang="is-IS" sz="2800" dirty="0">
                <a:latin typeface="Tahoma" panose="020B0604030504040204" pitchFamily="34" charset="0"/>
                <a:ea typeface="Tahoma" panose="020B0604030504040204" pitchFamily="34" charset="0"/>
                <a:cs typeface="Tahoma" panose="020B0604030504040204" pitchFamily="34" charset="0"/>
              </a:rPr>
              <a:t>b</a:t>
            </a:r>
            <a:r>
              <a:rPr lang="is-IS" sz="2800" dirty="0" smtClean="0">
                <a:latin typeface="Tahoma" panose="020B0604030504040204" pitchFamily="34" charset="0"/>
                <a:ea typeface="Tahoma" panose="020B0604030504040204" pitchFamily="34" charset="0"/>
                <a:cs typeface="Tahoma" panose="020B0604030504040204" pitchFamily="34" charset="0"/>
              </a:rPr>
              <a:t>jartsýni</a:t>
            </a:r>
          </a:p>
          <a:p>
            <a:r>
              <a:rPr lang="is-IS" sz="2800" dirty="0">
                <a:latin typeface="Tahoma" panose="020B0604030504040204" pitchFamily="34" charset="0"/>
                <a:ea typeface="Tahoma" panose="020B0604030504040204" pitchFamily="34" charset="0"/>
                <a:cs typeface="Tahoma" panose="020B0604030504040204" pitchFamily="34" charset="0"/>
              </a:rPr>
              <a:t>á</a:t>
            </a:r>
            <a:r>
              <a:rPr lang="is-IS" sz="2800" dirty="0" smtClean="0">
                <a:latin typeface="Tahoma" panose="020B0604030504040204" pitchFamily="34" charset="0"/>
                <a:ea typeface="Tahoma" panose="020B0604030504040204" pitchFamily="34" charset="0"/>
                <a:cs typeface="Tahoma" panose="020B0604030504040204" pitchFamily="34" charset="0"/>
              </a:rPr>
              <a:t>hugi</a:t>
            </a:r>
          </a:p>
          <a:p>
            <a:r>
              <a:rPr lang="is-IS" sz="2800" dirty="0">
                <a:latin typeface="Tahoma" panose="020B0604030504040204" pitchFamily="34" charset="0"/>
                <a:ea typeface="Tahoma" panose="020B0604030504040204" pitchFamily="34" charset="0"/>
                <a:cs typeface="Tahoma" panose="020B0604030504040204" pitchFamily="34" charset="0"/>
              </a:rPr>
              <a:t>a</a:t>
            </a:r>
            <a:r>
              <a:rPr lang="is-IS" sz="2800" dirty="0" smtClean="0">
                <a:latin typeface="Tahoma" panose="020B0604030504040204" pitchFamily="34" charset="0"/>
                <a:ea typeface="Tahoma" panose="020B0604030504040204" pitchFamily="34" charset="0"/>
                <a:cs typeface="Tahoma" panose="020B0604030504040204" pitchFamily="34" charset="0"/>
              </a:rPr>
              <a:t>uðvelt að fyrirgefa</a:t>
            </a:r>
          </a:p>
          <a:p>
            <a:r>
              <a:rPr lang="is-IS" sz="2800" dirty="0">
                <a:latin typeface="Tahoma" panose="020B0604030504040204" pitchFamily="34" charset="0"/>
                <a:ea typeface="Tahoma" panose="020B0604030504040204" pitchFamily="34" charset="0"/>
                <a:cs typeface="Tahoma" panose="020B0604030504040204" pitchFamily="34" charset="0"/>
              </a:rPr>
              <a:t>f</a:t>
            </a:r>
            <a:r>
              <a:rPr lang="is-IS" sz="2800" dirty="0" smtClean="0">
                <a:latin typeface="Tahoma" panose="020B0604030504040204" pitchFamily="34" charset="0"/>
                <a:ea typeface="Tahoma" panose="020B0604030504040204" pitchFamily="34" charset="0"/>
                <a:cs typeface="Tahoma" panose="020B0604030504040204" pitchFamily="34" charset="0"/>
              </a:rPr>
              <a:t>élagslyndi </a:t>
            </a:r>
          </a:p>
          <a:p>
            <a:r>
              <a:rPr lang="is-IS" sz="2800" dirty="0">
                <a:latin typeface="Tahoma" panose="020B0604030504040204" pitchFamily="34" charset="0"/>
                <a:ea typeface="Tahoma" panose="020B0604030504040204" pitchFamily="34" charset="0"/>
                <a:cs typeface="Tahoma" panose="020B0604030504040204" pitchFamily="34" charset="0"/>
              </a:rPr>
              <a:t>lærdómsfús</a:t>
            </a:r>
          </a:p>
          <a:p>
            <a:r>
              <a:rPr lang="is-IS" sz="2800" dirty="0">
                <a:latin typeface="Tahoma" panose="020B0604030504040204" pitchFamily="34" charset="0"/>
                <a:ea typeface="Tahoma" panose="020B0604030504040204" pitchFamily="34" charset="0"/>
                <a:cs typeface="Tahoma" panose="020B0604030504040204" pitchFamily="34" charset="0"/>
              </a:rPr>
              <a:t>sanngjarn</a:t>
            </a:r>
          </a:p>
          <a:p>
            <a:endParaRPr lang="is-I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2975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latin typeface="Tahoma" panose="020B0604030504040204" pitchFamily="34" charset="0"/>
                <a:ea typeface="Tahoma" panose="020B0604030504040204" pitchFamily="34" charset="0"/>
                <a:cs typeface="Tahoma" panose="020B0604030504040204" pitchFamily="34" charset="0"/>
              </a:rPr>
              <a:t>Verkefni</a:t>
            </a:r>
            <a:endParaRPr lang="is-IS"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838200" y="1635162"/>
            <a:ext cx="10515600" cy="4541801"/>
          </a:xfrm>
        </p:spPr>
        <p:txBody>
          <a:bodyPr/>
          <a:lstStyle/>
          <a:p>
            <a:pPr marL="0" indent="0">
              <a:buNone/>
            </a:pPr>
            <a:r>
              <a:rPr lang="is-IS" dirty="0" smtClean="0">
                <a:latin typeface="Tahoma" panose="020B0604030504040204" pitchFamily="34" charset="0"/>
                <a:ea typeface="Tahoma" panose="020B0604030504040204" pitchFamily="34" charset="0"/>
                <a:cs typeface="Tahoma" panose="020B0604030504040204" pitchFamily="34" charset="0"/>
              </a:rPr>
              <a:t>1. Teikna höndina sína í verkefnabókina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    (eða á blað sem er síðan klippt út og límt á annað blað)</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2. Skrifaðu inn í lófann þinn styrkleika</a:t>
            </a:r>
          </a:p>
          <a:p>
            <a:pPr marL="0" indent="0">
              <a:buNone/>
            </a:pPr>
            <a:endParaRPr lang="is-IS"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is-IS" dirty="0" smtClean="0">
                <a:latin typeface="Tahoma" panose="020B0604030504040204" pitchFamily="34" charset="0"/>
                <a:ea typeface="Tahoma" panose="020B0604030504040204" pitchFamily="34" charset="0"/>
                <a:cs typeface="Tahoma" panose="020B0604030504040204" pitchFamily="34" charset="0"/>
              </a:rPr>
              <a:t>3. Skrifaðu 3 hluti sem þú getur gert </a:t>
            </a:r>
            <a:br>
              <a:rPr lang="is-IS" dirty="0" smtClean="0">
                <a:latin typeface="Tahoma" panose="020B0604030504040204" pitchFamily="34" charset="0"/>
                <a:ea typeface="Tahoma" panose="020B0604030504040204" pitchFamily="34" charset="0"/>
                <a:cs typeface="Tahoma" panose="020B0604030504040204" pitchFamily="34" charset="0"/>
              </a:rPr>
            </a:br>
            <a:r>
              <a:rPr lang="is-IS" dirty="0" smtClean="0">
                <a:latin typeface="Tahoma" panose="020B0604030504040204" pitchFamily="34" charset="0"/>
                <a:ea typeface="Tahoma" panose="020B0604030504040204" pitchFamily="34" charset="0"/>
                <a:cs typeface="Tahoma" panose="020B0604030504040204" pitchFamily="34" charset="0"/>
              </a:rPr>
              <a:t>    með höndunum. </a:t>
            </a:r>
            <a:endParaRPr lang="is-I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is-IS" dirty="0" smtClean="0"/>
          </a:p>
        </p:txBody>
      </p:sp>
      <p:pic>
        <p:nvPicPr>
          <p:cNvPr id="3074" name="Picture 2" descr="Engin lýsing t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95" y="14414904"/>
            <a:ext cx="6767153" cy="82038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p:cNvPr>
          <p:cNvPicPr>
            <a:picLocks noChangeAspect="1"/>
          </p:cNvPicPr>
          <p:nvPr/>
        </p:nvPicPr>
        <p:blipFill>
          <a:blip r:embed="rId4"/>
          <a:stretch>
            <a:fillRect/>
          </a:stretch>
        </p:blipFill>
        <p:spPr>
          <a:xfrm>
            <a:off x="8507898" y="2834434"/>
            <a:ext cx="2592292" cy="3415291"/>
          </a:xfrm>
          <a:prstGeom prst="rect">
            <a:avLst/>
          </a:prstGeom>
        </p:spPr>
      </p:pic>
    </p:spTree>
    <p:extLst>
      <p:ext uri="{BB962C8B-B14F-4D97-AF65-F5344CB8AC3E}">
        <p14:creationId xmlns:p14="http://schemas.microsoft.com/office/powerpoint/2010/main" val="236330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417</Words>
  <Application>Microsoft Office PowerPoint</Application>
  <PresentationFormat>Widescreen</PresentationFormat>
  <Paragraphs>61</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Tahoma</vt:lpstr>
      <vt:lpstr>Office Theme</vt:lpstr>
      <vt:lpstr>Styrkleikar</vt:lpstr>
      <vt:lpstr>Þegar við erum góð í einhverju  kallast það að hafa  styrkleika </vt:lpstr>
      <vt:lpstr>Hvað eru styrkleikar?</vt:lpstr>
      <vt:lpstr>Finnum okkar styrkleika </vt:lpstr>
      <vt:lpstr>Seigla er styrkleiki Hvað er seigla?</vt:lpstr>
      <vt:lpstr>Mistök</vt:lpstr>
      <vt:lpstr>Dæmi um styrkleikar </vt:lpstr>
      <vt:lpstr>Verkefni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Styrkleikar</dc:title>
  <dc:creator>Bjōrg Vigfúsína Kjartansdóttir</dc:creator>
  <cp:lastModifiedBy>Bjōrg Vigfúsína Kjartansdóttir</cp:lastModifiedBy>
  <cp:revision>15</cp:revision>
  <dcterms:created xsi:type="dcterms:W3CDTF">2024-11-10T22:08:01Z</dcterms:created>
  <dcterms:modified xsi:type="dcterms:W3CDTF">2024-11-12T15:16:41Z</dcterms:modified>
</cp:coreProperties>
</file>