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3" r:id="rId7"/>
    <p:sldId id="275" r:id="rId8"/>
    <p:sldId id="276" r:id="rId9"/>
    <p:sldId id="261" r:id="rId10"/>
    <p:sldId id="264" r:id="rId11"/>
    <p:sldId id="270" r:id="rId12"/>
    <p:sldId id="265" r:id="rId13"/>
    <p:sldId id="271" r:id="rId14"/>
    <p:sldId id="266" r:id="rId15"/>
    <p:sldId id="272" r:id="rId16"/>
    <p:sldId id="267" r:id="rId17"/>
    <p:sldId id="268" r:id="rId18"/>
    <p:sldId id="262" r:id="rId19"/>
    <p:sldId id="263" r:id="rId20"/>
    <p:sldId id="274" r:id="rId21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4CC0-9507-4A6A-9DD3-5DE3313FBA0E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38DB1-500A-4E4A-9835-DFDA0A6DE08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576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Af hverju eru</a:t>
            </a:r>
            <a:r>
              <a:rPr lang="is-IS" baseline="0" dirty="0" smtClean="0"/>
              <a:t> rjúpurnar í vetrarbúning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38DB1-500A-4E4A-9835-DFDA0A6DE08D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162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576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487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18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130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460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6891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568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308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867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851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476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DE2B-15D8-42BF-90F3-EC3B492A601B}" type="datetimeFigureOut">
              <a:rPr lang="is-IS" smtClean="0"/>
              <a:t>26.9.2024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B00D-A8A9-4087-8807-B33C31B51F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07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i_jiQzoQF5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4400"/>
            <a:ext cx="9144000" cy="1082955"/>
          </a:xfrm>
        </p:spPr>
        <p:txBody>
          <a:bodyPr/>
          <a:lstStyle/>
          <a:p>
            <a:r>
              <a:rPr lang="is-IS" dirty="0" smtClean="0"/>
              <a:t>Árstíðir</a:t>
            </a:r>
            <a:endParaRPr lang="is-IS" dirty="0"/>
          </a:p>
        </p:txBody>
      </p:sp>
      <p:pic>
        <p:nvPicPr>
          <p:cNvPr id="1026" name="Picture 2" descr="2024 Yearly Temperature Full Drill Diamond Painting Kit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56" y="1797739"/>
            <a:ext cx="4699465" cy="47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Vor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521" y="1635711"/>
            <a:ext cx="10515600" cy="1198929"/>
          </a:xfrm>
        </p:spPr>
        <p:txBody>
          <a:bodyPr/>
          <a:lstStyle/>
          <a:p>
            <a:r>
              <a:rPr lang="is-IS" dirty="0" smtClean="0"/>
              <a:t>Á vorin fer að hlýna og allt vaknar upp af vetrardvala </a:t>
            </a:r>
          </a:p>
          <a:p>
            <a:r>
              <a:rPr lang="is-IS" dirty="0" smtClean="0"/>
              <a:t>Fyrstu grasstráin fara að kíkja upp</a:t>
            </a:r>
            <a:endParaRPr lang="is-IS" dirty="0"/>
          </a:p>
        </p:txBody>
      </p:sp>
      <p:pic>
        <p:nvPicPr>
          <p:cNvPr id="8194" name="Picture 2" descr="How Long Does It Take for Grass to Grow? | Grass 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06" y="520047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ree Buds Royalty-Free Images, Stock Photos &amp; Picture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2521" y="2797456"/>
            <a:ext cx="10515600" cy="119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 smtClean="0"/>
              <a:t>Það myndast brum á trjánum 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003" b="28688"/>
          <a:stretch/>
        </p:blipFill>
        <p:spPr>
          <a:xfrm>
            <a:off x="6096000" y="2553623"/>
            <a:ext cx="3972857" cy="9495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12521" y="3847215"/>
            <a:ext cx="10515600" cy="119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 smtClean="0"/>
              <a:t>Mörg dýr eignast afkvæmi á vorin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524" t="12804" r="12943" b="13094"/>
          <a:stretch/>
        </p:blipFill>
        <p:spPr>
          <a:xfrm>
            <a:off x="6520914" y="3847215"/>
            <a:ext cx="2489981" cy="1800666"/>
          </a:xfrm>
          <a:prstGeom prst="rect">
            <a:avLst/>
          </a:prstGeom>
        </p:spPr>
      </p:pic>
      <p:pic>
        <p:nvPicPr>
          <p:cNvPr id="8200" name="Picture 8" descr="Cartoon Bird Nest Stock Illustrations – 10,728 Cartoon Bird Nest Stock  Illustrations, Vectors &amp; Clipart - Dreamst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78" y="3847215"/>
            <a:ext cx="2507730" cy="18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112521" y="4896974"/>
            <a:ext cx="10515600" cy="119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 smtClean="0"/>
              <a:t>Flugurnar fara á kreik</a:t>
            </a:r>
          </a:p>
          <a:p>
            <a:r>
              <a:rPr lang="is-IS" dirty="0" smtClean="0"/>
              <a:t>Fuglarnir koma </a:t>
            </a:r>
            <a:endParaRPr lang="is-I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590" y="4686438"/>
            <a:ext cx="1195714" cy="16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687" y="5687262"/>
            <a:ext cx="1659304" cy="106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8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53" y="1690688"/>
            <a:ext cx="10515600" cy="1637501"/>
          </a:xfrm>
        </p:spPr>
        <p:txBody>
          <a:bodyPr/>
          <a:lstStyle/>
          <a:p>
            <a:r>
              <a:rPr lang="is-IS" dirty="0" smtClean="0"/>
              <a:t>Á vorin hlýnar í veðri og við klæðumst léttari fötum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Fólk hreinsar upp rusl sem kemur í ljós eftir veturinn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1026" name="Picture 2" descr="230+ Kids Bike Helmet Stock Illustrations, Royalty-Free Vector Graphics &amp; Clip  Art - iStock | Kids bike helmet isol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19094" b="6798"/>
          <a:stretch/>
        </p:blipFill>
        <p:spPr bwMode="auto">
          <a:xfrm>
            <a:off x="7763880" y="3328189"/>
            <a:ext cx="3714395" cy="19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yful Expressions: January 2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1" y="4929809"/>
            <a:ext cx="2811217" cy="17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ean Garden Vector Art, Icons, and Graphics f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70" y="139459"/>
            <a:ext cx="3160937" cy="23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4853" y="3422646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Krakkarnir taka fram hjólin sín og hjálmana </a:t>
            </a:r>
          </a:p>
          <a:p>
            <a:endParaRPr lang="is-IS" dirty="0"/>
          </a:p>
        </p:txBody>
      </p:sp>
      <p:sp>
        <p:nvSpPr>
          <p:cNvPr id="5" name="Rectangle 4"/>
          <p:cNvSpPr/>
          <p:nvPr/>
        </p:nvSpPr>
        <p:spPr>
          <a:xfrm>
            <a:off x="684853" y="4748209"/>
            <a:ext cx="407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Krakkarnir fara í útileiki </a:t>
            </a:r>
          </a:p>
        </p:txBody>
      </p:sp>
    </p:spTree>
    <p:extLst>
      <p:ext uri="{BB962C8B-B14F-4D97-AF65-F5344CB8AC3E}">
        <p14:creationId xmlns:p14="http://schemas.microsoft.com/office/powerpoint/2010/main" val="365249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5,478,350 Cartoon tourist Vector Images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402" y="4530557"/>
            <a:ext cx="1212795" cy="12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Sumar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3600"/>
          </a:xfrm>
        </p:spPr>
        <p:txBody>
          <a:bodyPr/>
          <a:lstStyle/>
          <a:p>
            <a:r>
              <a:rPr lang="is-IS" dirty="0"/>
              <a:t>Á</a:t>
            </a:r>
            <a:r>
              <a:rPr lang="is-IS" dirty="0" smtClean="0"/>
              <a:t> sumrin er hlýjasta árstíðin. Sólin er hæðst á lofti og hitar jörðina 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13" y="2383703"/>
            <a:ext cx="4268571" cy="195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484" y="4712585"/>
            <a:ext cx="7731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Margir fara í ferðalög á sumrin. Skólarnir eru í fríi</a:t>
            </a:r>
            <a:endParaRPr lang="is-I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39484" y="5706954"/>
            <a:ext cx="769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Á sumrin eru dagarnir langir og næturnar bjartar</a:t>
            </a:r>
            <a:endParaRPr lang="is-IS" sz="2800" dirty="0"/>
          </a:p>
        </p:txBody>
      </p:sp>
      <p:pic>
        <p:nvPicPr>
          <p:cNvPr id="2052" name="Picture 4" descr="Summer Clipart-Family Summer Vacation travel by ca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91" y="3470468"/>
            <a:ext cx="2121906" cy="16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eland Landscape Photos and Images &amp; Picture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 bwMode="auto">
          <a:xfrm>
            <a:off x="8545322" y="5320626"/>
            <a:ext cx="2062062" cy="13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475" y="15236"/>
            <a:ext cx="10515600" cy="1325563"/>
          </a:xfrm>
        </p:spPr>
        <p:txBody>
          <a:bodyPr/>
          <a:lstStyle/>
          <a:p>
            <a:pPr algn="ctr"/>
            <a:r>
              <a:rPr lang="is-IS" dirty="0"/>
              <a:t>S</a:t>
            </a:r>
            <a:r>
              <a:rPr lang="is-IS" dirty="0" smtClean="0"/>
              <a:t>umar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48" y="2287037"/>
            <a:ext cx="10674153" cy="1643180"/>
          </a:xfrm>
        </p:spPr>
        <p:txBody>
          <a:bodyPr/>
          <a:lstStyle/>
          <a:p>
            <a:r>
              <a:rPr lang="is-IS" dirty="0" smtClean="0"/>
              <a:t>Það er mikið að gera í sveitinni á sumrin.</a:t>
            </a:r>
          </a:p>
          <a:p>
            <a:r>
              <a:rPr lang="is-IS" dirty="0" smtClean="0"/>
              <a:t>Bændurnir eru að rækta fóður fyrir húsdýrin sín og jafnvel að rækta grænmeti.</a:t>
            </a:r>
          </a:p>
        </p:txBody>
      </p:sp>
      <p:pic>
        <p:nvPicPr>
          <p:cNvPr id="3074" name="Picture 2" descr="Premium Vector | Cartoon of girl watering vegetable plants and boy pushing  the wheelbarrow of vegetables on the far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43" y="3283188"/>
            <a:ext cx="3450909" cy="345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648" y="3794343"/>
            <a:ext cx="672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Fuglarnir eru komnir til landsins og syngja</a:t>
            </a:r>
            <a:endParaRPr lang="is-I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8" y="213115"/>
            <a:ext cx="2262335" cy="1816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648" y="4485422"/>
            <a:ext cx="672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Blómin blómstra og trén stækka</a:t>
            </a:r>
            <a:endParaRPr lang="is-IS" sz="2800" dirty="0"/>
          </a:p>
        </p:txBody>
      </p:sp>
      <p:pic>
        <p:nvPicPr>
          <p:cNvPr id="3078" name="Picture 6" descr="Growing Tree: Over 230,305 Royalty-Free Licensable Stock Illustrations &amp;  Drawing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 b="14881"/>
          <a:stretch/>
        </p:blipFill>
        <p:spPr bwMode="auto">
          <a:xfrm>
            <a:off x="2151585" y="5293297"/>
            <a:ext cx="3333750" cy="10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Haust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9602"/>
          </a:xfrm>
        </p:spPr>
        <p:txBody>
          <a:bodyPr/>
          <a:lstStyle/>
          <a:p>
            <a:r>
              <a:rPr lang="is-IS" dirty="0"/>
              <a:t>Á</a:t>
            </a:r>
            <a:r>
              <a:rPr lang="is-IS" dirty="0" smtClean="0"/>
              <a:t> haustin kólnar.</a:t>
            </a:r>
          </a:p>
          <a:p>
            <a:r>
              <a:rPr lang="is-IS" dirty="0" smtClean="0"/>
              <a:t>Litirnir í náttúrunni breytast og laufblöðin verða litríkari.</a:t>
            </a:r>
          </a:p>
          <a:p>
            <a:r>
              <a:rPr lang="is-IS" dirty="0" smtClean="0"/>
              <a:t>Laufblöðin falla af trjánum. </a:t>
            </a:r>
            <a:endParaRPr lang="is-IS" dirty="0"/>
          </a:p>
        </p:txBody>
      </p:sp>
      <p:pic>
        <p:nvPicPr>
          <p:cNvPr id="4098" name="Picture 2" descr="Autumn-fall-leaves-clipart-free-clipart-images-4-clipartcow ... - Clip 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39" y="1756750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569206"/>
            <a:ext cx="6722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Berin eru fullþroskuð og fólk fer í berjamó</a:t>
            </a:r>
            <a:endParaRPr lang="is-I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80163"/>
            <a:ext cx="7547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Á haustin er grænmetið og kartöflurnar  teknar </a:t>
            </a:r>
            <a:br>
              <a:rPr lang="is-IS" sz="2800" dirty="0" smtClean="0"/>
            </a:br>
            <a:r>
              <a:rPr lang="is-IS" sz="2800" dirty="0" smtClean="0"/>
              <a:t>upp úr </a:t>
            </a:r>
            <a:r>
              <a:rPr lang="is-IS" sz="2800" dirty="0" err="1" smtClean="0"/>
              <a:t>martjurtargörðunum</a:t>
            </a:r>
            <a:r>
              <a:rPr lang="is-IS" sz="2800" dirty="0" smtClean="0"/>
              <a:t> </a:t>
            </a:r>
            <a:endParaRPr lang="is-IS" sz="2800" dirty="0"/>
          </a:p>
        </p:txBody>
      </p:sp>
      <p:pic>
        <p:nvPicPr>
          <p:cNvPr id="4100" name="Picture 4" descr="Picking Vegetables Stock Illustrations – 2,109 Picking Vegetables Stock  Illustrations, Vectors &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44" y="3957216"/>
            <a:ext cx="3287471" cy="21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0,000+ Free Berry Picking &amp; Fruit Images -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22" y="5269523"/>
            <a:ext cx="2138945" cy="14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Haust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5202"/>
          </a:xfrm>
        </p:spPr>
        <p:txBody>
          <a:bodyPr/>
          <a:lstStyle/>
          <a:p>
            <a:r>
              <a:rPr lang="is-IS" dirty="0" smtClean="0"/>
              <a:t>Farfuglarnir fljúga til heitari landa</a:t>
            </a:r>
            <a:endParaRPr lang="is-IS" dirty="0"/>
          </a:p>
        </p:txBody>
      </p:sp>
      <p:sp>
        <p:nvSpPr>
          <p:cNvPr id="4" name="Rectangle 3"/>
          <p:cNvSpPr/>
          <p:nvPr/>
        </p:nvSpPr>
        <p:spPr>
          <a:xfrm>
            <a:off x="838200" y="2565764"/>
            <a:ext cx="709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Kindurnar eru sóttar á fjall og smalað í réttir </a:t>
            </a:r>
            <a:endParaRPr lang="is-I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400" y="531152"/>
            <a:ext cx="4217143" cy="196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37" y="3274881"/>
            <a:ext cx="4066162" cy="2705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589446"/>
            <a:ext cx="648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Skólinn byrjar þegar haustið er að koma </a:t>
            </a:r>
            <a:endParaRPr lang="is-IS" sz="2800" dirty="0"/>
          </a:p>
        </p:txBody>
      </p:sp>
      <p:pic>
        <p:nvPicPr>
          <p:cNvPr id="5126" name="Picture 6" descr="Top 5 Tips for parents with children starting school in a new language – on  raising bilingual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21" y="4409661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80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Vetur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162"/>
            <a:ext cx="10515600" cy="2769093"/>
          </a:xfrm>
        </p:spPr>
        <p:txBody>
          <a:bodyPr>
            <a:noAutofit/>
          </a:bodyPr>
          <a:lstStyle/>
          <a:p>
            <a:r>
              <a:rPr lang="is-IS" dirty="0" smtClean="0"/>
              <a:t>Veturinn er kaldasta árstíðin.</a:t>
            </a:r>
          </a:p>
          <a:p>
            <a:r>
              <a:rPr lang="is-IS" dirty="0" smtClean="0"/>
              <a:t>Oft er svo kalt að pollarnir, vötnin og fossarnir frjósa.</a:t>
            </a:r>
          </a:p>
          <a:p>
            <a:r>
              <a:rPr lang="is-IS" dirty="0" smtClean="0"/>
              <a:t>Það snjóar og það er gaman að leika sér í snjónum.</a:t>
            </a:r>
          </a:p>
          <a:p>
            <a:r>
              <a:rPr lang="is-IS" dirty="0" smtClean="0"/>
              <a:t>Allir þurfa að klæða sig vel.</a:t>
            </a:r>
          </a:p>
          <a:p>
            <a:r>
              <a:rPr lang="is-IS" dirty="0" smtClean="0"/>
              <a:t>Það getur verið hættulegt að fara illa klædd út í mikinn kulda.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952"/>
          <a:stretch/>
        </p:blipFill>
        <p:spPr>
          <a:xfrm>
            <a:off x="9095056" y="1934956"/>
            <a:ext cx="2706951" cy="1747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322102"/>
            <a:ext cx="6718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Sum dýr og fuglar skipta um lit t.d. rjúpur. </a:t>
            </a: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Það er gott að gefa smáfuglunum.</a:t>
            </a:r>
            <a:endParaRPr lang="is-I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208" y="4322102"/>
            <a:ext cx="3089587" cy="20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is-IS" dirty="0" smtClean="0"/>
              <a:t>Veður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1488"/>
          </a:xfrm>
        </p:spPr>
        <p:txBody>
          <a:bodyPr/>
          <a:lstStyle/>
          <a:p>
            <a:r>
              <a:rPr lang="is-IS" dirty="0" smtClean="0"/>
              <a:t>Það er mikilvægt að klæða sig eftir veðri.</a:t>
            </a:r>
          </a:p>
          <a:p>
            <a:r>
              <a:rPr lang="is-IS" dirty="0" smtClean="0"/>
              <a:t>Veðrið er síbreytilegt.</a:t>
            </a:r>
          </a:p>
          <a:p>
            <a:r>
              <a:rPr lang="is-IS" dirty="0" smtClean="0"/>
              <a:t>Það er hægt að fylgjast með veðurspá til að vita hvernig maður á að klæða sig. 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926" y="3424741"/>
            <a:ext cx="5597410" cy="30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Teiknaðu árstíðar mynd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708" y="1864824"/>
            <a:ext cx="46065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170" name="Picture 2" descr="Engin lýsing t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79" y="365125"/>
            <a:ext cx="5315242" cy="62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5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75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 smtClean="0"/>
              <a:t>Ár</a:t>
            </a:r>
            <a:br>
              <a:rPr lang="is-IS" dirty="0" smtClean="0"/>
            </a:br>
            <a:r>
              <a:rPr lang="is-IS" dirty="0"/>
              <a:t>e</a:t>
            </a:r>
            <a:r>
              <a:rPr lang="is-IS" dirty="0" smtClean="0"/>
              <a:t>itt ár er 12 mánuðir</a:t>
            </a:r>
            <a:br>
              <a:rPr lang="is-IS" dirty="0" smtClean="0"/>
            </a:br>
            <a:endParaRPr lang="is-IS" dirty="0"/>
          </a:p>
        </p:txBody>
      </p:sp>
      <p:pic>
        <p:nvPicPr>
          <p:cNvPr id="2054" name="Picture 6" descr="Desk Calendar PNG, Vector, PSD, and Clipart With Transparent Background for  Free Download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79" y="1557001"/>
            <a:ext cx="6956245" cy="49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7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s-IS" dirty="0" smtClean="0"/>
              <a:t>Tvær blaðsíður til viðbótar </a:t>
            </a:r>
            <a:br>
              <a:rPr lang="is-IS" dirty="0" smtClean="0"/>
            </a:br>
            <a:r>
              <a:rPr lang="is-IS" sz="3100" dirty="0" smtClean="0"/>
              <a:t>vika og forsíða 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sz="1800" dirty="0" smtClean="0"/>
              <a:t>Bókin er fest saman í miðjunni með </a:t>
            </a:r>
            <a:r>
              <a:rPr lang="is-IS" sz="1800" dirty="0" err="1" smtClean="0"/>
              <a:t>glennispennu</a:t>
            </a:r>
            <a:endParaRPr lang="is-IS" sz="1800" dirty="0"/>
          </a:p>
        </p:txBody>
      </p:sp>
      <p:pic>
        <p:nvPicPr>
          <p:cNvPr id="1026" name="Picture 2" descr="Open 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08" y="2624560"/>
            <a:ext cx="340995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30" y="2724041"/>
            <a:ext cx="37528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0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122"/>
          </a:xfrm>
        </p:spPr>
        <p:txBody>
          <a:bodyPr/>
          <a:lstStyle/>
          <a:p>
            <a:pPr algn="ctr"/>
            <a:r>
              <a:rPr lang="is-IS" dirty="0" smtClean="0"/>
              <a:t>janúar</a:t>
            </a:r>
            <a:endParaRPr lang="is-I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4995" y="1468294"/>
            <a:ext cx="10515600" cy="99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s-IS" dirty="0"/>
              <a:t>j</a:t>
            </a:r>
            <a:r>
              <a:rPr lang="is-IS" dirty="0" smtClean="0"/>
              <a:t>anúar er fyrsti mánuður ársins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s-IS" dirty="0"/>
              <a:t>í</a:t>
            </a:r>
            <a:r>
              <a:rPr lang="is-IS" dirty="0" smtClean="0"/>
              <a:t> janúar er 31 dagur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s-IS" dirty="0"/>
          </a:p>
        </p:txBody>
      </p:sp>
      <p:pic>
        <p:nvPicPr>
          <p:cNvPr id="5" name="Picture 2" descr="50+ Free Kalender+Januar &amp; Calendar Images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3" y="1564599"/>
            <a:ext cx="5059645" cy="46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0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desember</a:t>
            </a:r>
            <a:endParaRPr lang="is-I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626842"/>
            <a:ext cx="10515600" cy="78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s-IS" dirty="0"/>
              <a:t>s</a:t>
            </a:r>
            <a:r>
              <a:rPr lang="is-IS" dirty="0" smtClean="0"/>
              <a:t>íðasti mánuður ársins er desember, sem er með 31 dag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s-IS" dirty="0"/>
          </a:p>
        </p:txBody>
      </p:sp>
      <p:pic>
        <p:nvPicPr>
          <p:cNvPr id="3074" name="Picture 2" descr="Premium Vector | December 2022 calendar sheet in abstract style Template  calendar 2022 Vector illustration EPS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8109" r="9453" b="7786"/>
          <a:stretch/>
        </p:blipFill>
        <p:spPr bwMode="auto">
          <a:xfrm>
            <a:off x="3884779" y="2339393"/>
            <a:ext cx="3964294" cy="41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2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654"/>
            <a:ext cx="10515600" cy="1325563"/>
          </a:xfrm>
        </p:spPr>
        <p:txBody>
          <a:bodyPr/>
          <a:lstStyle/>
          <a:p>
            <a:pPr algn="ctr"/>
            <a:r>
              <a:rPr lang="is-IS" dirty="0" smtClean="0"/>
              <a:t>Mánuðirnir koma alltaf í sömu röð</a:t>
            </a:r>
            <a:endParaRPr lang="is-I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189383" cy="55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s-IS" dirty="0" smtClean="0"/>
              <a:t>janúar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93" y="2410548"/>
            <a:ext cx="770544" cy="809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093" y="2596871"/>
            <a:ext cx="1262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febrúar</a:t>
            </a:r>
          </a:p>
        </p:txBody>
      </p:sp>
      <p:sp>
        <p:nvSpPr>
          <p:cNvPr id="8" name="Rectangle 7"/>
          <p:cNvSpPr/>
          <p:nvPr/>
        </p:nvSpPr>
        <p:spPr>
          <a:xfrm>
            <a:off x="834915" y="3526641"/>
            <a:ext cx="90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mars</a:t>
            </a:r>
            <a:endParaRPr lang="is-IS" sz="2800" dirty="0"/>
          </a:p>
        </p:txBody>
      </p:sp>
      <p:sp>
        <p:nvSpPr>
          <p:cNvPr id="9" name="Rectangle 8"/>
          <p:cNvSpPr/>
          <p:nvPr/>
        </p:nvSpPr>
        <p:spPr>
          <a:xfrm>
            <a:off x="3443461" y="2539732"/>
            <a:ext cx="953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/>
              <a:t>v</a:t>
            </a:r>
            <a:r>
              <a:rPr lang="is-IS" sz="2800" dirty="0" smtClean="0"/>
              <a:t>etur</a:t>
            </a:r>
            <a:endParaRPr lang="is-IS" sz="2800" dirty="0"/>
          </a:p>
        </p:txBody>
      </p:sp>
      <p:sp>
        <p:nvSpPr>
          <p:cNvPr id="10" name="Rectangle 9"/>
          <p:cNvSpPr/>
          <p:nvPr/>
        </p:nvSpPr>
        <p:spPr>
          <a:xfrm>
            <a:off x="840598" y="4068839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apríl</a:t>
            </a:r>
            <a:endParaRPr lang="is-IS" sz="2800" dirty="0"/>
          </a:p>
        </p:txBody>
      </p:sp>
      <p:sp>
        <p:nvSpPr>
          <p:cNvPr id="11" name="Rectangle 10"/>
          <p:cNvSpPr/>
          <p:nvPr/>
        </p:nvSpPr>
        <p:spPr>
          <a:xfrm>
            <a:off x="834915" y="4660927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maí</a:t>
            </a:r>
            <a:endParaRPr lang="is-I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683" y="4068839"/>
            <a:ext cx="1750006" cy="9611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77" y="4287800"/>
            <a:ext cx="65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 smtClean="0"/>
              <a:t>vor</a:t>
            </a:r>
            <a:endParaRPr lang="is-IS" sz="2800" dirty="0"/>
          </a:p>
        </p:txBody>
      </p:sp>
      <p:sp>
        <p:nvSpPr>
          <p:cNvPr id="14" name="Rectangle 13"/>
          <p:cNvSpPr/>
          <p:nvPr/>
        </p:nvSpPr>
        <p:spPr>
          <a:xfrm>
            <a:off x="7669180" y="1773590"/>
            <a:ext cx="73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júní</a:t>
            </a:r>
            <a:endParaRPr lang="is-IS" sz="2800" dirty="0"/>
          </a:p>
        </p:txBody>
      </p:sp>
      <p:sp>
        <p:nvSpPr>
          <p:cNvPr id="15" name="Rectangle 14"/>
          <p:cNvSpPr/>
          <p:nvPr/>
        </p:nvSpPr>
        <p:spPr>
          <a:xfrm>
            <a:off x="7669180" y="2426103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júlí</a:t>
            </a:r>
            <a:endParaRPr lang="is-IS" sz="2800" dirty="0"/>
          </a:p>
        </p:txBody>
      </p:sp>
      <p:sp>
        <p:nvSpPr>
          <p:cNvPr id="16" name="Rectangle 15"/>
          <p:cNvSpPr/>
          <p:nvPr/>
        </p:nvSpPr>
        <p:spPr>
          <a:xfrm>
            <a:off x="7618685" y="2949323"/>
            <a:ext cx="970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/>
              <a:t>á</a:t>
            </a:r>
            <a:r>
              <a:rPr lang="is-IS" sz="2800" dirty="0" smtClean="0"/>
              <a:t>gúst</a:t>
            </a:r>
            <a:endParaRPr lang="is-I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93" y="2102668"/>
            <a:ext cx="1013916" cy="11902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889" y="4034405"/>
            <a:ext cx="1013916" cy="11153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818256" y="2237177"/>
            <a:ext cx="137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 smtClean="0"/>
              <a:t>sumar</a:t>
            </a:r>
            <a:endParaRPr lang="is-IS" sz="2800" dirty="0"/>
          </a:p>
        </p:txBody>
      </p:sp>
      <p:pic>
        <p:nvPicPr>
          <p:cNvPr id="5124" name="Picture 4" descr="Premium Vector | Vector illustration of a beautiful summer garden Cartoon  garden landscape with lake with ducks flowers harvest of apples pears and  plu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74" y="2129574"/>
            <a:ext cx="1765859" cy="8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160" y="2013385"/>
            <a:ext cx="1051683" cy="11153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18685" y="3601836"/>
            <a:ext cx="188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 smtClean="0"/>
              <a:t>september</a:t>
            </a:r>
            <a:endParaRPr lang="is-I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1083867" y="4120719"/>
            <a:ext cx="106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 smtClean="0"/>
              <a:t>haust</a:t>
            </a:r>
            <a:endParaRPr lang="is-IS" sz="2800" dirty="0"/>
          </a:p>
        </p:txBody>
      </p:sp>
      <p:pic>
        <p:nvPicPr>
          <p:cNvPr id="5126" name="Picture 6" descr="97,100+ Fall Garden Stock Illustrations, Royalty-Free Vector Graphics &amp; Clip  Art - iStock | Fall garden harvest, Fall garden tools, Fall garden clean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41" y="3948433"/>
            <a:ext cx="1535704" cy="9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5289" y="3788251"/>
            <a:ext cx="1120874" cy="11095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69180" y="4150043"/>
            <a:ext cx="16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o</a:t>
            </a:r>
            <a:r>
              <a:rPr lang="is-IS" sz="2800" dirty="0" smtClean="0"/>
              <a:t>któber</a:t>
            </a:r>
            <a:endParaRPr lang="is-IS" sz="2800" dirty="0"/>
          </a:p>
        </p:txBody>
      </p:sp>
      <p:sp>
        <p:nvSpPr>
          <p:cNvPr id="28" name="Rectangle 27"/>
          <p:cNvSpPr/>
          <p:nvPr/>
        </p:nvSpPr>
        <p:spPr>
          <a:xfrm>
            <a:off x="7596163" y="4643939"/>
            <a:ext cx="1676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nóvember</a:t>
            </a:r>
            <a:endParaRPr lang="is-IS" sz="2800" dirty="0"/>
          </a:p>
        </p:txBody>
      </p:sp>
      <p:sp>
        <p:nvSpPr>
          <p:cNvPr id="32" name="Rectangle 31"/>
          <p:cNvSpPr/>
          <p:nvPr/>
        </p:nvSpPr>
        <p:spPr>
          <a:xfrm>
            <a:off x="7669180" y="5936525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desember</a:t>
            </a:r>
            <a:endParaRPr lang="is-IS" sz="2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496" y="5728432"/>
            <a:ext cx="770544" cy="80924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551662" y="5823666"/>
            <a:ext cx="953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vetur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173803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22" grpId="0"/>
      <p:bldP spid="26" grpId="0"/>
      <p:bldP spid="27" grpId="0"/>
      <p:bldP spid="30" grpId="0"/>
      <p:bldP spid="28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Verkefni</a:t>
            </a: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>Eitt ár er 12 mánuðir</a:t>
            </a:r>
            <a:endParaRPr lang="is-IS" dirty="0"/>
          </a:p>
        </p:txBody>
      </p:sp>
      <p:pic>
        <p:nvPicPr>
          <p:cNvPr id="8194" name="Picture 2" descr="Engin lýsing t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84" y="1838669"/>
            <a:ext cx="4606432" cy="48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783" b="18938"/>
          <a:stretch/>
        </p:blipFill>
        <p:spPr>
          <a:xfrm rot="3522422">
            <a:off x="2193889" y="216248"/>
            <a:ext cx="6744590" cy="614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3395" cy="1325563"/>
          </a:xfrm>
        </p:spPr>
        <p:txBody>
          <a:bodyPr/>
          <a:lstStyle/>
          <a:p>
            <a:r>
              <a:rPr lang="is-IS" dirty="0" smtClean="0"/>
              <a:t>Jörðin er 365 daga á leiðinni í kringum hnöttinn</a:t>
            </a:r>
            <a:endParaRPr lang="is-IS" dirty="0"/>
          </a:p>
        </p:txBody>
      </p:sp>
      <p:pic>
        <p:nvPicPr>
          <p:cNvPr id="1026" name="Picture 2" descr="Earth orbit sun seasons hi-res stock photography and images - Alamy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47" y="1568426"/>
            <a:ext cx="4586561" cy="49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73121" y="608629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Myndband</a:t>
            </a:r>
            <a:endParaRPr lang="is-I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1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Árstíðirnar eru fjórar</a:t>
            </a:r>
            <a:br>
              <a:rPr lang="is-IS" dirty="0" smtClean="0"/>
            </a:br>
            <a:r>
              <a:rPr lang="is-IS" dirty="0" smtClean="0"/>
              <a:t>vetur, vor, sumar og haust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146" name="Picture 2" descr="8,100+ 4 Seasons Tree Stock Illustrations, Royalty-Free Vector Graphics &amp; 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88" y="1690688"/>
            <a:ext cx="4345275" cy="43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1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407</Words>
  <Application>Microsoft Office PowerPoint</Application>
  <PresentationFormat>Widescreen</PresentationFormat>
  <Paragraphs>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Office Theme</vt:lpstr>
      <vt:lpstr>Árstíðir</vt:lpstr>
      <vt:lpstr>Ár eitt ár er 12 mánuðir </vt:lpstr>
      <vt:lpstr>janúar</vt:lpstr>
      <vt:lpstr>desember</vt:lpstr>
      <vt:lpstr>Mánuðirnir koma alltaf í sömu röð</vt:lpstr>
      <vt:lpstr>Verkefni Eitt ár er 12 mánuðir</vt:lpstr>
      <vt:lpstr>PowerPoint Presentation</vt:lpstr>
      <vt:lpstr>Jörðin er 365 daga á leiðinni í kringum hnöttinn</vt:lpstr>
      <vt:lpstr>Árstíðirnar eru fjórar vetur, vor, sumar og haust</vt:lpstr>
      <vt:lpstr>Vor</vt:lpstr>
      <vt:lpstr>Vor</vt:lpstr>
      <vt:lpstr>Sumar</vt:lpstr>
      <vt:lpstr>Sumar</vt:lpstr>
      <vt:lpstr>Haust</vt:lpstr>
      <vt:lpstr>Haust</vt:lpstr>
      <vt:lpstr>Vetur</vt:lpstr>
      <vt:lpstr>Veður</vt:lpstr>
      <vt:lpstr>Teiknaðu árstíðar mynd</vt:lpstr>
      <vt:lpstr>PowerPoint Presentation</vt:lpstr>
      <vt:lpstr>Tvær blaðsíður til viðbótar  vika og forsíða  Bókin er fest saman í miðjunni með glennispennu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Árstíðir</dc:title>
  <dc:creator>Bjōrg Vigfúsína Kjartansdóttir</dc:creator>
  <cp:lastModifiedBy>Bjōrg Vigfúsína Kjartansdóttir</cp:lastModifiedBy>
  <cp:revision>37</cp:revision>
  <dcterms:created xsi:type="dcterms:W3CDTF">2024-09-08T13:46:20Z</dcterms:created>
  <dcterms:modified xsi:type="dcterms:W3CDTF">2024-09-26T19:09:42Z</dcterms:modified>
</cp:coreProperties>
</file>