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21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0C7A-D059-4C61-BE11-58B495720F58}" type="datetimeFigureOut">
              <a:rPr lang="is-IS" smtClean="0"/>
              <a:t>12.11.2024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9EC7-7B81-450E-A559-1453ABD2B6A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72860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0C7A-D059-4C61-BE11-58B495720F58}" type="datetimeFigureOut">
              <a:rPr lang="is-IS" smtClean="0"/>
              <a:t>12.11.2024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9EC7-7B81-450E-A559-1453ABD2B6A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4856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0C7A-D059-4C61-BE11-58B495720F58}" type="datetimeFigureOut">
              <a:rPr lang="is-IS" smtClean="0"/>
              <a:t>12.11.2024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9EC7-7B81-450E-A559-1453ABD2B6A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4424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0C7A-D059-4C61-BE11-58B495720F58}" type="datetimeFigureOut">
              <a:rPr lang="is-IS" smtClean="0"/>
              <a:t>12.11.2024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9EC7-7B81-450E-A559-1453ABD2B6A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28540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0C7A-D059-4C61-BE11-58B495720F58}" type="datetimeFigureOut">
              <a:rPr lang="is-IS" smtClean="0"/>
              <a:t>12.11.2024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9EC7-7B81-450E-A559-1453ABD2B6A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54762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0C7A-D059-4C61-BE11-58B495720F58}" type="datetimeFigureOut">
              <a:rPr lang="is-IS" smtClean="0"/>
              <a:t>12.11.2024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9EC7-7B81-450E-A559-1453ABD2B6A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1158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0C7A-D059-4C61-BE11-58B495720F58}" type="datetimeFigureOut">
              <a:rPr lang="is-IS" smtClean="0"/>
              <a:t>12.11.2024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9EC7-7B81-450E-A559-1453ABD2B6A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0724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0C7A-D059-4C61-BE11-58B495720F58}" type="datetimeFigureOut">
              <a:rPr lang="is-IS" smtClean="0"/>
              <a:t>12.11.2024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9EC7-7B81-450E-A559-1453ABD2B6A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03187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0C7A-D059-4C61-BE11-58B495720F58}" type="datetimeFigureOut">
              <a:rPr lang="is-IS" smtClean="0"/>
              <a:t>12.11.2024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9EC7-7B81-450E-A559-1453ABD2B6A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89788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0C7A-D059-4C61-BE11-58B495720F58}" type="datetimeFigureOut">
              <a:rPr lang="is-IS" smtClean="0"/>
              <a:t>12.11.2024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9EC7-7B81-450E-A559-1453ABD2B6A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1924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0C7A-D059-4C61-BE11-58B495720F58}" type="datetimeFigureOut">
              <a:rPr lang="is-IS" smtClean="0"/>
              <a:t>12.11.2024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9EC7-7B81-450E-A559-1453ABD2B6A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0261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40C7A-D059-4C61-BE11-58B495720F58}" type="datetimeFigureOut">
              <a:rPr lang="is-IS" smtClean="0"/>
              <a:t>12.11.2024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19EC7-7B81-450E-A559-1453ABD2B6A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2097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Íslenski fáninn - Wikipedia, frjálsa alfræðiriti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01188" cy="684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00613" y="235743"/>
            <a:ext cx="4099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4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Íslenski fáninn</a:t>
            </a:r>
            <a:endParaRPr lang="is-IS" sz="4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943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511969"/>
            <a:ext cx="7583281" cy="752475"/>
          </a:xfrm>
        </p:spPr>
        <p:txBody>
          <a:bodyPr/>
          <a:lstStyle/>
          <a:p>
            <a:pPr marL="0" indent="0">
              <a:buNone/>
            </a:pPr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Einu sinni réði Danmörk yfir Íslandi </a:t>
            </a:r>
          </a:p>
        </p:txBody>
      </p:sp>
      <p:pic>
        <p:nvPicPr>
          <p:cNvPr id="2050" name="Picture 2" descr="Danski fáninn | Norrænt samsta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5" y="317947"/>
            <a:ext cx="5495131" cy="415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6863" y="156278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s-I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Þá höfðum við danskan fána sem var </a:t>
            </a:r>
          </a:p>
          <a:p>
            <a:r>
              <a:rPr lang="is-I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rauður og hvítur </a:t>
            </a:r>
            <a:endParaRPr lang="is-I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863" y="2936082"/>
            <a:ext cx="518167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 Danmörku er kóngur</a:t>
            </a:r>
            <a:br>
              <a:rPr lang="is-I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is-I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</a:t>
            </a:r>
            <a:r>
              <a:rPr lang="is-I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slendingar báðu kónginn í </a:t>
            </a:r>
          </a:p>
          <a:p>
            <a:r>
              <a:rPr lang="is-I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Danmörku að lofa Íslendingum </a:t>
            </a:r>
            <a:br>
              <a:rPr lang="is-I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að hafa sér fána</a:t>
            </a:r>
            <a:endParaRPr lang="is-I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863" y="5257087"/>
            <a:ext cx="114770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Hann samþykkti það 1915 en vildi samt að við myndum líka </a:t>
            </a:r>
          </a:p>
          <a:p>
            <a:r>
              <a:rPr lang="is-I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draga danska fánann að húni þegar við myndum flagga þeim íslenska við Stjórnarráðið og íslenski fáninn mátti ekki skyggja á hann</a:t>
            </a:r>
          </a:p>
        </p:txBody>
      </p:sp>
    </p:spTree>
    <p:extLst>
      <p:ext uri="{BB962C8B-B14F-4D97-AF65-F5344CB8AC3E}">
        <p14:creationId xmlns:p14="http://schemas.microsoft.com/office/powerpoint/2010/main" val="1671245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Hvernig eigum við að hafa fánann okkar?</a:t>
            </a:r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706" y="1606606"/>
            <a:ext cx="11059949" cy="10818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is-IS" sz="1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Til að ákveða hvernig fáninn okkar væri, voru fengnir nokkrir karlar í </a:t>
            </a:r>
            <a:br>
              <a:rPr lang="is-IS" sz="1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sz="1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is-IS" sz="1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sz="1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nefnd sem kallaðist fánanefnd. </a:t>
            </a:r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0706" y="4785685"/>
            <a:ext cx="111749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Þeir </a:t>
            </a:r>
            <a:r>
              <a:rPr lang="is-I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komust að </a:t>
            </a:r>
            <a:r>
              <a:rPr lang="is-I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lokum að samkomulagi </a:t>
            </a:r>
            <a:r>
              <a:rPr lang="is-I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að </a:t>
            </a:r>
            <a:r>
              <a:rPr lang="is-I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is-I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hafa </a:t>
            </a:r>
            <a:r>
              <a:rPr lang="is-I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hann </a:t>
            </a:r>
            <a:r>
              <a:rPr lang="is-I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bláan </a:t>
            </a:r>
            <a:r>
              <a:rPr lang="is-I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eins og bláminn yfir fjöllunum </a:t>
            </a:r>
            <a:r>
              <a:rPr lang="is-I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okkar, </a:t>
            </a:r>
            <a:r>
              <a:rPr lang="is-I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is-I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hvítan </a:t>
            </a:r>
            <a:r>
              <a:rPr lang="is-I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eins og ísinn, jöklarnir </a:t>
            </a:r>
            <a:r>
              <a:rPr lang="is-I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</a:t>
            </a:r>
          </a:p>
          <a:p>
            <a:r>
              <a:rPr lang="is-I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is-I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auðan sem er tákn </a:t>
            </a:r>
            <a:r>
              <a:rPr lang="is-I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fyrir eldinn, </a:t>
            </a:r>
            <a:r>
              <a:rPr lang="is-I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eldgosin  </a:t>
            </a:r>
            <a:endParaRPr lang="is-I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2782957"/>
            <a:ext cx="102222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Fánanefndin hugsaði málið fram og til </a:t>
            </a:r>
            <a:r>
              <a:rPr lang="is-I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baka, um </a:t>
            </a:r>
            <a:r>
              <a:rPr lang="is-I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hvernig fáninn ætti að líta út. </a:t>
            </a:r>
          </a:p>
        </p:txBody>
      </p:sp>
      <p:pic>
        <p:nvPicPr>
          <p:cNvPr id="1028" name="Picture 4" descr="https://upload.wikimedia.org/wikipedia/commons/thumb/3/34/Flag_of_Iceland_%281918%E2%80%931944%29.svg/220px-Flag_of_Iceland_%281918%E2%80%931944%2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525" y="3929925"/>
            <a:ext cx="3655116" cy="264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" y="3831578"/>
            <a:ext cx="69848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Það var ákveðið að hafa krossfána eins og </a:t>
            </a:r>
            <a:br>
              <a:rPr lang="is-I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hin Norðurlöndin</a:t>
            </a:r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882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Fáninn og reglurnar </a:t>
            </a:r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381" y="1495812"/>
            <a:ext cx="10515600" cy="551815"/>
          </a:xfrm>
        </p:spPr>
        <p:txBody>
          <a:bodyPr/>
          <a:lstStyle/>
          <a:p>
            <a:pPr marL="0" indent="0">
              <a:buNone/>
            </a:pPr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Það er regla um ákveðna stærð og liti</a:t>
            </a:r>
          </a:p>
          <a:p>
            <a:pPr marL="0" indent="0">
              <a:buNone/>
            </a:pPr>
            <a:endParaRPr lang="is-I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is-I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is-I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is-I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is-IS" dirty="0"/>
          </a:p>
        </p:txBody>
      </p:sp>
      <p:pic>
        <p:nvPicPr>
          <p:cNvPr id="2052" name="Picture 4" descr="Fylgihlutir Archives - Málmtæk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770" y="424334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1381" y="463765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s-I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Vitið </a:t>
            </a:r>
            <a:r>
              <a:rPr lang="is-I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þið hvað er að draga að húni?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741381" y="2103276"/>
            <a:ext cx="596060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Það er regla um hvernig </a:t>
            </a:r>
            <a:r>
              <a:rPr lang="is-I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 að brjóta </a:t>
            </a:r>
            <a:r>
              <a:rPr lang="is-I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is-I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hann </a:t>
            </a:r>
            <a:r>
              <a:rPr lang="is-I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samann</a:t>
            </a:r>
          </a:p>
        </p:txBody>
      </p:sp>
      <p:sp>
        <p:nvSpPr>
          <p:cNvPr id="6" name="Rectangle 5"/>
          <p:cNvSpPr/>
          <p:nvPr/>
        </p:nvSpPr>
        <p:spPr>
          <a:xfrm>
            <a:off x="741381" y="3144972"/>
            <a:ext cx="453521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Það eru reglur um hvenær </a:t>
            </a:r>
            <a:br>
              <a:rPr lang="is-I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við </a:t>
            </a:r>
            <a:r>
              <a:rPr lang="is-I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megum flagga fánanum</a:t>
            </a:r>
          </a:p>
        </p:txBody>
      </p:sp>
      <p:sp>
        <p:nvSpPr>
          <p:cNvPr id="7" name="Rectangle 6"/>
          <p:cNvSpPr/>
          <p:nvPr/>
        </p:nvSpPr>
        <p:spPr>
          <a:xfrm>
            <a:off x="7217735" y="2028167"/>
            <a:ext cx="47684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Það eru reglur </a:t>
            </a:r>
            <a:r>
              <a:rPr lang="is-I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við jarðafarir, </a:t>
            </a:r>
            <a:r>
              <a:rPr lang="is-I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is-I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þá </a:t>
            </a:r>
            <a:r>
              <a:rPr lang="is-I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 fyrst </a:t>
            </a:r>
            <a:r>
              <a:rPr lang="is-I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flaggað </a:t>
            </a:r>
            <a:r>
              <a:rPr lang="is-I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 hálfa stöng og að </a:t>
            </a:r>
            <a:r>
              <a:rPr lang="is-I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lokinni </a:t>
            </a:r>
            <a:r>
              <a:rPr lang="is-I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jarðaför er </a:t>
            </a:r>
            <a:r>
              <a:rPr lang="is-I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is-I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fáninn </a:t>
            </a:r>
            <a:r>
              <a:rPr lang="is-I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dreginn að húni </a:t>
            </a:r>
            <a:r>
              <a:rPr lang="is-I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is-I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til </a:t>
            </a:r>
            <a:r>
              <a:rPr lang="is-I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virðingar við hinn látna</a:t>
            </a:r>
          </a:p>
        </p:txBody>
      </p:sp>
      <p:sp>
        <p:nvSpPr>
          <p:cNvPr id="8" name="Rectangle 7"/>
          <p:cNvSpPr/>
          <p:nvPr/>
        </p:nvSpPr>
        <p:spPr>
          <a:xfrm>
            <a:off x="741381" y="5610035"/>
            <a:ext cx="8474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Það er að draga fánann alveg upp á topp á stönginni</a:t>
            </a:r>
            <a:endParaRPr lang="is-I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253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0666" cy="1325563"/>
          </a:xfrm>
        </p:spPr>
        <p:txBody>
          <a:bodyPr/>
          <a:lstStyle/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Hvenær má eða á að draga fánan að húni</a:t>
            </a:r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Það má draga hann upp frá klukkan 7 á morgnana</a:t>
            </a:r>
          </a:p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Það á að draga hann niður í síðasta lagi á miðnætti eða við sólsetur</a:t>
            </a:r>
          </a:p>
          <a:p>
            <a:pPr marL="0" indent="0">
              <a:buNone/>
            </a:pPr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Lögskipaðir fánadagar</a:t>
            </a:r>
          </a:p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Afmælisdagur forsetans</a:t>
            </a:r>
          </a:p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Nýársdag</a:t>
            </a:r>
          </a:p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Föstudaginn langa í hálfa stöng</a:t>
            </a:r>
          </a:p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Páskadag</a:t>
            </a:r>
          </a:p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Sumardaginn fyrsta</a:t>
            </a:r>
          </a:p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maí</a:t>
            </a:r>
          </a:p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Hvítasunnudag</a:t>
            </a:r>
          </a:p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Sjómannadaginn</a:t>
            </a:r>
          </a:p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17. júní</a:t>
            </a:r>
          </a:p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desember</a:t>
            </a:r>
          </a:p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jóladag</a:t>
            </a:r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365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7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7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7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7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7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7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7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7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75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75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75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75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75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75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75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75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668"/>
            <a:ext cx="10515600" cy="1325563"/>
          </a:xfrm>
        </p:spPr>
        <p:txBody>
          <a:bodyPr/>
          <a:lstStyle/>
          <a:p>
            <a:pPr algn="ctr"/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desember </a:t>
            </a:r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838200" y="1400231"/>
            <a:ext cx="10379636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desember er mjög mikilvægur dagur hjá okkur  Íslendingum  </a:t>
            </a:r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6609" y="1931771"/>
            <a:ext cx="9935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 því að Danir, Danmörk viðurkenndi að </a:t>
            </a:r>
            <a:br>
              <a:rPr lang="is-I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Ísland væri fullvalda og frjálst ríki 1. desember 1918</a:t>
            </a:r>
            <a:endParaRPr lang="is-I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Vísindavefurinn: Hvað er fullveldi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986" y="3089525"/>
            <a:ext cx="4812011" cy="350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25195" y="3329492"/>
            <a:ext cx="27174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s-I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Þennan dag sáum </a:t>
            </a:r>
            <a:br>
              <a:rPr lang="is-I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við í fyrsta sinn </a:t>
            </a:r>
            <a:br>
              <a:rPr lang="is-I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Íslenska </a:t>
            </a:r>
            <a:r>
              <a:rPr lang="is-I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fánn</a:t>
            </a:r>
            <a:endParaRPr lang="is-I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960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Verkefni</a:t>
            </a:r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232"/>
          <a:stretch/>
        </p:blipFill>
        <p:spPr>
          <a:xfrm>
            <a:off x="4442294" y="2167664"/>
            <a:ext cx="2920135" cy="399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903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344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Hvernig eigum við að hafa fánann okkar?</vt:lpstr>
      <vt:lpstr>Fáninn og reglurnar </vt:lpstr>
      <vt:lpstr>Hvenær má eða á að draga fánan að húni</vt:lpstr>
      <vt:lpstr>1. desember </vt:lpstr>
      <vt:lpstr>Verkefni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Bjōrg Vigfúsína Kjartansdóttir</dc:creator>
  <cp:lastModifiedBy>Bjōrg Vigfúsína Kjartansdóttir</cp:lastModifiedBy>
  <cp:revision>18</cp:revision>
  <dcterms:created xsi:type="dcterms:W3CDTF">2024-11-12T15:42:00Z</dcterms:created>
  <dcterms:modified xsi:type="dcterms:W3CDTF">2024-11-12T21:17:19Z</dcterms:modified>
</cp:coreProperties>
</file>