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8298" autoAdjust="0"/>
  </p:normalViewPr>
  <p:slideViewPr>
    <p:cSldViewPr snapToGrid="0">
      <p:cViewPr varScale="1">
        <p:scale>
          <a:sx n="79" d="100"/>
          <a:sy n="79" d="100"/>
        </p:scale>
        <p:origin x="1002" y="45"/>
      </p:cViewPr>
      <p:guideLst/>
    </p:cSldViewPr>
  </p:slideViewPr>
  <p:notesTextViewPr>
    <p:cViewPr>
      <p:scale>
        <a:sx n="1" d="1"/>
        <a:sy n="1" d="1"/>
      </p:scale>
      <p:origin x="0" y="-12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1BA09-4894-448C-A005-832792B6B170}" type="datetimeFigureOut">
              <a:rPr lang="is-IS" smtClean="0"/>
              <a:t>8.9.2024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5B25B-5BE2-4750-8A25-6D6E429A892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0533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Hægt að hlusta á sögur á </a:t>
            </a:r>
            <a:r>
              <a:rPr lang="is-IS" dirty="0" err="1" smtClean="0"/>
              <a:t>Spotify</a:t>
            </a:r>
            <a:r>
              <a:rPr lang="is-IS" baseline="0" dirty="0" smtClean="0"/>
              <a:t>  Krakkarnir í Kátugötu næstu daga.</a:t>
            </a:r>
          </a:p>
          <a:p>
            <a:r>
              <a:rPr lang="is-IS" baseline="0" dirty="0" smtClean="0"/>
              <a:t>Spjalla um umferð, farartæki, samgöngur,  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5B25B-5BE2-4750-8A25-6D6E429A8927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3755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Gangbrautir</a:t>
            </a:r>
            <a:r>
              <a:rPr lang="is-IS" baseline="0" dirty="0" smtClean="0"/>
              <a:t> </a:t>
            </a:r>
            <a:r>
              <a:rPr lang="is-IS" dirty="0" smtClean="0"/>
              <a:t>hjálpa gangandi</a:t>
            </a:r>
            <a:r>
              <a:rPr lang="is-IS" baseline="0" dirty="0" smtClean="0"/>
              <a:t> </a:t>
            </a:r>
            <a:r>
              <a:rPr lang="is-IS" dirty="0" smtClean="0"/>
              <a:t>vegfarendum að</a:t>
            </a:r>
            <a:r>
              <a:rPr lang="is-IS" baseline="0" dirty="0" smtClean="0"/>
              <a:t> </a:t>
            </a:r>
            <a:r>
              <a:rPr lang="is-IS" dirty="0" smtClean="0"/>
              <a:t>komast yfir götur.</a:t>
            </a:r>
            <a:br>
              <a:rPr lang="is-IS" dirty="0" smtClean="0"/>
            </a:br>
            <a:endParaRPr lang="is-IS" dirty="0" smtClean="0"/>
          </a:p>
          <a:p>
            <a:r>
              <a:rPr lang="is-IS" dirty="0" smtClean="0"/>
              <a:t>Undirgöng</a:t>
            </a:r>
            <a:r>
              <a:rPr lang="is-IS" baseline="0" dirty="0" smtClean="0"/>
              <a:t> </a:t>
            </a:r>
            <a:r>
              <a:rPr lang="is-IS" dirty="0" smtClean="0"/>
              <a:t>og göngubrýr</a:t>
            </a:r>
            <a:r>
              <a:rPr lang="is-IS" baseline="0" dirty="0" smtClean="0"/>
              <a:t> </a:t>
            </a:r>
            <a:r>
              <a:rPr lang="is-IS" dirty="0" smtClean="0"/>
              <a:t>hjálpa gangandi</a:t>
            </a:r>
            <a:r>
              <a:rPr lang="is-IS" baseline="0" dirty="0" smtClean="0"/>
              <a:t> </a:t>
            </a:r>
            <a:r>
              <a:rPr lang="is-IS" dirty="0" smtClean="0"/>
              <a:t>vegfarendum að</a:t>
            </a:r>
            <a:r>
              <a:rPr lang="is-IS" baseline="0" dirty="0" smtClean="0"/>
              <a:t> </a:t>
            </a:r>
            <a:r>
              <a:rPr lang="is-IS" dirty="0" smtClean="0"/>
              <a:t>komast leiðar</a:t>
            </a:r>
            <a:r>
              <a:rPr lang="is-IS" baseline="0" dirty="0" smtClean="0"/>
              <a:t> </a:t>
            </a:r>
            <a:r>
              <a:rPr lang="is-IS" dirty="0" smtClean="0"/>
              <a:t>sinnar þar sem</a:t>
            </a:r>
            <a:r>
              <a:rPr lang="is-IS" baseline="0" dirty="0" smtClean="0"/>
              <a:t> </a:t>
            </a:r>
            <a:r>
              <a:rPr lang="is-IS" dirty="0" smtClean="0"/>
              <a:t>mikil umferð er.</a:t>
            </a:r>
          </a:p>
          <a:p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>Það á alltaf að</a:t>
            </a:r>
            <a:r>
              <a:rPr lang="is-IS" baseline="0" dirty="0" smtClean="0"/>
              <a:t> </a:t>
            </a:r>
            <a:r>
              <a:rPr lang="is-IS" dirty="0" smtClean="0"/>
              <a:t>velja öruggustu</a:t>
            </a:r>
            <a:r>
              <a:rPr lang="is-IS" baseline="0" dirty="0" smtClean="0"/>
              <a:t> </a:t>
            </a:r>
            <a:r>
              <a:rPr lang="is-IS" dirty="0" smtClean="0"/>
              <a:t>leiðina þótt hún</a:t>
            </a:r>
            <a:r>
              <a:rPr lang="is-IS" baseline="0" dirty="0" smtClean="0"/>
              <a:t> </a:t>
            </a:r>
            <a:r>
              <a:rPr lang="is-IS" dirty="0" smtClean="0"/>
              <a:t>sé lengri. Við</a:t>
            </a:r>
            <a:r>
              <a:rPr lang="is-IS" baseline="0" dirty="0" smtClean="0"/>
              <a:t> </a:t>
            </a:r>
            <a:r>
              <a:rPr lang="is-IS" dirty="0" smtClean="0"/>
              <a:t>viljum öll komast</a:t>
            </a:r>
            <a:r>
              <a:rPr lang="is-IS" baseline="0" dirty="0" smtClean="0"/>
              <a:t> </a:t>
            </a:r>
            <a:r>
              <a:rPr lang="is-IS" dirty="0" smtClean="0"/>
              <a:t>heil heim.</a:t>
            </a:r>
          </a:p>
          <a:p>
            <a:endParaRPr lang="is-IS" dirty="0" smtClean="0"/>
          </a:p>
          <a:p>
            <a:r>
              <a:rPr lang="is-IS" dirty="0" smtClean="0"/>
              <a:t>Gangbrautarljós sýna</a:t>
            </a:r>
            <a:r>
              <a:rPr lang="is-IS" baseline="0" dirty="0" smtClean="0"/>
              <a:t> </a:t>
            </a:r>
            <a:r>
              <a:rPr lang="is-IS" dirty="0" smtClean="0"/>
              <a:t>hvenær má fara yfir</a:t>
            </a:r>
            <a:r>
              <a:rPr lang="is-IS" baseline="0" dirty="0" smtClean="0"/>
              <a:t> </a:t>
            </a:r>
            <a:r>
              <a:rPr lang="is-IS" dirty="0" smtClean="0"/>
              <a:t>götu. Rautt ljós þýðir</a:t>
            </a:r>
            <a:r>
              <a:rPr lang="is-IS" baseline="0" dirty="0" smtClean="0"/>
              <a:t> </a:t>
            </a:r>
            <a:r>
              <a:rPr lang="is-IS" dirty="0" smtClean="0"/>
              <a:t>stopp en grænt að</a:t>
            </a:r>
            <a:r>
              <a:rPr lang="is-IS" baseline="0" dirty="0" smtClean="0"/>
              <a:t> </a:t>
            </a:r>
            <a:r>
              <a:rPr lang="is-IS" dirty="0" smtClean="0"/>
              <a:t>ganga megi yfir.</a:t>
            </a:r>
          </a:p>
          <a:p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>Líka hægt að lesa úr bókinni Halló heimur 1 bls. 61, 62, 63, 65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5B25B-5BE2-4750-8A25-6D6E429A8927}" type="slidenum">
              <a:rPr lang="is-IS" smtClean="0"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0831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Lesa af bls. 60 í Halló heimur 1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5B25B-5BE2-4750-8A25-6D6E429A8927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29703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Lesa í bókinni Halló heimur bls. 64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5B25B-5BE2-4750-8A25-6D6E429A8927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58174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Halló heimur 1 bls. 68</a:t>
            </a:r>
            <a:br>
              <a:rPr lang="is-IS" dirty="0" smtClean="0"/>
            </a:br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>Ef umferðarslys</a:t>
            </a:r>
            <a:r>
              <a:rPr lang="is-IS" baseline="0" dirty="0" smtClean="0"/>
              <a:t> </a:t>
            </a:r>
            <a:r>
              <a:rPr lang="is-IS" dirty="0" smtClean="0"/>
              <a:t>verður mæta</a:t>
            </a:r>
            <a:r>
              <a:rPr lang="is-IS" baseline="0" dirty="0" smtClean="0"/>
              <a:t> </a:t>
            </a:r>
            <a:r>
              <a:rPr lang="is-IS" dirty="0" smtClean="0"/>
              <a:t>lögregla og sjúkralið</a:t>
            </a:r>
            <a:r>
              <a:rPr lang="is-IS" baseline="0" dirty="0" smtClean="0"/>
              <a:t> </a:t>
            </a:r>
            <a:r>
              <a:rPr lang="is-IS" dirty="0" smtClean="0"/>
              <a:t>á staðinn.</a:t>
            </a:r>
          </a:p>
          <a:p>
            <a:r>
              <a:rPr lang="is-IS" dirty="0" smtClean="0"/>
              <a:t>Það er mikilvægt að</a:t>
            </a:r>
            <a:r>
              <a:rPr lang="is-IS" baseline="0" dirty="0" smtClean="0"/>
              <a:t> </a:t>
            </a:r>
            <a:r>
              <a:rPr lang="is-IS" dirty="0" smtClean="0"/>
              <a:t>gefa viðbragðsaðilum</a:t>
            </a:r>
            <a:r>
              <a:rPr lang="is-IS" baseline="0" dirty="0" smtClean="0"/>
              <a:t> </a:t>
            </a:r>
            <a:r>
              <a:rPr lang="is-IS" dirty="0" smtClean="0"/>
              <a:t>næði til að huga að</a:t>
            </a:r>
            <a:r>
              <a:rPr lang="is-IS" baseline="0" dirty="0" smtClean="0"/>
              <a:t> </a:t>
            </a:r>
            <a:r>
              <a:rPr lang="is-IS" dirty="0" smtClean="0"/>
              <a:t>slösuðum.</a:t>
            </a:r>
          </a:p>
          <a:p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>Lögreglan stjórnar</a:t>
            </a:r>
            <a:r>
              <a:rPr lang="is-IS" baseline="0" dirty="0" smtClean="0"/>
              <a:t> </a:t>
            </a:r>
            <a:r>
              <a:rPr lang="is-IS" dirty="0" smtClean="0"/>
              <a:t>umferð með</a:t>
            </a:r>
            <a:r>
              <a:rPr lang="is-IS" baseline="0" dirty="0" smtClean="0"/>
              <a:t> </a:t>
            </a:r>
            <a:r>
              <a:rPr lang="is-IS" dirty="0" smtClean="0"/>
              <a:t>merkjagjöf og</a:t>
            </a:r>
            <a:r>
              <a:rPr lang="is-IS" baseline="0" dirty="0" smtClean="0"/>
              <a:t> </a:t>
            </a:r>
            <a:r>
              <a:rPr lang="is-IS" dirty="0" smtClean="0"/>
              <a:t>stundum notar</a:t>
            </a:r>
            <a:r>
              <a:rPr lang="is-IS" baseline="0" dirty="0" smtClean="0"/>
              <a:t> </a:t>
            </a:r>
            <a:r>
              <a:rPr lang="is-IS" dirty="0" smtClean="0"/>
              <a:t>hún borða til að</a:t>
            </a:r>
            <a:r>
              <a:rPr lang="is-IS" baseline="0" dirty="0" smtClean="0"/>
              <a:t> </a:t>
            </a:r>
            <a:r>
              <a:rPr lang="is-IS" dirty="0" smtClean="0"/>
              <a:t>loka svæðum.</a:t>
            </a:r>
          </a:p>
          <a:p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>Það á alltaf að</a:t>
            </a:r>
            <a:r>
              <a:rPr lang="is-IS" baseline="0" dirty="0" smtClean="0"/>
              <a:t> </a:t>
            </a:r>
            <a:r>
              <a:rPr lang="is-IS" dirty="0" smtClean="0"/>
              <a:t>hlýða boðum</a:t>
            </a:r>
            <a:r>
              <a:rPr lang="is-IS" baseline="0" dirty="0" smtClean="0"/>
              <a:t> </a:t>
            </a:r>
            <a:r>
              <a:rPr lang="is-IS" dirty="0" smtClean="0"/>
              <a:t>lögreglunnar.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5B25B-5BE2-4750-8A25-6D6E429A8927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407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Öll þurfum við að</a:t>
            </a:r>
            <a:r>
              <a:rPr lang="is-IS" baseline="0" dirty="0" smtClean="0"/>
              <a:t> </a:t>
            </a:r>
            <a:r>
              <a:rPr lang="is-IS" dirty="0" smtClean="0"/>
              <a:t>nota öryggisbúnað</a:t>
            </a:r>
            <a:r>
              <a:rPr lang="is-IS" baseline="0" dirty="0" smtClean="0"/>
              <a:t> </a:t>
            </a:r>
            <a:r>
              <a:rPr lang="is-IS" dirty="0" smtClean="0"/>
              <a:t>í umferðinni.</a:t>
            </a:r>
          </a:p>
          <a:p>
            <a:endParaRPr lang="is-IS" dirty="0" smtClean="0"/>
          </a:p>
          <a:p>
            <a:r>
              <a:rPr lang="is-IS" dirty="0" smtClean="0"/>
              <a:t>Hjólreiðafólk þarf</a:t>
            </a:r>
            <a:r>
              <a:rPr lang="is-IS" baseline="0" dirty="0" smtClean="0"/>
              <a:t> </a:t>
            </a:r>
            <a:r>
              <a:rPr lang="is-IS" dirty="0" smtClean="0"/>
              <a:t>að vera með hjálm</a:t>
            </a:r>
            <a:r>
              <a:rPr lang="is-IS" baseline="0" dirty="0" smtClean="0"/>
              <a:t> </a:t>
            </a:r>
            <a:r>
              <a:rPr lang="is-IS" dirty="0" smtClean="0"/>
              <a:t>sem ver höfuðið.</a:t>
            </a:r>
          </a:p>
          <a:p>
            <a:r>
              <a:rPr lang="is-IS" dirty="0" smtClean="0"/>
              <a:t>Á reiðhjólum þarf</a:t>
            </a:r>
            <a:r>
              <a:rPr lang="is-IS" baseline="0" dirty="0" smtClean="0"/>
              <a:t> </a:t>
            </a:r>
            <a:r>
              <a:rPr lang="is-IS" dirty="0" smtClean="0"/>
              <a:t>að vera keðjuhlíf,</a:t>
            </a:r>
            <a:r>
              <a:rPr lang="is-IS" baseline="0" dirty="0" smtClean="0"/>
              <a:t> </a:t>
            </a:r>
            <a:r>
              <a:rPr lang="is-IS" dirty="0" smtClean="0"/>
              <a:t>bjalla og glitaugu.</a:t>
            </a:r>
          </a:p>
          <a:p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>Vegfarendur í bílum</a:t>
            </a:r>
            <a:r>
              <a:rPr lang="is-IS" baseline="0" dirty="0" smtClean="0"/>
              <a:t> </a:t>
            </a:r>
            <a:r>
              <a:rPr lang="is-IS" dirty="0" smtClean="0"/>
              <a:t>eiga að nota bílbelti.</a:t>
            </a:r>
            <a:r>
              <a:rPr lang="is-IS" baseline="0" dirty="0" smtClean="0"/>
              <a:t> </a:t>
            </a:r>
            <a:r>
              <a:rPr lang="is-IS" dirty="0" smtClean="0"/>
              <a:t>Þau bjarga mannslífum</a:t>
            </a:r>
            <a:r>
              <a:rPr lang="is-IS" baseline="0" dirty="0" smtClean="0"/>
              <a:t> </a:t>
            </a:r>
            <a:r>
              <a:rPr lang="is-IS" dirty="0" smtClean="0"/>
              <a:t>í umferðarslysum.</a:t>
            </a:r>
          </a:p>
          <a:p>
            <a:r>
              <a:rPr lang="is-IS" dirty="0" smtClean="0"/>
              <a:t>Börn þurfa bílstóla</a:t>
            </a:r>
            <a:r>
              <a:rPr lang="is-IS" baseline="0" dirty="0" smtClean="0"/>
              <a:t> </a:t>
            </a:r>
            <a:r>
              <a:rPr lang="is-IS" dirty="0" smtClean="0"/>
              <a:t>eða upphækkanir svo bílbeltin virki rétt.</a:t>
            </a:r>
          </a:p>
          <a:p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>Í bílum eru líka</a:t>
            </a:r>
            <a:r>
              <a:rPr lang="is-IS" baseline="0" dirty="0" smtClean="0"/>
              <a:t> </a:t>
            </a:r>
            <a:r>
              <a:rPr lang="is-IS" dirty="0" smtClean="0"/>
              <a:t>loftpúðar.</a:t>
            </a:r>
          </a:p>
          <a:p>
            <a:r>
              <a:rPr lang="is-IS" dirty="0" smtClean="0"/>
              <a:t/>
            </a:r>
            <a:br>
              <a:rPr lang="is-IS" dirty="0" smtClean="0"/>
            </a:br>
            <a:endParaRPr lang="is-IS" dirty="0" smtClean="0"/>
          </a:p>
          <a:p>
            <a:r>
              <a:rPr lang="is-IS" dirty="0" smtClean="0"/>
              <a:t>Gangandi vegfarendur þurfa</a:t>
            </a:r>
            <a:r>
              <a:rPr lang="is-IS" baseline="0" dirty="0" smtClean="0"/>
              <a:t> </a:t>
            </a:r>
            <a:r>
              <a:rPr lang="is-IS" dirty="0" smtClean="0"/>
              <a:t>að sjást vel.</a:t>
            </a:r>
            <a:r>
              <a:rPr lang="is-IS" baseline="0" dirty="0" smtClean="0"/>
              <a:t> </a:t>
            </a:r>
            <a:r>
              <a:rPr lang="is-IS" dirty="0" smtClean="0"/>
              <a:t>Við sjáumst</a:t>
            </a:r>
            <a:r>
              <a:rPr lang="is-IS" baseline="0" dirty="0" smtClean="0"/>
              <a:t> </a:t>
            </a:r>
            <a:r>
              <a:rPr lang="is-IS" dirty="0" smtClean="0"/>
              <a:t>betur í ljósum</a:t>
            </a:r>
            <a:r>
              <a:rPr lang="is-IS" baseline="0" dirty="0" smtClean="0"/>
              <a:t> </a:t>
            </a:r>
            <a:r>
              <a:rPr lang="is-IS" dirty="0" smtClean="0"/>
              <a:t>fötum en</a:t>
            </a:r>
            <a:r>
              <a:rPr lang="is-IS" baseline="0" dirty="0" smtClean="0"/>
              <a:t> </a:t>
            </a:r>
            <a:r>
              <a:rPr lang="is-IS" dirty="0" smtClean="0"/>
              <a:t>dökkum.</a:t>
            </a:r>
          </a:p>
          <a:p>
            <a:r>
              <a:rPr lang="is-IS" dirty="0" smtClean="0"/>
              <a:t>Ljós frá bíl kastast</a:t>
            </a:r>
            <a:r>
              <a:rPr lang="is-IS" baseline="0" dirty="0" smtClean="0"/>
              <a:t> </a:t>
            </a:r>
            <a:r>
              <a:rPr lang="is-IS" dirty="0" smtClean="0"/>
              <a:t>til baka af endurskinsefni. Að nota</a:t>
            </a:r>
            <a:r>
              <a:rPr lang="is-IS" baseline="0" dirty="0" smtClean="0"/>
              <a:t> </a:t>
            </a:r>
            <a:r>
              <a:rPr lang="is-IS" dirty="0" smtClean="0"/>
              <a:t>endurskinsmerki,</a:t>
            </a:r>
            <a:r>
              <a:rPr lang="is-IS" baseline="0" dirty="0" smtClean="0"/>
              <a:t> </a:t>
            </a:r>
            <a:r>
              <a:rPr lang="is-IS" dirty="0" smtClean="0"/>
              <a:t>skábelti eða endurskinsvesti er frábær</a:t>
            </a:r>
            <a:r>
              <a:rPr lang="is-IS" baseline="0" dirty="0" smtClean="0"/>
              <a:t> </a:t>
            </a:r>
            <a:r>
              <a:rPr lang="is-IS" dirty="0" smtClean="0"/>
              <a:t>leið til að sjást vel.</a:t>
            </a:r>
          </a:p>
          <a:p>
            <a:r>
              <a:rPr lang="is-IS" dirty="0" smtClean="0"/>
              <a:t>Það er líka</a:t>
            </a:r>
            <a:r>
              <a:rPr lang="is-IS" baseline="0" dirty="0" smtClean="0"/>
              <a:t> </a:t>
            </a:r>
            <a:r>
              <a:rPr lang="is-IS" dirty="0" smtClean="0"/>
              <a:t>töff að vera</a:t>
            </a:r>
            <a:r>
              <a:rPr lang="is-IS" baseline="0" dirty="0" smtClean="0"/>
              <a:t> </a:t>
            </a:r>
            <a:r>
              <a:rPr lang="is-IS" dirty="0" smtClean="0"/>
              <a:t>upplýst!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5B25B-5BE2-4750-8A25-6D6E429A8927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5240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5B25B-5BE2-4750-8A25-6D6E429A8927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2547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8A4B-8A17-4892-ABA3-F8A814125EBF}" type="datetimeFigureOut">
              <a:rPr lang="is-IS" smtClean="0"/>
              <a:t>8.9.2024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269B-42A0-4052-BF44-5D05CE7E85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0882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8A4B-8A17-4892-ABA3-F8A814125EBF}" type="datetimeFigureOut">
              <a:rPr lang="is-IS" smtClean="0"/>
              <a:t>8.9.2024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269B-42A0-4052-BF44-5D05CE7E85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7411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8A4B-8A17-4892-ABA3-F8A814125EBF}" type="datetimeFigureOut">
              <a:rPr lang="is-IS" smtClean="0"/>
              <a:t>8.9.2024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269B-42A0-4052-BF44-5D05CE7E85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1082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8A4B-8A17-4892-ABA3-F8A814125EBF}" type="datetimeFigureOut">
              <a:rPr lang="is-IS" smtClean="0"/>
              <a:t>8.9.2024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269B-42A0-4052-BF44-5D05CE7E85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0244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8A4B-8A17-4892-ABA3-F8A814125EBF}" type="datetimeFigureOut">
              <a:rPr lang="is-IS" smtClean="0"/>
              <a:t>8.9.2024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269B-42A0-4052-BF44-5D05CE7E85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5009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8A4B-8A17-4892-ABA3-F8A814125EBF}" type="datetimeFigureOut">
              <a:rPr lang="is-IS" smtClean="0"/>
              <a:t>8.9.2024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269B-42A0-4052-BF44-5D05CE7E85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5031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8A4B-8A17-4892-ABA3-F8A814125EBF}" type="datetimeFigureOut">
              <a:rPr lang="is-IS" smtClean="0"/>
              <a:t>8.9.2024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269B-42A0-4052-BF44-5D05CE7E85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9703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8A4B-8A17-4892-ABA3-F8A814125EBF}" type="datetimeFigureOut">
              <a:rPr lang="is-IS" smtClean="0"/>
              <a:t>8.9.2024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269B-42A0-4052-BF44-5D05CE7E85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0178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8A4B-8A17-4892-ABA3-F8A814125EBF}" type="datetimeFigureOut">
              <a:rPr lang="is-IS" smtClean="0"/>
              <a:t>8.9.2024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269B-42A0-4052-BF44-5D05CE7E85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1162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8A4B-8A17-4892-ABA3-F8A814125EBF}" type="datetimeFigureOut">
              <a:rPr lang="is-IS" smtClean="0"/>
              <a:t>8.9.2024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269B-42A0-4052-BF44-5D05CE7E85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7511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E8A4B-8A17-4892-ABA3-F8A814125EBF}" type="datetimeFigureOut">
              <a:rPr lang="is-IS" smtClean="0"/>
              <a:t>8.9.2024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269B-42A0-4052-BF44-5D05CE7E85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480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E8A4B-8A17-4892-ABA3-F8A814125EBF}" type="datetimeFigureOut">
              <a:rPr lang="is-IS" smtClean="0"/>
              <a:t>8.9.2024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8269B-42A0-4052-BF44-5D05CE7E85D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4580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116" y="645284"/>
            <a:ext cx="9144000" cy="1064246"/>
          </a:xfrm>
        </p:spPr>
        <p:txBody>
          <a:bodyPr>
            <a:normAutofit/>
          </a:bodyPr>
          <a:lstStyle/>
          <a:p>
            <a:r>
              <a:rPr lang="is-IS" dirty="0" smtClean="0"/>
              <a:t>Umferðin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3893" y="8500082"/>
            <a:ext cx="6952085" cy="991688"/>
          </a:xfrm>
        </p:spPr>
        <p:txBody>
          <a:bodyPr/>
          <a:lstStyle/>
          <a:p>
            <a:endParaRPr lang="is-IS" dirty="0"/>
          </a:p>
        </p:txBody>
      </p:sp>
      <p:pic>
        <p:nvPicPr>
          <p:cNvPr id="1026" name="Picture 2" descr="Traffic Jam Stock Illustrations – 8,158 Traffic Jam Stock Illustrations,  Vectors &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14" y="2033393"/>
            <a:ext cx="5793404" cy="394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1451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07003" y="834911"/>
            <a:ext cx="9549037" cy="513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43" y="406068"/>
            <a:ext cx="10515600" cy="1325563"/>
          </a:xfrm>
        </p:spPr>
        <p:txBody>
          <a:bodyPr/>
          <a:lstStyle/>
          <a:p>
            <a:pPr algn="ctr"/>
            <a:r>
              <a:rPr lang="is-IS" dirty="0" smtClean="0"/>
              <a:t>Verkefni</a:t>
            </a:r>
            <a:endParaRPr lang="is-IS" dirty="0"/>
          </a:p>
        </p:txBody>
      </p:sp>
      <p:pic>
        <p:nvPicPr>
          <p:cNvPr id="4100" name="Picture 4" descr="https://i.pinimg.com/236x/2a/90/a6/2a90a60898295e1fe2fa1c430776ce9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r="8618"/>
          <a:stretch/>
        </p:blipFill>
        <p:spPr bwMode="auto">
          <a:xfrm>
            <a:off x="4819146" y="1501988"/>
            <a:ext cx="3078998" cy="208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pinimg.com/236x/fe/63/37/fe63378d7c7d35b855ea644d8628cf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4" y="247922"/>
            <a:ext cx="4027776" cy="267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.pinimg.com/236x/a2/c4/21/a2c4217b9c32f377194ae7c1d450d3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783852" y="-222800"/>
            <a:ext cx="2848477" cy="378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.pinimg.com/236x/67/28/b5/6728b50674273c95b8998ce16cf14e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02" y="3998825"/>
            <a:ext cx="1912061" cy="205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r="38469"/>
          <a:stretch/>
        </p:blipFill>
        <p:spPr>
          <a:xfrm>
            <a:off x="377194" y="2619375"/>
            <a:ext cx="4026967" cy="3700597"/>
          </a:xfrm>
          <a:prstGeom prst="rect">
            <a:avLst/>
          </a:prstGeom>
        </p:spPr>
      </p:pic>
      <p:pic>
        <p:nvPicPr>
          <p:cNvPr id="10" name="Picture 2" descr="https://i.pinimg.com/236x/51/8f/43/518f43c794b78c8fd2e5411f94f7bd2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87" y="3523474"/>
            <a:ext cx="4057309" cy="300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859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/>
              <a:t>Hópar  og verkefni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901"/>
            <a:ext cx="10515600" cy="46620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s-IS" b="1" dirty="0" smtClean="0"/>
              <a:t>Hópur </a:t>
            </a:r>
            <a:r>
              <a:rPr lang="is-IS" b="1" dirty="0"/>
              <a:t>1.</a:t>
            </a:r>
            <a:r>
              <a:rPr lang="is-IS" dirty="0"/>
              <a:t/>
            </a:r>
            <a:br>
              <a:rPr lang="is-IS" dirty="0"/>
            </a:br>
            <a:r>
              <a:rPr lang="is-IS" dirty="0"/>
              <a:t>Teiknar götur, </a:t>
            </a:r>
            <a:r>
              <a:rPr lang="is-IS" dirty="0" smtClean="0"/>
              <a:t>klippa svart karton og búa til götur, beinar og með hringtorgi! Klippir út línur á göturnar og fyrir gangbraut úr hvítum pappír</a:t>
            </a:r>
            <a:r>
              <a:rPr lang="is-IS" dirty="0"/>
              <a:t/>
            </a:r>
            <a:br>
              <a:rPr lang="is-IS" dirty="0"/>
            </a:br>
            <a:r>
              <a:rPr lang="is-IS" b="1" dirty="0"/>
              <a:t>Hópur 2.</a:t>
            </a:r>
            <a:r>
              <a:rPr lang="is-IS" dirty="0"/>
              <a:t> </a:t>
            </a:r>
            <a:br>
              <a:rPr lang="is-IS" dirty="0"/>
            </a:br>
            <a:r>
              <a:rPr lang="is-IS" dirty="0"/>
              <a:t>Teiknar </a:t>
            </a:r>
            <a:r>
              <a:rPr lang="is-IS" dirty="0" smtClean="0"/>
              <a:t>og eða klippir út hús </a:t>
            </a:r>
            <a:r>
              <a:rPr lang="is-IS" dirty="0"/>
              <a:t>t.d. skóla, sjúkrahús, búð, kirkju</a:t>
            </a:r>
            <a:r>
              <a:rPr lang="is-IS" dirty="0" smtClean="0"/>
              <a:t>, slökkvistöð, sundlaug, </a:t>
            </a:r>
            <a:r>
              <a:rPr lang="is-IS" dirty="0"/>
              <a:t/>
            </a:r>
            <a:br>
              <a:rPr lang="is-IS" dirty="0"/>
            </a:br>
            <a:r>
              <a:rPr lang="is-IS" b="1" dirty="0"/>
              <a:t>Hópur 3. </a:t>
            </a:r>
            <a:br>
              <a:rPr lang="is-IS" b="1" dirty="0"/>
            </a:br>
            <a:r>
              <a:rPr lang="is-IS" dirty="0"/>
              <a:t>Býr til bíla, vörubíl, fólksbíl 2. </a:t>
            </a:r>
            <a:r>
              <a:rPr lang="is-IS" dirty="0" err="1"/>
              <a:t>stk</a:t>
            </a:r>
            <a:r>
              <a:rPr lang="is-IS" dirty="0"/>
              <a:t>., öskubíl, </a:t>
            </a:r>
            <a:r>
              <a:rPr lang="is-IS" dirty="0" smtClean="0"/>
              <a:t>strætó, gröfu, </a:t>
            </a:r>
            <a:r>
              <a:rPr lang="is-IS" b="1" dirty="0"/>
              <a:t/>
            </a:r>
            <a:br>
              <a:rPr lang="is-IS" b="1" dirty="0"/>
            </a:br>
            <a:r>
              <a:rPr lang="is-IS" b="1" dirty="0"/>
              <a:t>Hópur 4.</a:t>
            </a:r>
            <a:br>
              <a:rPr lang="is-IS" b="1" dirty="0"/>
            </a:br>
            <a:r>
              <a:rPr lang="is-IS" dirty="0"/>
              <a:t>Býr til umferðamerki, </a:t>
            </a:r>
            <a:r>
              <a:rPr lang="is-IS" dirty="0" smtClean="0"/>
              <a:t>tré, fólk </a:t>
            </a:r>
          </a:p>
          <a:p>
            <a:pPr marL="0" indent="0">
              <a:buNone/>
            </a:pPr>
            <a:endParaRPr lang="is-IS" dirty="0" smtClean="0"/>
          </a:p>
          <a:p>
            <a:pPr marL="0" indent="0">
              <a:buNone/>
            </a:pPr>
            <a:r>
              <a:rPr lang="is-IS" b="1" dirty="0" smtClean="0"/>
              <a:t>Þegar hópverkefnin eru búin býr hver og einn til sitt hús á helming af a 5  blaði og bætir við þaki – klippimynd eða teiknað.</a:t>
            </a:r>
            <a:endParaRPr lang="is-IS" b="1" dirty="0"/>
          </a:p>
        </p:txBody>
      </p:sp>
    </p:spTree>
    <p:extLst>
      <p:ext uri="{BB962C8B-B14F-4D97-AF65-F5344CB8AC3E}">
        <p14:creationId xmlns:p14="http://schemas.microsoft.com/office/powerpoint/2010/main" val="1607952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/>
              <a:t>Gangbraut</a:t>
            </a: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6971" y="1859703"/>
            <a:ext cx="8683980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1416" y="2084377"/>
            <a:ext cx="262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Hvað þurfum við að gera þegar við förum yfir götu?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8953" y="5781734"/>
            <a:ext cx="3612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Hvernig lítur gagnbrautarmerkið út?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67227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984" y="178335"/>
            <a:ext cx="8408031" cy="1325563"/>
          </a:xfrm>
        </p:spPr>
        <p:txBody>
          <a:bodyPr/>
          <a:lstStyle/>
          <a:p>
            <a:r>
              <a:rPr lang="is-IS" dirty="0" smtClean="0"/>
              <a:t>Af hverju höfum við umferðareglur?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82484"/>
          </a:xfrm>
        </p:spPr>
        <p:txBody>
          <a:bodyPr/>
          <a:lstStyle/>
          <a:p>
            <a:r>
              <a:rPr lang="is-IS" dirty="0" smtClean="0"/>
              <a:t>Hvað gerist þegar við keyrum bíla í umferðinni og það eru engin ljós?</a:t>
            </a:r>
          </a:p>
          <a:p>
            <a:endParaRPr lang="is-I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182910"/>
            <a:ext cx="99869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 smtClean="0"/>
              <a:t>Hvað gæti gers ef við förum útá götu þar sem er mikil umferð og við notum ekki gagnbraut eða ljós?</a:t>
            </a:r>
          </a:p>
          <a:p>
            <a:endParaRPr lang="is-I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573982"/>
            <a:ext cx="642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s-IS" sz="2800" dirty="0" smtClean="0"/>
              <a:t>Hvað tákna litirnir á umferðaljósunum ?</a:t>
            </a:r>
            <a:endParaRPr lang="is-I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304" y="3929343"/>
            <a:ext cx="1984714" cy="2803802"/>
          </a:xfrm>
          <a:prstGeom prst="rect">
            <a:avLst/>
          </a:prstGeom>
        </p:spPr>
      </p:pic>
      <p:pic>
        <p:nvPicPr>
          <p:cNvPr id="2052" name="Picture 4" descr="Gangbraut - Já tak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291" y="4707815"/>
            <a:ext cx="2019674" cy="198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mferðarmál | Árskól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53" y="5192002"/>
            <a:ext cx="1252941" cy="109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annsóknir á mannlegri hegðun hjálpar sjálfstýrðum bílum að spá fyrir  gangbrautir - Unite.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50" y="4915906"/>
            <a:ext cx="1832251" cy="137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33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Þarf umferðareglur í sveitinni ?</a:t>
            </a: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3210"/>
          <a:stretch/>
        </p:blipFill>
        <p:spPr>
          <a:xfrm>
            <a:off x="888150" y="1825625"/>
            <a:ext cx="2714294" cy="42116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44705" y="262934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s-IS" sz="2800" dirty="0" smtClean="0"/>
              <a:t>Hvernig förum við yfir götuna ef það er engin gangbraut nálægt t.d. í sveitinni?</a:t>
            </a:r>
            <a:endParaRPr lang="is-I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44705" y="1825625"/>
            <a:ext cx="7264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800" dirty="0" smtClean="0"/>
              <a:t>Eru sömu umferðareglur í sveitinni og í borginni?</a:t>
            </a:r>
            <a:endParaRPr lang="is-I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44705" y="3669858"/>
            <a:ext cx="6626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800" dirty="0" smtClean="0"/>
              <a:t>Hvernig göngum þar sem er engin gangstétt </a:t>
            </a:r>
            <a:br>
              <a:rPr lang="is-IS" sz="2800" dirty="0" smtClean="0"/>
            </a:br>
            <a:r>
              <a:rPr lang="is-IS" sz="2800" dirty="0" smtClean="0"/>
              <a:t>t.d. </a:t>
            </a:r>
            <a:r>
              <a:rPr lang="is-IS" sz="2800" dirty="0"/>
              <a:t>í</a:t>
            </a:r>
            <a:r>
              <a:rPr lang="is-IS" sz="2800" dirty="0" smtClean="0"/>
              <a:t> sveitinni ?</a:t>
            </a: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2544418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Hvað þýða þessi merki?</a:t>
            </a:r>
            <a:endParaRPr lang="is-IS" dirty="0"/>
          </a:p>
        </p:txBody>
      </p:sp>
      <p:pic>
        <p:nvPicPr>
          <p:cNvPr id="3074" name="Picture 2" descr="Kennsluleiðbeiningar - Kafli 5 | Umferði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63" y="1688701"/>
            <a:ext cx="2230291" cy="24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949" r="1"/>
          <a:stretch/>
        </p:blipFill>
        <p:spPr>
          <a:xfrm>
            <a:off x="8004411" y="1690688"/>
            <a:ext cx="2575675" cy="2437760"/>
          </a:xfrm>
          <a:prstGeom prst="rect">
            <a:avLst/>
          </a:prstGeom>
        </p:spPr>
      </p:pic>
      <p:pic>
        <p:nvPicPr>
          <p:cNvPr id="3078" name="Picture 6" descr="Kennsluleiðbeiningar - Kafli 5 | Umferð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59" y="1688701"/>
            <a:ext cx="2212312" cy="24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upload.wikimedia.org/wikipedia/commons/8/81/Stop_sig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57" y="4466776"/>
            <a:ext cx="2220628" cy="222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202 Biðskylda – Ferró skiltager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59" y="4475092"/>
            <a:ext cx="2382908" cy="238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6" descr="Everything You Need to Know About Road Signs in Iceland | Guide to Ice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3592" y="4475092"/>
            <a:ext cx="1797311" cy="200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32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Aðstoð við óhapp      -      Viðbragðsaðilar</a:t>
            </a: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887040"/>
            <a:ext cx="2580756" cy="4351338"/>
          </a:xfrm>
          <a:prstGeom prst="rect">
            <a:avLst/>
          </a:prstGeom>
        </p:spPr>
      </p:pic>
      <p:pic>
        <p:nvPicPr>
          <p:cNvPr id="7170" name="Picture 2" descr="Ambulance Man Vector Art, Icons, and Graphics for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354" y="1690688"/>
            <a:ext cx="3794771" cy="253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034" y="3714358"/>
            <a:ext cx="3369028" cy="278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5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/>
              <a:t>Öryggisbúnaður  í umferðinni</a:t>
            </a:r>
            <a:endParaRPr lang="is-IS" dirty="0"/>
          </a:p>
        </p:txBody>
      </p:sp>
      <p:pic>
        <p:nvPicPr>
          <p:cNvPr id="1026" name="Picture 2" descr="Children Bike Helmet: Over 5,229 Royalty-Free Licensable Stock  Illustrations &amp; Drawing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1"/>
          <a:stretch/>
        </p:blipFill>
        <p:spPr bwMode="auto">
          <a:xfrm>
            <a:off x="8061159" y="1489685"/>
            <a:ext cx="4030813" cy="180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1513"/>
          <a:stretch/>
        </p:blipFill>
        <p:spPr>
          <a:xfrm>
            <a:off x="495410" y="4220774"/>
            <a:ext cx="2892857" cy="2559795"/>
          </a:xfrm>
          <a:prstGeom prst="rect">
            <a:avLst/>
          </a:prstGeom>
        </p:spPr>
      </p:pic>
      <p:pic>
        <p:nvPicPr>
          <p:cNvPr id="1036" name="Picture 12" descr="2,700+ Car Seatbelt Stock Illustrations, Royalty-Free Vector Graphics &amp; Clip  Art - iStock | Putting on car seatbelt, Kid in car seatbelt, Driving car  seatbelt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21" y="1489685"/>
            <a:ext cx="3408224" cy="246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0903" y="3428918"/>
            <a:ext cx="1586575" cy="749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3001" y="4684242"/>
            <a:ext cx="5091428" cy="1632857"/>
          </a:xfrm>
          <a:prstGeom prst="rect">
            <a:avLst/>
          </a:prstGeom>
        </p:spPr>
      </p:pic>
      <p:pic>
        <p:nvPicPr>
          <p:cNvPr id="1040" name="Picture 16" descr="Free Vectors | traffic safety headlight reflector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735" y="2008872"/>
            <a:ext cx="3362745" cy="216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085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815" y="522515"/>
            <a:ext cx="11478369" cy="5529942"/>
          </a:xfrm>
          <a:prstGeom prst="rect">
            <a:avLst/>
          </a:prstGeom>
          <a:solidFill>
            <a:schemeClr val="bg1">
              <a:alpha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8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783955" cy="348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235</TotalTime>
  <Words>538</Words>
  <Application>Microsoft Office PowerPoint</Application>
  <PresentationFormat>Widescreen</PresentationFormat>
  <Paragraphs>52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Umferðin</vt:lpstr>
      <vt:lpstr>Gangbraut</vt:lpstr>
      <vt:lpstr>Af hverju höfum við umferðareglur?</vt:lpstr>
      <vt:lpstr>Þarf umferðareglur í sveitinni ?</vt:lpstr>
      <vt:lpstr>Hvað þýða þessi merki?</vt:lpstr>
      <vt:lpstr>Aðstoð við óhapp      -      Viðbragðsaðilar</vt:lpstr>
      <vt:lpstr>Öryggisbúnaður  í umferðinni</vt:lpstr>
      <vt:lpstr>PowerPoint Presentation</vt:lpstr>
      <vt:lpstr>PowerPoint Presentation</vt:lpstr>
      <vt:lpstr>PowerPoint Presentation</vt:lpstr>
      <vt:lpstr>Verkefni</vt:lpstr>
      <vt:lpstr>Hópar  og verkefni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Bjōrg Vigfúsína Kjartansdóttir</dc:creator>
  <cp:lastModifiedBy>Bjōrg Vigfúsína Kjartansdóttir</cp:lastModifiedBy>
  <cp:revision>23</cp:revision>
  <dcterms:created xsi:type="dcterms:W3CDTF">2024-09-04T16:10:22Z</dcterms:created>
  <dcterms:modified xsi:type="dcterms:W3CDTF">2024-09-08T11:31:48Z</dcterms:modified>
</cp:coreProperties>
</file>