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8237" y="368450"/>
            <a:ext cx="4779775" cy="1288228"/>
          </a:xfrm>
        </p:spPr>
        <p:txBody>
          <a:bodyPr/>
          <a:lstStyle/>
          <a:p>
            <a:r>
              <a:rPr lang="is-IS" dirty="0" smtClean="0"/>
              <a:t>Bláberjalyng</a:t>
            </a:r>
            <a:endParaRPr lang="is-IS" dirty="0"/>
          </a:p>
        </p:txBody>
      </p:sp>
      <p:sp>
        <p:nvSpPr>
          <p:cNvPr id="3" name="AutoShape 2" descr="Flóra Íslands | Lystigarður Akureyr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40" y="2424693"/>
            <a:ext cx="5384970" cy="358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22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280" y="516533"/>
            <a:ext cx="5738873" cy="1280890"/>
          </a:xfrm>
        </p:spPr>
        <p:txBody>
          <a:bodyPr/>
          <a:lstStyle/>
          <a:p>
            <a:r>
              <a:rPr lang="is-IS" dirty="0" smtClean="0"/>
              <a:t>Hvernig lýtur lyngið út?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081" y="1797423"/>
            <a:ext cx="8915400" cy="3777622"/>
          </a:xfrm>
        </p:spPr>
        <p:txBody>
          <a:bodyPr/>
          <a:lstStyle/>
          <a:p>
            <a:r>
              <a:rPr lang="is-IS" dirty="0"/>
              <a:t>Blöð eru jafnan blágrá eða dökkgræn á efra </a:t>
            </a:r>
            <a:r>
              <a:rPr lang="is-IS" dirty="0" smtClean="0"/>
              <a:t>borði en blá- eða hvítgræn á neðra borði, </a:t>
            </a:r>
            <a:r>
              <a:rPr lang="is-IS" dirty="0"/>
              <a:t>skinnkennd </a:t>
            </a:r>
            <a:endParaRPr lang="is-IS" dirty="0" smtClean="0"/>
          </a:p>
          <a:p>
            <a:r>
              <a:rPr lang="is-IS" dirty="0"/>
              <a:t>Blóm, svokallaðir sætukoppar, eru hvít á lit en oft svolítið rauðleit, bjöllulaga. Þau sitja nokkur saman efst á </a:t>
            </a:r>
            <a:r>
              <a:rPr lang="is-IS" dirty="0" smtClean="0"/>
              <a:t>sprota. </a:t>
            </a:r>
          </a:p>
          <a:p>
            <a:r>
              <a:rPr lang="is-IS" dirty="0" smtClean="0"/>
              <a:t>Berin </a:t>
            </a:r>
            <a:r>
              <a:rPr lang="is-IS" dirty="0"/>
              <a:t>eru dökkblá en grænleit að innan með litlausan safa</a:t>
            </a:r>
          </a:p>
          <a:p>
            <a:endParaRPr lang="is-IS" dirty="0"/>
          </a:p>
          <a:p>
            <a:r>
              <a:rPr lang="is-IS" dirty="0" smtClean="0"/>
              <a:t>Við höfum tvær tegundir af bláberjum. Aðalbláber og bláber. </a:t>
            </a:r>
            <a:endParaRPr lang="is-IS" dirty="0"/>
          </a:p>
        </p:txBody>
      </p:sp>
      <p:pic>
        <p:nvPicPr>
          <p:cNvPr id="4" name="Picture 2" descr="https://www1.mms.is/flora/icon/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481" y="2509222"/>
            <a:ext cx="673859" cy="7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Íslensku plönturnar - Blóm eftir búsvæð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24" y="4504818"/>
            <a:ext cx="2856155" cy="22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2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Nýting</a:t>
            </a:r>
            <a:endParaRPr lang="is-I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589213" y="1769835"/>
            <a:ext cx="81628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</a:pPr>
            <a:r>
              <a:rPr kumimoji="0" lang="is-IS" altLang="is-I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Ber, blöð og rót voru talin kælandi </a:t>
            </a:r>
            <a:br>
              <a:rPr kumimoji="0" lang="is-IS" altLang="is-I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</a:br>
            <a:endParaRPr lang="is-IS" altLang="is-IS" sz="2000" dirty="0" smtClean="0">
              <a:solidFill>
                <a:srgbClr val="000000"/>
              </a:solidFill>
              <a:latin typeface="+mn-lt"/>
            </a:endParaRPr>
          </a:p>
          <a:p>
            <a:pPr defTabSz="914400">
              <a:buClrTx/>
            </a:pPr>
            <a:r>
              <a:rPr kumimoji="0" lang="is-IS" altLang="is-I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Þau voru notuð við niðurgangi, köldu og skyrbjúgi </a:t>
            </a:r>
          </a:p>
          <a:p>
            <a:pPr defTabSz="914400">
              <a:buClrTx/>
            </a:pPr>
            <a:endParaRPr kumimoji="0" lang="is-IS" altLang="is-I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defTabSz="914400">
              <a:buClrTx/>
            </a:pPr>
            <a:r>
              <a:rPr kumimoji="0" lang="is-IS" altLang="is-I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Algengt er að búa til saft og mauk úr berjunum.</a:t>
            </a:r>
          </a:p>
          <a:p>
            <a:pPr defTabSz="914400">
              <a:buClrTx/>
            </a:pPr>
            <a:endParaRPr lang="is-IS" altLang="is-IS" sz="2000" dirty="0">
              <a:latin typeface="+mn-lt"/>
            </a:endParaRPr>
          </a:p>
          <a:p>
            <a:pPr defTabSz="914400">
              <a:buClrTx/>
            </a:pPr>
            <a:r>
              <a:rPr kumimoji="0" lang="is-IS" altLang="is-I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Nýsoðin ber gefa dökkrauðan lit en með blöðum má lita gult.</a:t>
            </a:r>
            <a:r>
              <a:rPr kumimoji="0" lang="is-IS" altLang="is-I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3076" name="Picture 4" descr="Berjaspretta með besta móti víða: „Bara að mæta í móann og byrja að tína“ -  Vís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710207"/>
            <a:ext cx="2566109" cy="19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ðalbláber í bláberjalyngi | Bilberries (Vaccinium myrtillus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29" y="4647893"/>
            <a:ext cx="2824293" cy="20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75580" y="4278561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Aðalbláber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4146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922" y="242213"/>
            <a:ext cx="8911687" cy="1280890"/>
          </a:xfrm>
        </p:spPr>
        <p:txBody>
          <a:bodyPr/>
          <a:lstStyle/>
          <a:p>
            <a:pPr algn="ctr"/>
            <a:r>
              <a:rPr lang="is-IS" dirty="0" smtClean="0"/>
              <a:t>Dæmi um hringrás berja</a:t>
            </a:r>
            <a:br>
              <a:rPr lang="is-IS" dirty="0" smtClean="0"/>
            </a:br>
            <a:r>
              <a:rPr lang="is-IS" dirty="0" smtClean="0"/>
              <a:t>lífsferill</a:t>
            </a:r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01" y="1458609"/>
            <a:ext cx="6981040" cy="2048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49" y="2665362"/>
            <a:ext cx="2433586" cy="2692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65" y="4142022"/>
            <a:ext cx="6207667" cy="23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38" y="381694"/>
            <a:ext cx="10060692" cy="2426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11" y="4900108"/>
            <a:ext cx="1592544" cy="1957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24" y="3603752"/>
            <a:ext cx="8793612" cy="25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93" y="346903"/>
            <a:ext cx="7422071" cy="163599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7840" y="1715247"/>
            <a:ext cx="5518674" cy="50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4613" y="4853911"/>
            <a:ext cx="676339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Setjið allt í pott og sjóðið </a:t>
            </a:r>
            <a:r>
              <a:rPr lang="is-IS" dirty="0">
                <a:solidFill>
                  <a:srgbClr val="000000"/>
                </a:solidFill>
                <a:latin typeface="Comic Sans MS" panose="030F0702030302020204" pitchFamily="66" charset="0"/>
              </a:rPr>
              <a:t>í </a:t>
            </a:r>
            <a:r>
              <a:rPr lang="is-I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15 mínútur án loks</a:t>
            </a:r>
          </a:p>
          <a:p>
            <a:r>
              <a:rPr lang="is-IS" dirty="0" smtClean="0"/>
              <a:t>                  Merjið með kartöflupressu og sjóðið áfram í 5 mín</a:t>
            </a:r>
          </a:p>
          <a:p>
            <a:r>
              <a:rPr lang="is-IS" dirty="0" smtClean="0"/>
              <a:t>                  Setja </a:t>
            </a:r>
            <a:r>
              <a:rPr lang="is-IS" dirty="0"/>
              <a:t>sultuna í </a:t>
            </a:r>
            <a:r>
              <a:rPr lang="is-IS" dirty="0" smtClean="0"/>
              <a:t>hrein glerkrúsir</a:t>
            </a:r>
          </a:p>
          <a:p>
            <a:r>
              <a:rPr lang="is-IS" dirty="0" smtClean="0"/>
              <a:t>                  Loka krúsinni strax</a:t>
            </a:r>
          </a:p>
          <a:p>
            <a:r>
              <a:rPr lang="is-IS" dirty="0"/>
              <a:t> </a:t>
            </a:r>
            <a:r>
              <a:rPr lang="is-IS" dirty="0" smtClean="0"/>
              <a:t>                 Kæla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555" y="430472"/>
            <a:ext cx="6551407" cy="1280890"/>
          </a:xfrm>
        </p:spPr>
        <p:txBody>
          <a:bodyPr>
            <a:normAutofit/>
          </a:bodyPr>
          <a:lstStyle/>
          <a:p>
            <a:pPr algn="ctr"/>
            <a:r>
              <a:rPr lang="is-IS" b="1" dirty="0" smtClean="0"/>
              <a:t>Bláberjasulta</a:t>
            </a: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>margar uppskriftir á netinu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01" y="1814962"/>
            <a:ext cx="4198863" cy="3101788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2</a:t>
            </a:r>
            <a:r>
              <a:rPr lang="is-IS" dirty="0"/>
              <a:t>. kíló </a:t>
            </a:r>
            <a:r>
              <a:rPr lang="is-IS" dirty="0" smtClean="0"/>
              <a:t>krækiber</a:t>
            </a:r>
          </a:p>
          <a:p>
            <a:r>
              <a:rPr lang="is-IS" dirty="0" smtClean="0"/>
              <a:t>5 </a:t>
            </a:r>
            <a:r>
              <a:rPr lang="is-IS" dirty="0" err="1"/>
              <a:t>dl</a:t>
            </a:r>
            <a:r>
              <a:rPr lang="is-IS" dirty="0"/>
              <a:t>. </a:t>
            </a:r>
            <a:r>
              <a:rPr lang="is-IS" dirty="0" smtClean="0"/>
              <a:t>vatn</a:t>
            </a:r>
          </a:p>
          <a:p>
            <a:r>
              <a:rPr lang="is-IS" dirty="0" smtClean="0"/>
              <a:t>12 </a:t>
            </a:r>
            <a:r>
              <a:rPr lang="is-IS" dirty="0" err="1"/>
              <a:t>dl</a:t>
            </a:r>
            <a:r>
              <a:rPr lang="is-IS" dirty="0"/>
              <a:t>. </a:t>
            </a:r>
            <a:r>
              <a:rPr lang="is-IS" dirty="0" smtClean="0"/>
              <a:t>sykur</a:t>
            </a:r>
          </a:p>
          <a:p>
            <a:r>
              <a:rPr lang="is-IS" dirty="0" smtClean="0"/>
              <a:t>2</a:t>
            </a:r>
            <a:r>
              <a:rPr lang="is-IS" dirty="0"/>
              <a:t>. </a:t>
            </a:r>
            <a:r>
              <a:rPr lang="is-IS" dirty="0" err="1"/>
              <a:t>tsk</a:t>
            </a:r>
            <a:r>
              <a:rPr lang="is-IS" dirty="0"/>
              <a:t> hleypiefni</a:t>
            </a:r>
          </a:p>
          <a:p>
            <a:r>
              <a:rPr lang="is-IS" dirty="0"/>
              <a:t>1 kg bláber</a:t>
            </a:r>
          </a:p>
          <a:p>
            <a:r>
              <a:rPr lang="is-IS" dirty="0"/>
              <a:t>550 – 600 g sykur (með hleypi)</a:t>
            </a:r>
          </a:p>
          <a:p>
            <a:r>
              <a:rPr lang="is-IS" dirty="0"/>
              <a:t>örlítið vatn</a:t>
            </a:r>
          </a:p>
          <a:p>
            <a:r>
              <a:rPr lang="is-IS" dirty="0"/>
              <a:t>1/3 </a:t>
            </a:r>
            <a:r>
              <a:rPr lang="is-IS" dirty="0" err="1"/>
              <a:t>tsk</a:t>
            </a:r>
            <a:r>
              <a:rPr lang="is-IS" dirty="0"/>
              <a:t> salt</a:t>
            </a:r>
          </a:p>
          <a:p>
            <a:r>
              <a:rPr lang="is-IS" dirty="0"/>
              <a:t>1 </a:t>
            </a:r>
            <a:r>
              <a:rPr lang="is-IS" dirty="0" err="1"/>
              <a:t>tsk</a:t>
            </a:r>
            <a:r>
              <a:rPr lang="is-IS" dirty="0"/>
              <a:t> sítrónusafi</a:t>
            </a:r>
          </a:p>
          <a:p>
            <a:endParaRPr lang="is-IS" dirty="0"/>
          </a:p>
        </p:txBody>
      </p:sp>
      <p:pic>
        <p:nvPicPr>
          <p:cNvPr id="19" name="Picture 16" descr="https://www.vigfusina.is/themu/5bekk/hringrasir/myndir/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55" y="4916750"/>
            <a:ext cx="171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www.vigfusina.is/themu/5bekk/hringrasir/myndir/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55" y="5154875"/>
            <a:ext cx="171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www.vigfusina.is/themu/5bekk/hringrasir/myndir/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55" y="5473513"/>
            <a:ext cx="171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s://www.vigfusina.is/themu/5bekk/hringrasir/myndir/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55" y="5711638"/>
            <a:ext cx="171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www.vigfusina.is/themu/5bekk/hringrasir/myndir/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55" y="6007264"/>
            <a:ext cx="171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láberjasulta í krukk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16" y="1998443"/>
            <a:ext cx="3114339" cy="23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6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237" y="638398"/>
            <a:ext cx="8911687" cy="1280890"/>
          </a:xfrm>
        </p:spPr>
        <p:txBody>
          <a:bodyPr/>
          <a:lstStyle/>
          <a:p>
            <a:r>
              <a:rPr lang="is-IS" dirty="0" smtClean="0"/>
              <a:t>Teiknum fallega mynd</a:t>
            </a:r>
            <a:endParaRPr lang="is-IS" dirty="0"/>
          </a:p>
        </p:txBody>
      </p:sp>
      <p:sp>
        <p:nvSpPr>
          <p:cNvPr id="4" name="AutoShape 4" descr="‪Freydís Kristjánsdóttir. Ævintýri á vegg. - Krækiberjalyng. | فيسبوك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4098" name="Picture 2" descr="https://www1.mms.is/flora/drawings/Sblaberjaly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27" y="2445889"/>
            <a:ext cx="5053876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1.mms.is/flora/drawings/Sadalbla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44" y="2533425"/>
            <a:ext cx="2931997" cy="371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5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</TotalTime>
  <Words>197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Comic Sans MS</vt:lpstr>
      <vt:lpstr>Wingdings 3</vt:lpstr>
      <vt:lpstr>Wisp</vt:lpstr>
      <vt:lpstr>Bláberjalyng</vt:lpstr>
      <vt:lpstr>Hvernig lýtur lyngið út?</vt:lpstr>
      <vt:lpstr>Nýting</vt:lpstr>
      <vt:lpstr>Dæmi um hringrás berja lífsferill</vt:lpstr>
      <vt:lpstr>PowerPoint Presentation</vt:lpstr>
      <vt:lpstr>PowerPoint Presentation</vt:lpstr>
      <vt:lpstr>Bláberjasulta margar uppskriftir á netinu</vt:lpstr>
      <vt:lpstr>Teiknum fallega mynd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Krækiberjalyng</dc:title>
  <dc:creator>Bjōrg Vigfúsína Kjartansdóttir</dc:creator>
  <cp:lastModifiedBy>Bjōrg Vigfúsína Kjartansdóttir</cp:lastModifiedBy>
  <cp:revision>11</cp:revision>
  <dcterms:created xsi:type="dcterms:W3CDTF">2025-08-24T20:07:23Z</dcterms:created>
  <dcterms:modified xsi:type="dcterms:W3CDTF">2025-08-29T22:21:32Z</dcterms:modified>
</cp:coreProperties>
</file>