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21" y="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98237" y="368450"/>
            <a:ext cx="4779775" cy="1288228"/>
          </a:xfrm>
        </p:spPr>
        <p:txBody>
          <a:bodyPr>
            <a:normAutofit fontScale="90000"/>
          </a:bodyPr>
          <a:lstStyle/>
          <a:p>
            <a:r>
              <a:rPr lang="is-IS" dirty="0" smtClean="0"/>
              <a:t>Hrúta</a:t>
            </a:r>
            <a:r>
              <a:rPr lang="is-IS" dirty="0" smtClean="0"/>
              <a:t>berjalyng</a:t>
            </a:r>
            <a:endParaRPr lang="is-IS" dirty="0"/>
          </a:p>
        </p:txBody>
      </p:sp>
      <p:sp>
        <p:nvSpPr>
          <p:cNvPr id="3" name="AutoShape 2" descr="Flóra Íslands | Lystigarður Akureyr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s-IS"/>
          </a:p>
        </p:txBody>
      </p:sp>
      <p:pic>
        <p:nvPicPr>
          <p:cNvPr id="5" name="Picture 4" descr="http://www.floraislands.is/HAPL/rubussax2b_sma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7607" y="2095368"/>
            <a:ext cx="5323212" cy="4425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19222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0280" y="516533"/>
            <a:ext cx="5738873" cy="1280890"/>
          </a:xfrm>
        </p:spPr>
        <p:txBody>
          <a:bodyPr/>
          <a:lstStyle/>
          <a:p>
            <a:r>
              <a:rPr lang="is-IS" dirty="0" smtClean="0"/>
              <a:t>Hvernig lýtur lyngið út?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4081" y="1797423"/>
            <a:ext cx="8915400" cy="3777622"/>
          </a:xfrm>
        </p:spPr>
        <p:txBody>
          <a:bodyPr>
            <a:normAutofit/>
          </a:bodyPr>
          <a:lstStyle/>
          <a:p>
            <a:r>
              <a:rPr lang="is-IS" dirty="0"/>
              <a:t>Krónu-blöðin eru hvítleit, spaðalaga, </a:t>
            </a:r>
            <a:endParaRPr lang="is-IS" dirty="0" smtClean="0"/>
          </a:p>
          <a:p>
            <a:r>
              <a:rPr lang="is-IS" dirty="0"/>
              <a:t>Blóm hrútaberjalyngsins eru fimmdeild, 8-10 </a:t>
            </a:r>
            <a:r>
              <a:rPr lang="is-IS" dirty="0" err="1"/>
              <a:t>mm</a:t>
            </a:r>
            <a:r>
              <a:rPr lang="is-IS" dirty="0"/>
              <a:t> í </a:t>
            </a:r>
            <a:r>
              <a:rPr lang="is-IS" dirty="0" smtClean="0"/>
              <a:t>þvermálsaman.</a:t>
            </a:r>
          </a:p>
          <a:p>
            <a:r>
              <a:rPr lang="is-IS" dirty="0"/>
              <a:t>Bikarinn er klofinn langt niður; bikarblöðin eru græn, loðin, oddmjó, 5-6 </a:t>
            </a:r>
            <a:r>
              <a:rPr lang="is-IS" dirty="0" err="1"/>
              <a:t>mm</a:t>
            </a:r>
            <a:r>
              <a:rPr lang="is-IS" dirty="0"/>
              <a:t> á lengd. Laufblöðin eru stilklöng, þrífingruð, blaðstilkar loðnir og oft með örsmáum þyrnum. </a:t>
            </a:r>
            <a:endParaRPr lang="is-IS" dirty="0" smtClean="0"/>
          </a:p>
          <a:p>
            <a:r>
              <a:rPr lang="is-IS" dirty="0" smtClean="0"/>
              <a:t>Berin eru </a:t>
            </a:r>
            <a:r>
              <a:rPr lang="is-IS" dirty="0"/>
              <a:t>rauð, gljáandi steinaldin, 7-8 </a:t>
            </a:r>
            <a:r>
              <a:rPr lang="is-IS" dirty="0" err="1"/>
              <a:t>mm</a:t>
            </a:r>
            <a:r>
              <a:rPr lang="is-IS" dirty="0"/>
              <a:t> í þvermál, sitja nokkur þétt saman, hvert með einum steini utan um fræið</a:t>
            </a:r>
            <a:r>
              <a:rPr lang="is-IS" dirty="0" smtClean="0"/>
              <a:t>.</a:t>
            </a:r>
          </a:p>
          <a:p>
            <a:pPr defTabSz="914400">
              <a:buClrTx/>
            </a:pPr>
            <a:r>
              <a:rPr lang="is-IS" dirty="0"/>
              <a:t>Þau standa ætíð mörg saman í þéttum klösum. </a:t>
            </a:r>
          </a:p>
          <a:p>
            <a:pPr defTabSz="914400">
              <a:buClrTx/>
            </a:pPr>
            <a:r>
              <a:rPr lang="is-IS" dirty="0"/>
              <a:t>Hrútaberjalyngið vex mest á </a:t>
            </a:r>
            <a:r>
              <a:rPr lang="is-IS" dirty="0" smtClean="0"/>
              <a:t>láglendi</a:t>
            </a:r>
            <a:endParaRPr lang="is-IS" dirty="0" smtClean="0"/>
          </a:p>
        </p:txBody>
      </p:sp>
      <p:pic>
        <p:nvPicPr>
          <p:cNvPr id="2054" name="Picture 6" descr="http://www.floraislands.is/HAPL/rubussax1b_sma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808" y="4227756"/>
            <a:ext cx="3643841" cy="2384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11296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Nýting</a:t>
            </a:r>
            <a:endParaRPr lang="is-IS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2589213" y="2570054"/>
            <a:ext cx="442941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buClrTx/>
            </a:pPr>
            <a:r>
              <a:rPr lang="is-IS" dirty="0" smtClean="0"/>
              <a:t>Berin </a:t>
            </a:r>
            <a:r>
              <a:rPr lang="is-IS" dirty="0"/>
              <a:t>þroskast  fremur seint á </a:t>
            </a:r>
            <a:r>
              <a:rPr lang="is-IS" dirty="0" smtClean="0"/>
              <a:t>sumrin</a:t>
            </a:r>
          </a:p>
          <a:p>
            <a:pPr defTabSz="914400">
              <a:buClrTx/>
            </a:pPr>
            <a:r>
              <a:rPr lang="is-IS" dirty="0" smtClean="0"/>
              <a:t>Notuð í hlaup </a:t>
            </a:r>
            <a:r>
              <a:rPr lang="is-IS" dirty="0"/>
              <a:t>og sultur. </a:t>
            </a:r>
            <a:endParaRPr lang="is-IS" altLang="is-IS" sz="2000" dirty="0" smtClean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1872" y="1237129"/>
            <a:ext cx="3832272" cy="4723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4684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60284" y="4439475"/>
            <a:ext cx="8295861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is-IS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is-IS" dirty="0" smtClean="0"/>
              <a:t>Hrútaberin </a:t>
            </a:r>
            <a:r>
              <a:rPr lang="is-IS" dirty="0"/>
              <a:t>eru tínd af stilkunum og sett í pott með </a:t>
            </a:r>
            <a:r>
              <a:rPr lang="is-IS" dirty="0" err="1"/>
              <a:t>ca</a:t>
            </a:r>
            <a:r>
              <a:rPr lang="is-IS" dirty="0"/>
              <a:t> botnhyl af vatni </a:t>
            </a:r>
            <a:endParaRPr lang="is-IS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s-IS" dirty="0" smtClean="0"/>
              <a:t>soðin </a:t>
            </a:r>
            <a:r>
              <a:rPr lang="is-IS" dirty="0"/>
              <a:t>við vægan hita þar til þau springa. </a:t>
            </a:r>
            <a:endParaRPr lang="is-IS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s-IS" dirty="0" smtClean="0"/>
              <a:t>Hellt </a:t>
            </a:r>
            <a:r>
              <a:rPr lang="is-IS" dirty="0"/>
              <a:t>í gegnum grisju eða sigti. Allt í lagi að kreista </a:t>
            </a:r>
            <a:r>
              <a:rPr lang="is-IS" dirty="0" smtClean="0"/>
              <a:t>aðeins.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s-IS" dirty="0" smtClean="0"/>
              <a:t>Saftin </a:t>
            </a:r>
            <a:r>
              <a:rPr lang="is-IS" dirty="0"/>
              <a:t>mæld í pott, sítrónusafanum bætt út í og soðið í 5 </a:t>
            </a:r>
            <a:r>
              <a:rPr lang="is-IS" dirty="0" smtClean="0"/>
              <a:t>mínútur.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s-IS" dirty="0" smtClean="0"/>
              <a:t>Potturinn </a:t>
            </a:r>
            <a:r>
              <a:rPr lang="is-IS" dirty="0"/>
              <a:t>tekin af hellunni og sykrinum hrært saman </a:t>
            </a:r>
            <a:r>
              <a:rPr lang="is-IS" dirty="0" smtClean="0"/>
              <a:t>við.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s-IS" dirty="0" smtClean="0"/>
              <a:t>Hrært </a:t>
            </a:r>
            <a:r>
              <a:rPr lang="is-IS" dirty="0"/>
              <a:t>þangað til sykurinn er uppleystur. </a:t>
            </a:r>
            <a:endParaRPr lang="is-IS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s-IS" dirty="0"/>
              <a:t>H</a:t>
            </a:r>
            <a:r>
              <a:rPr lang="is-IS" dirty="0" smtClean="0"/>
              <a:t>laupinu </a:t>
            </a:r>
            <a:r>
              <a:rPr lang="is-IS" dirty="0"/>
              <a:t>hellt í hreinar krukkur og lokað strax.</a:t>
            </a:r>
          </a:p>
          <a:p>
            <a:endParaRPr lang="is-I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0555" y="430472"/>
            <a:ext cx="6551407" cy="1280890"/>
          </a:xfrm>
        </p:spPr>
        <p:txBody>
          <a:bodyPr>
            <a:normAutofit/>
          </a:bodyPr>
          <a:lstStyle/>
          <a:p>
            <a:pPr algn="ctr"/>
            <a:r>
              <a:rPr lang="is-IS" b="1" dirty="0" smtClean="0"/>
              <a:t>Hrútaberjasulta</a:t>
            </a:r>
            <a:r>
              <a:rPr lang="is-IS" dirty="0"/>
              <a:t/>
            </a:r>
            <a:br>
              <a:rPr lang="is-IS" dirty="0"/>
            </a:br>
            <a:r>
              <a:rPr lang="is-IS" dirty="0" smtClean="0"/>
              <a:t>margar uppskriftir á netinu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7801" y="1814962"/>
            <a:ext cx="4198863" cy="3101788"/>
          </a:xfrm>
        </p:spPr>
        <p:txBody>
          <a:bodyPr>
            <a:normAutofit/>
          </a:bodyPr>
          <a:lstStyle/>
          <a:p>
            <a:r>
              <a:rPr lang="is-IS" dirty="0"/>
              <a:t>1 kg hrútaber</a:t>
            </a:r>
          </a:p>
          <a:p>
            <a:r>
              <a:rPr lang="is-IS" dirty="0" err="1"/>
              <a:t>örl</a:t>
            </a:r>
            <a:r>
              <a:rPr lang="is-IS" dirty="0"/>
              <a:t>. vatn</a:t>
            </a:r>
          </a:p>
          <a:p>
            <a:r>
              <a:rPr lang="is-IS" dirty="0"/>
              <a:t>1 kg strásykur á móti hverjum lítra af saft</a:t>
            </a:r>
          </a:p>
          <a:p>
            <a:r>
              <a:rPr lang="is-IS" dirty="0"/>
              <a:t>safi úr einni sítrónu</a:t>
            </a:r>
          </a:p>
          <a:p>
            <a:pPr marL="0" indent="0">
              <a:buNone/>
            </a:pPr>
            <a:endParaRPr lang="is-I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8231" y="1711362"/>
            <a:ext cx="3330000" cy="249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622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4237" y="638398"/>
            <a:ext cx="8911687" cy="1280890"/>
          </a:xfrm>
        </p:spPr>
        <p:txBody>
          <a:bodyPr/>
          <a:lstStyle/>
          <a:p>
            <a:r>
              <a:rPr lang="is-IS" dirty="0" smtClean="0"/>
              <a:t>Teiknum fallega mynd</a:t>
            </a:r>
            <a:endParaRPr lang="is-IS" dirty="0"/>
          </a:p>
        </p:txBody>
      </p:sp>
      <p:sp>
        <p:nvSpPr>
          <p:cNvPr id="4" name="AutoShape 4" descr="‪Freydís Kristjánsdóttir. Ævintýri á vegg. - Krækiberjalyng. | فيسبوك‬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s-IS"/>
          </a:p>
        </p:txBody>
      </p:sp>
      <p:pic>
        <p:nvPicPr>
          <p:cNvPr id="4102" name="Picture 6" descr="Íslensku plönturnar - Blóm eftir búsvæð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003" y="1457790"/>
            <a:ext cx="6567954" cy="4947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14598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110</TotalTime>
  <Words>221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Century Gothic</vt:lpstr>
      <vt:lpstr>Comic Sans MS</vt:lpstr>
      <vt:lpstr>Wingdings</vt:lpstr>
      <vt:lpstr>Wingdings 3</vt:lpstr>
      <vt:lpstr>Wisp</vt:lpstr>
      <vt:lpstr>Hrútaberjalyng</vt:lpstr>
      <vt:lpstr>Hvernig lýtur lyngið út?</vt:lpstr>
      <vt:lpstr>Nýting</vt:lpstr>
      <vt:lpstr>Hrútaberjasulta margar uppskriftir á netinu</vt:lpstr>
      <vt:lpstr>Teiknum fallega mynd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Krækiberjalyng</dc:title>
  <dc:creator>Bjōrg Vigfúsína Kjartansdóttir</dc:creator>
  <cp:lastModifiedBy>Bjōrg Vigfúsína Kjartansdóttir</cp:lastModifiedBy>
  <cp:revision>11</cp:revision>
  <dcterms:created xsi:type="dcterms:W3CDTF">2025-08-24T20:07:23Z</dcterms:created>
  <dcterms:modified xsi:type="dcterms:W3CDTF">2025-08-29T22:04:41Z</dcterms:modified>
</cp:coreProperties>
</file>