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ermania One" panose="020B0604020202020204" charset="0"/>
      <p:regular r:id="rId28"/>
    </p:embeddedFont>
    <p:embeddedFont>
      <p:font typeface="Helvetica Now" panose="020B0604020202020204" charset="0"/>
      <p:regular r:id="rId29"/>
    </p:embeddedFont>
    <p:embeddedFont>
      <p:font typeface="Helvetica Now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423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8.svg"/><Relationship Id="rId9" Type="http://schemas.openxmlformats.org/officeDocument/2006/relationships/image" Target="../media/image19.png"/><Relationship Id="rId1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8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5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18" Type="http://schemas.openxmlformats.org/officeDocument/2006/relationships/image" Target="../media/image27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26.png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12" Type="http://schemas.openxmlformats.org/officeDocument/2006/relationships/image" Target="../media/image2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28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18" Type="http://schemas.openxmlformats.org/officeDocument/2006/relationships/image" Target="../media/image31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30.png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32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24.svg"/><Relationship Id="rId2" Type="http://schemas.openxmlformats.org/officeDocument/2006/relationships/image" Target="../media/image1.jpe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34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12" Type="http://schemas.openxmlformats.org/officeDocument/2006/relationships/image" Target="../media/image3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35.pn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18" Type="http://schemas.openxmlformats.org/officeDocument/2006/relationships/image" Target="../media/image38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37.png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12" Type="http://schemas.openxmlformats.org/officeDocument/2006/relationships/image" Target="../media/image4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3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8.svg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41.png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4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42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8.svg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18" Type="http://schemas.openxmlformats.org/officeDocument/2006/relationships/image" Target="../media/image45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0.svg"/><Relationship Id="rId17" Type="http://schemas.openxmlformats.org/officeDocument/2006/relationships/image" Target="../media/image44.png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12" Type="http://schemas.openxmlformats.org/officeDocument/2006/relationships/image" Target="../media/image4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3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8.sv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5" Type="http://schemas.openxmlformats.org/officeDocument/2006/relationships/image" Target="../media/image46.png"/><Relationship Id="rId10" Type="http://schemas.openxmlformats.org/officeDocument/2006/relationships/image" Target="../media/image20.svg"/><Relationship Id="rId4" Type="http://schemas.openxmlformats.org/officeDocument/2006/relationships/image" Target="../media/image12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47.png"/><Relationship Id="rId18" Type="http://schemas.openxmlformats.org/officeDocument/2006/relationships/image" Target="../media/image22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1.png"/><Relationship Id="rId2" Type="http://schemas.openxmlformats.org/officeDocument/2006/relationships/image" Target="../media/image1.jpeg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5" Type="http://schemas.openxmlformats.org/officeDocument/2006/relationships/image" Target="../media/image49.png"/><Relationship Id="rId10" Type="http://schemas.openxmlformats.org/officeDocument/2006/relationships/image" Target="../media/image20.svg"/><Relationship Id="rId4" Type="http://schemas.openxmlformats.org/officeDocument/2006/relationships/image" Target="../media/image12.svg"/><Relationship Id="rId9" Type="http://schemas.openxmlformats.org/officeDocument/2006/relationships/image" Target="../media/image19.png"/><Relationship Id="rId14" Type="http://schemas.openxmlformats.org/officeDocument/2006/relationships/image" Target="../media/image4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643416" y="7107252"/>
            <a:ext cx="11934694" cy="7017438"/>
          </a:xfrm>
          <a:custGeom>
            <a:avLst/>
            <a:gdLst/>
            <a:ahLst/>
            <a:cxnLst/>
            <a:rect l="l" t="t" r="r" b="b"/>
            <a:pathLst>
              <a:path w="11934694" h="7017438">
                <a:moveTo>
                  <a:pt x="0" y="0"/>
                </a:moveTo>
                <a:lnTo>
                  <a:pt x="11934693" y="0"/>
                </a:lnTo>
                <a:lnTo>
                  <a:pt x="11934693" y="7017438"/>
                </a:lnTo>
                <a:lnTo>
                  <a:pt x="0" y="70174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898023" y="4497675"/>
            <a:ext cx="6722554" cy="8229600"/>
          </a:xfrm>
          <a:custGeom>
            <a:avLst/>
            <a:gdLst/>
            <a:ahLst/>
            <a:cxnLst/>
            <a:rect l="l" t="t" r="r" b="b"/>
            <a:pathLst>
              <a:path w="6722554" h="8229600">
                <a:moveTo>
                  <a:pt x="0" y="0"/>
                </a:moveTo>
                <a:lnTo>
                  <a:pt x="6722554" y="0"/>
                </a:lnTo>
                <a:lnTo>
                  <a:pt x="67225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96302" y="-1028700"/>
            <a:ext cx="5996066" cy="4114800"/>
          </a:xfrm>
          <a:custGeom>
            <a:avLst/>
            <a:gdLst/>
            <a:ahLst/>
            <a:cxnLst/>
            <a:rect l="l" t="t" r="r" b="b"/>
            <a:pathLst>
              <a:path w="5996066" h="4114800">
                <a:moveTo>
                  <a:pt x="0" y="0"/>
                </a:moveTo>
                <a:lnTo>
                  <a:pt x="5996066" y="0"/>
                </a:lnTo>
                <a:lnTo>
                  <a:pt x="59960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98495" y="1584705"/>
            <a:ext cx="3491010" cy="3491010"/>
          </a:xfrm>
          <a:custGeom>
            <a:avLst/>
            <a:gdLst/>
            <a:ahLst/>
            <a:cxnLst/>
            <a:rect l="l" t="t" r="r" b="b"/>
            <a:pathLst>
              <a:path w="3491010" h="3491010">
                <a:moveTo>
                  <a:pt x="0" y="0"/>
                </a:moveTo>
                <a:lnTo>
                  <a:pt x="3491010" y="0"/>
                </a:lnTo>
                <a:lnTo>
                  <a:pt x="3491010" y="3491009"/>
                </a:lnTo>
                <a:lnTo>
                  <a:pt x="0" y="34910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58511" y="5177923"/>
            <a:ext cx="11170977" cy="246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885"/>
              </a:lnSpc>
              <a:spcBef>
                <a:spcPct val="0"/>
              </a:spcBef>
            </a:pPr>
            <a:r>
              <a:rPr lang="en-US" sz="7061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“</a:t>
            </a:r>
            <a:r>
              <a:rPr lang="en-US" sz="7061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Þegar</a:t>
            </a:r>
            <a:r>
              <a:rPr lang="en-US" sz="7061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7061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risarnir</a:t>
            </a:r>
            <a:r>
              <a:rPr lang="en-US" sz="7061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7061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gengu</a:t>
            </a:r>
            <a:r>
              <a:rPr lang="en-US" sz="7061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á </a:t>
            </a:r>
            <a:r>
              <a:rPr lang="en-US" sz="7061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jörðinni</a:t>
            </a:r>
            <a:r>
              <a:rPr lang="en-US" sz="7061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71601" y="749468"/>
            <a:ext cx="3767931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Risaeðlur</a:t>
            </a:r>
            <a:endParaRPr lang="en-US" sz="8193" u="none" strike="noStrike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283046" y="2628900"/>
            <a:ext cx="9976253" cy="612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fyrir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milljónum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ára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  <a:b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</a:b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Þær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voru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mjög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ólíkar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stærð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lögun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</a:t>
            </a:r>
            <a:b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</a:b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Sumar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voru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jurtaætur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en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aðrar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kjötætur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</a:t>
            </a:r>
            <a:b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</a:b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Vísindamenn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læra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þær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steingervingum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algn="l">
              <a:lnSpc>
                <a:spcPts val="4753"/>
              </a:lnSpc>
              <a:spcBef>
                <a:spcPct val="0"/>
              </a:spcBef>
            </a:pP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60492" y="741185"/>
            <a:ext cx="6722554" cy="8229600"/>
          </a:xfrm>
          <a:custGeom>
            <a:avLst/>
            <a:gdLst/>
            <a:ahLst/>
            <a:cxnLst/>
            <a:rect l="l" t="t" r="r" b="b"/>
            <a:pathLst>
              <a:path w="6722554" h="8229600">
                <a:moveTo>
                  <a:pt x="0" y="0"/>
                </a:moveTo>
                <a:lnTo>
                  <a:pt x="6722555" y="0"/>
                </a:lnTo>
                <a:lnTo>
                  <a:pt x="67225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15115" y="2548443"/>
            <a:ext cx="3767931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Risaeðlur</a:t>
            </a:r>
            <a:endParaRPr lang="en-US" sz="8193" u="none" strike="noStrike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5215" y="3873851"/>
            <a:ext cx="8285606" cy="405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9384" lvl="1" indent="-409692" algn="l">
              <a:lnSpc>
                <a:spcPts val="5313"/>
              </a:lnSpc>
              <a:buFont typeface="Arial"/>
              <a:buChar char="•"/>
            </a:pP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Risaðelur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verptu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eggjum</a:t>
            </a:r>
            <a:endParaRPr lang="en-US" sz="3795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819384" lvl="1" indent="-409692" algn="l">
              <a:lnSpc>
                <a:spcPts val="5313"/>
              </a:lnSpc>
              <a:buFont typeface="Arial"/>
              <a:buChar char="•"/>
            </a:pP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Risaeðlur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lifðu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jörðinni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meira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en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180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milljón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ár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!​</a:t>
            </a:r>
          </a:p>
          <a:p>
            <a:pPr marL="819384" lvl="1" indent="-409692" algn="l">
              <a:lnSpc>
                <a:spcPts val="5313"/>
              </a:lnSpc>
              <a:buFont typeface="Arial"/>
              <a:buChar char="•"/>
            </a:pP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En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þann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dag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dag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finnst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nýjar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tegundir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</a:t>
            </a:r>
            <a:r>
              <a:rPr lang="en-US" sz="37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7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risaðelum</a:t>
            </a:r>
            <a:endParaRPr lang="en-US" sz="3795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algn="l">
              <a:lnSpc>
                <a:spcPts val="5313"/>
              </a:lnSpc>
              <a:spcBef>
                <a:spcPct val="0"/>
              </a:spcBef>
            </a:pPr>
            <a:endParaRPr lang="en-US" sz="3795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680821" y="1028700"/>
            <a:ext cx="6722554" cy="8229600"/>
          </a:xfrm>
          <a:custGeom>
            <a:avLst/>
            <a:gdLst/>
            <a:ahLst/>
            <a:cxnLst/>
            <a:rect l="l" t="t" r="r" b="b"/>
            <a:pathLst>
              <a:path w="6722554" h="8229600">
                <a:moveTo>
                  <a:pt x="0" y="0"/>
                </a:moveTo>
                <a:lnTo>
                  <a:pt x="6722555" y="0"/>
                </a:lnTo>
                <a:lnTo>
                  <a:pt x="67225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838200"/>
            <a:ext cx="8769648" cy="156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730"/>
              </a:lnSpc>
              <a:spcBef>
                <a:spcPct val="0"/>
              </a:spcBef>
            </a:pPr>
            <a:r>
              <a:rPr lang="en-US" sz="90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Tímabil</a:t>
            </a:r>
            <a:r>
              <a:rPr lang="en-US" sz="9093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90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risaeðlanna</a:t>
            </a:r>
            <a:endParaRPr lang="en-US" sz="9093" u="none" strike="noStrike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5067300"/>
            <a:ext cx="16538418" cy="4427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73"/>
              </a:lnSpc>
              <a:spcBef>
                <a:spcPct val="0"/>
              </a:spcBef>
            </a:pP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Fyrsta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tímablið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var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Tríastímabilið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(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fyrir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252-201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milljónum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ára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)​</a:t>
            </a:r>
          </a:p>
          <a:p>
            <a:pPr marL="905742" lvl="1" indent="-452871" algn="l">
              <a:lnSpc>
                <a:spcPts val="5873"/>
              </a:lnSpc>
              <a:spcBef>
                <a:spcPct val="0"/>
              </a:spcBef>
              <a:buFont typeface="Arial"/>
              <a:buChar char="•"/>
            </a:pP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Fyrstu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risaeðlurnar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komu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fram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905742" lvl="1" indent="-452871" algn="l">
              <a:lnSpc>
                <a:spcPts val="5873"/>
              </a:lnSpc>
              <a:spcBef>
                <a:spcPct val="0"/>
              </a:spcBef>
              <a:buFont typeface="Arial"/>
              <a:buChar char="•"/>
            </a:pP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Flestar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voru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frekar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litlar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905742" lvl="1" indent="-452871" algn="l">
              <a:lnSpc>
                <a:spcPts val="5873"/>
              </a:lnSpc>
              <a:spcBef>
                <a:spcPct val="0"/>
              </a:spcBef>
              <a:buFont typeface="Arial"/>
              <a:buChar char="•"/>
            </a:pP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Loftslagið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var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heitt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1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þurrt</a:t>
            </a:r>
            <a:r>
              <a:rPr lang="en-US" sz="41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0" lvl="0" indent="0" algn="l">
              <a:lnSpc>
                <a:spcPts val="5873"/>
              </a:lnSpc>
              <a:spcBef>
                <a:spcPct val="0"/>
              </a:spcBef>
            </a:pPr>
            <a:endParaRPr lang="en-US" sz="41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0" lvl="0" indent="0" algn="l">
              <a:lnSpc>
                <a:spcPts val="5873"/>
              </a:lnSpc>
              <a:spcBef>
                <a:spcPct val="0"/>
              </a:spcBef>
            </a:pPr>
            <a:endParaRPr lang="en-US" sz="41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661957"/>
            <a:ext cx="12235359" cy="1552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0510" lvl="1" indent="-485255" algn="l">
              <a:lnSpc>
                <a:spcPts val="6293"/>
              </a:lnSpc>
              <a:spcBef>
                <a:spcPct val="0"/>
              </a:spcBef>
              <a:buFont typeface="Arial"/>
              <a:buChar char="•"/>
            </a:pP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Tímabil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risaeðlana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skiptist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þrennt</a:t>
            </a:r>
            <a:endParaRPr lang="en-US" sz="44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970510" lvl="1" indent="-485255" algn="l">
              <a:lnSpc>
                <a:spcPts val="6293"/>
              </a:lnSpc>
              <a:spcBef>
                <a:spcPct val="0"/>
              </a:spcBef>
              <a:buFont typeface="Arial"/>
              <a:buChar char="•"/>
            </a:pP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Þau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heita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Trías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-,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Júra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-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44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44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Kríttímabilið</a:t>
            </a:r>
            <a:endParaRPr lang="en-US" sz="44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84852" y="246934"/>
            <a:ext cx="15721947" cy="1401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Tímabil</a:t>
            </a:r>
            <a:r>
              <a:rPr lang="en-US" sz="8193" u="none" strike="noStrike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8193" u="none" strike="noStrike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risaeðlanna</a:t>
            </a:r>
            <a:endParaRPr lang="en-US" sz="8193" u="none" strike="noStrike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1885390"/>
            <a:ext cx="14386888" cy="360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Annað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tímabilið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var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Júratímabilið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(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fyrir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201-145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milljónum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ára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)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urðu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stærri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fjölbreyttari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Þórseðlubróðir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Kambeðla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þessum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Mikið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var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gróðri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stórum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skógum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038065"/>
            <a:ext cx="14874288" cy="500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65"/>
              </a:lnSpc>
              <a:spcBef>
                <a:spcPct val="0"/>
              </a:spcBef>
            </a:pP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Þriðja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tímbilið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var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Kríttímabilið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(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fyrir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145-66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milljónum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ára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)</a:t>
            </a:r>
          </a:p>
          <a:p>
            <a:pPr marL="750394" lvl="1" indent="-375197" algn="l">
              <a:lnSpc>
                <a:spcPts val="4865"/>
              </a:lnSpc>
              <a:spcBef>
                <a:spcPct val="0"/>
              </a:spcBef>
              <a:buFont typeface="Arial"/>
              <a:buChar char="•"/>
            </a:pP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Margar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þekktustu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risaeðlunum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lifðu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þá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,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til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dæmis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T-Rex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Triceratops.​</a:t>
            </a:r>
          </a:p>
          <a:p>
            <a:pPr marL="750394" lvl="1" indent="-375197" algn="l">
              <a:lnSpc>
                <a:spcPts val="4865"/>
              </a:lnSpc>
              <a:spcBef>
                <a:spcPct val="0"/>
              </a:spcBef>
              <a:buFont typeface="Arial"/>
              <a:buChar char="•"/>
            </a:pP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Blóm</a:t>
            </a:r>
            <a:r>
              <a:rPr lang="en-US" sz="347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,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plöntur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urðu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algengari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50394" lvl="1" indent="-375197" algn="l">
              <a:lnSpc>
                <a:spcPts val="4865"/>
              </a:lnSpc>
              <a:spcBef>
                <a:spcPct val="0"/>
              </a:spcBef>
              <a:buFont typeface="Arial"/>
              <a:buChar char="•"/>
            </a:pP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Tímabilinu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lauk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þegar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stór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loftsteinn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lenti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jörðinni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flestar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risaeðlur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dóu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47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út</a:t>
            </a: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0" lvl="0" indent="0" algn="l">
              <a:lnSpc>
                <a:spcPts val="4865"/>
              </a:lnSpc>
              <a:spcBef>
                <a:spcPct val="0"/>
              </a:spcBef>
            </a:pPr>
            <a:r>
              <a:rPr lang="en-US" sz="347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​</a:t>
            </a:r>
          </a:p>
          <a:p>
            <a:pPr marL="0" lvl="0" indent="0" algn="l">
              <a:lnSpc>
                <a:spcPts val="4865"/>
              </a:lnSpc>
              <a:spcBef>
                <a:spcPct val="0"/>
              </a:spcBef>
            </a:pPr>
            <a:endParaRPr lang="en-US" sz="347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418388" y="3912650"/>
            <a:ext cx="11840912" cy="4809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3025" lvl="1" indent="-366513" algn="l">
              <a:lnSpc>
                <a:spcPts val="4753"/>
              </a:lnSpc>
              <a:buFont typeface="Arial"/>
              <a:buChar char="•"/>
            </a:pPr>
            <a:r>
              <a:rPr lang="en-US" sz="33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Lifði</a:t>
            </a:r>
            <a:r>
              <a:rPr lang="en-US" sz="33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3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Júratímabilinu</a:t>
            </a:r>
            <a:endParaRPr lang="en-US" sz="3395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Ein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stærsta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landrisaeðla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sem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fundist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hefur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Gat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orðið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25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metra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löng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Vó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allt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80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tonn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Hafði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langan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háls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til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ná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laufum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hátt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uppi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trjám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Var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jurtaæta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Afríku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Norður-Ameríku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-4692248" y="3439121"/>
            <a:ext cx="9107390" cy="9153156"/>
          </a:xfrm>
          <a:custGeom>
            <a:avLst/>
            <a:gdLst/>
            <a:ahLst/>
            <a:cxnLst/>
            <a:rect l="l" t="t" r="r" b="b"/>
            <a:pathLst>
              <a:path w="9107390" h="9153156">
                <a:moveTo>
                  <a:pt x="0" y="0"/>
                </a:moveTo>
                <a:lnTo>
                  <a:pt x="9107390" y="0"/>
                </a:lnTo>
                <a:lnTo>
                  <a:pt x="9107390" y="9153156"/>
                </a:lnTo>
                <a:lnTo>
                  <a:pt x="0" y="91531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52933" y="1895475"/>
            <a:ext cx="12718952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Þórseðlubróðir (Brachiosaurus)​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38018" y="8475123"/>
            <a:ext cx="4161864" cy="1187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3"/>
              </a:lnSpc>
            </a:pP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Brachion</a:t>
            </a: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armur</a:t>
            </a:r>
            <a:endParaRPr lang="en-US" sz="3395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algn="l">
              <a:lnSpc>
                <a:spcPts val="4753"/>
              </a:lnSpc>
              <a:spcBef>
                <a:spcPct val="0"/>
              </a:spcBef>
            </a:pP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Sauros</a:t>
            </a: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eðla</a:t>
            </a:r>
            <a:endParaRPr lang="en-US" sz="3395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598552" y="7576060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V="1">
            <a:off x="3267220" y="7649631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3825175" y="9701028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 flipV="1">
            <a:off x="15390135" y="345001"/>
            <a:ext cx="14280" cy="930667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5695089" y="585496"/>
            <a:ext cx="5921971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Þórseðlubróðir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82246" y="7611531"/>
            <a:ext cx="919244" cy="2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r>
              <a:rPr lang="en-US" sz="1526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metrar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824816" y="4768929"/>
            <a:ext cx="898117" cy="535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r>
              <a:rPr lang="en-US" sz="1526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25 metrar</a:t>
            </a:r>
          </a:p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endParaRPr lang="en-US" sz="1526" u="none" strike="noStrike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841014" y="2218433"/>
            <a:ext cx="4760186" cy="540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311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  <a:endParaRPr lang="en-US" sz="311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5383188" y="345001"/>
            <a:ext cx="9107390" cy="9153156"/>
          </a:xfrm>
          <a:custGeom>
            <a:avLst/>
            <a:gdLst/>
            <a:ahLst/>
            <a:cxnLst/>
            <a:rect l="l" t="t" r="r" b="b"/>
            <a:pathLst>
              <a:path w="9107390" h="9153156">
                <a:moveTo>
                  <a:pt x="0" y="0"/>
                </a:moveTo>
                <a:lnTo>
                  <a:pt x="9107391" y="0"/>
                </a:lnTo>
                <a:lnTo>
                  <a:pt x="9107391" y="9153156"/>
                </a:lnTo>
                <a:lnTo>
                  <a:pt x="0" y="91531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49132" y="3237516"/>
            <a:ext cx="6958781" cy="4262254"/>
          </a:xfrm>
          <a:custGeom>
            <a:avLst/>
            <a:gdLst/>
            <a:ahLst/>
            <a:cxnLst/>
            <a:rect l="l" t="t" r="r" b="b"/>
            <a:pathLst>
              <a:path w="6958781" h="4262254">
                <a:moveTo>
                  <a:pt x="0" y="0"/>
                </a:moveTo>
                <a:lnTo>
                  <a:pt x="6958781" y="0"/>
                </a:lnTo>
                <a:lnTo>
                  <a:pt x="6958781" y="4262254"/>
                </a:lnTo>
                <a:lnTo>
                  <a:pt x="0" y="426225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746723" y="1502534"/>
            <a:ext cx="9881295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Kambeðla (Stegosaurus)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66520" y="3857820"/>
            <a:ext cx="9087040" cy="3518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8052" lvl="1" indent="-309026" algn="l">
              <a:lnSpc>
                <a:spcPts val="4007"/>
              </a:lnSpc>
              <a:buFont typeface="Arial"/>
              <a:buChar char="•"/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Júratímabilinu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Jurtaæta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með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stórar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plötur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bakinu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Gat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orðið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um 9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metra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löng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Vó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um 8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tonn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Hafði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hala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með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hvössum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göddum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til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varnar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í </a:t>
            </a:r>
            <a:r>
              <a:rPr lang="en-US" sz="28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Norður-Ameríku</a:t>
            </a:r>
            <a:r>
              <a:rPr lang="en-US" sz="28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endParaRPr lang="en-US" sz="286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46723" y="7775995"/>
            <a:ext cx="3582590" cy="994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8052" lvl="1" indent="-309026" algn="l">
              <a:lnSpc>
                <a:spcPts val="4007"/>
              </a:lnSpc>
              <a:buFont typeface="Arial"/>
              <a:buChar char="•"/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Stegos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þak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618052" lvl="1" indent="-309026" algn="l">
              <a:lnSpc>
                <a:spcPts val="4007"/>
              </a:lnSpc>
              <a:spcBef>
                <a:spcPct val="0"/>
              </a:spcBef>
              <a:buFont typeface="Arial"/>
              <a:buChar char="•"/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Sauros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eðla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767778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2453498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 flipV="1">
            <a:off x="15657383" y="3344147"/>
            <a:ext cx="0" cy="430548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4982510" y="3118975"/>
            <a:ext cx="8626158" cy="4453254"/>
          </a:xfrm>
          <a:custGeom>
            <a:avLst/>
            <a:gdLst/>
            <a:ahLst/>
            <a:cxnLst/>
            <a:rect l="l" t="t" r="r" b="b"/>
            <a:pathLst>
              <a:path w="8626158" h="4453254">
                <a:moveTo>
                  <a:pt x="0" y="0"/>
                </a:moveTo>
                <a:lnTo>
                  <a:pt x="8626158" y="0"/>
                </a:lnTo>
                <a:lnTo>
                  <a:pt x="8626158" y="4453254"/>
                </a:lnTo>
                <a:lnTo>
                  <a:pt x="0" y="44532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94102" y="6254908"/>
            <a:ext cx="1451173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metrar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65614" y="2434778"/>
            <a:ext cx="3326606" cy="448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56"/>
              </a:lnSpc>
              <a:spcBef>
                <a:spcPct val="0"/>
              </a:spcBef>
            </a:pPr>
            <a:r>
              <a:rPr lang="en-US" sz="26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71963" y="6978373"/>
            <a:ext cx="2065824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6,5 - 9 metrar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15221" y="4627501"/>
            <a:ext cx="542587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4 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66641" y="1090321"/>
            <a:ext cx="3942755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Kambeðla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74076" y="2049318"/>
            <a:ext cx="10339092" cy="3489443"/>
          </a:xfrm>
          <a:custGeom>
            <a:avLst/>
            <a:gdLst/>
            <a:ahLst/>
            <a:cxnLst/>
            <a:rect l="l" t="t" r="r" b="b"/>
            <a:pathLst>
              <a:path w="10339092" h="3489443">
                <a:moveTo>
                  <a:pt x="0" y="0"/>
                </a:moveTo>
                <a:lnTo>
                  <a:pt x="10339091" y="0"/>
                </a:lnTo>
                <a:lnTo>
                  <a:pt x="10339091" y="3489443"/>
                </a:lnTo>
                <a:lnTo>
                  <a:pt x="0" y="34894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895770" y="246934"/>
            <a:ext cx="14157790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Vængeðla (Pterodactylus)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0430" y="5528410"/>
            <a:ext cx="13926382" cy="3286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1230" lvl="1" indent="-330615" algn="just">
              <a:lnSpc>
                <a:spcPts val="4287"/>
              </a:lnSpc>
              <a:spcBef>
                <a:spcPct val="0"/>
              </a:spcBef>
              <a:buFont typeface="Arial"/>
              <a:buChar char="•"/>
            </a:pPr>
            <a:r>
              <a:rPr lang="en-US" sz="30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0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0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Jú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ratímabilinu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61230" lvl="1" indent="-330615" algn="just">
              <a:lnSpc>
                <a:spcPts val="4287"/>
              </a:lnSpc>
              <a:spcBef>
                <a:spcPct val="0"/>
              </a:spcBef>
              <a:buFont typeface="Arial"/>
              <a:buChar char="•"/>
            </a:pP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Flugeðlan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var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fljúgandi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skriðdýr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ekki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risaeðla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 ​</a:t>
            </a:r>
          </a:p>
          <a:p>
            <a:pPr marL="661230" lvl="1" indent="-330615" algn="just">
              <a:lnSpc>
                <a:spcPts val="4287"/>
              </a:lnSpc>
              <a:spcBef>
                <a:spcPct val="0"/>
              </a:spcBef>
              <a:buFont typeface="Arial"/>
              <a:buChar char="•"/>
            </a:pP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hún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var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náninn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ættingi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risaeðlana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​.</a:t>
            </a:r>
          </a:p>
          <a:p>
            <a:pPr marL="661230" lvl="1" indent="-330615" algn="just">
              <a:lnSpc>
                <a:spcPts val="4287"/>
              </a:lnSpc>
              <a:spcBef>
                <a:spcPct val="0"/>
              </a:spcBef>
              <a:buFont typeface="Arial"/>
              <a:buChar char="•"/>
            </a:pP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Þær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gátu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flogið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og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svifið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um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loftin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61230" lvl="1" indent="-330615" algn="just">
              <a:lnSpc>
                <a:spcPts val="4287"/>
              </a:lnSpc>
              <a:spcBef>
                <a:spcPct val="0"/>
              </a:spcBef>
              <a:buFont typeface="Arial"/>
              <a:buChar char="•"/>
            </a:pP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Sumar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höfðu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risastór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0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vænghaf</a:t>
            </a:r>
            <a:r>
              <a:rPr lang="en-US" sz="30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0" lvl="0" indent="0" algn="just">
              <a:lnSpc>
                <a:spcPts val="4287"/>
              </a:lnSpc>
              <a:spcBef>
                <a:spcPct val="0"/>
              </a:spcBef>
            </a:pPr>
            <a:endParaRPr lang="en-US" sz="306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045730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3381520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5828175" y="5070429"/>
            <a:ext cx="7478625" cy="2561429"/>
          </a:xfrm>
          <a:custGeom>
            <a:avLst/>
            <a:gdLst/>
            <a:ahLst/>
            <a:cxnLst/>
            <a:rect l="l" t="t" r="r" b="b"/>
            <a:pathLst>
              <a:path w="7478625" h="2561429">
                <a:moveTo>
                  <a:pt x="0" y="0"/>
                </a:moveTo>
                <a:lnTo>
                  <a:pt x="7478625" y="0"/>
                </a:lnTo>
                <a:lnTo>
                  <a:pt x="7478625" y="2561429"/>
                </a:lnTo>
                <a:lnTo>
                  <a:pt x="0" y="256142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136579" y="6124575"/>
            <a:ext cx="855365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08794" y="2835670"/>
            <a:ext cx="2689173" cy="35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6"/>
              </a:lnSpc>
              <a:spcBef>
                <a:spcPct val="0"/>
              </a:spcBef>
            </a:pPr>
            <a:r>
              <a:rPr lang="en-US" sz="2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72765" y="8053671"/>
            <a:ext cx="1189444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1 - 1,5 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56579" y="1090321"/>
            <a:ext cx="3858518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Vængeðla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967342" y="3086100"/>
            <a:ext cx="4722869" cy="4114800"/>
          </a:xfrm>
          <a:custGeom>
            <a:avLst/>
            <a:gdLst/>
            <a:ahLst/>
            <a:cxnLst/>
            <a:rect l="l" t="t" r="r" b="b"/>
            <a:pathLst>
              <a:path w="4722869" h="4114800">
                <a:moveTo>
                  <a:pt x="4722869" y="0"/>
                </a:moveTo>
                <a:lnTo>
                  <a:pt x="0" y="0"/>
                </a:lnTo>
                <a:lnTo>
                  <a:pt x="0" y="4114800"/>
                </a:lnTo>
                <a:lnTo>
                  <a:pt x="4722869" y="4114800"/>
                </a:lnTo>
                <a:lnTo>
                  <a:pt x="472286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68707" y="2126933"/>
            <a:ext cx="12458800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Grameðla (Tyrannosaurus rex)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83047" y="3912650"/>
            <a:ext cx="9976253" cy="4205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3025" lvl="1" indent="-366513" algn="l">
              <a:lnSpc>
                <a:spcPts val="4753"/>
              </a:lnSpc>
              <a:buFont typeface="Arial"/>
              <a:buChar char="•"/>
            </a:pPr>
            <a:r>
              <a:rPr lang="en-US" sz="33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Lifði</a:t>
            </a:r>
            <a:r>
              <a:rPr lang="en-US" sz="3395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395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Kríttímabilinu</a:t>
            </a:r>
            <a:endParaRPr lang="en-US" sz="3395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Ein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stærsta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frægasta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kjötæta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sögunnar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Hafði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sterka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kjálka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stórar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beittar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tennur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Gat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orðið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um 12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metra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löng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Veiddi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önnur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dýr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sér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til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matar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33025" lvl="1" indent="-366513" algn="l">
              <a:lnSpc>
                <a:spcPts val="4753"/>
              </a:lnSpc>
              <a:spcBef>
                <a:spcPct val="0"/>
              </a:spcBef>
              <a:buFont typeface="Arial"/>
              <a:buChar char="•"/>
            </a:pP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Lifði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í </a:t>
            </a:r>
            <a:r>
              <a:rPr lang="en-US" sz="3395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Norður-Ameríku</a:t>
            </a:r>
            <a:r>
              <a:rPr lang="en-US" sz="3395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endParaRPr lang="en-US" sz="3395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8914" y="7403962"/>
            <a:ext cx="7139053" cy="1791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3"/>
              </a:lnSpc>
            </a:pP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Tyrannos</a:t>
            </a: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harðstjóri</a:t>
            </a: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,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einvaldur</a:t>
            </a:r>
            <a:endParaRPr lang="en-US" sz="3395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algn="l">
              <a:lnSpc>
                <a:spcPts val="4753"/>
              </a:lnSpc>
            </a:pP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Sauros</a:t>
            </a: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eðla</a:t>
            </a:r>
            <a:endParaRPr lang="en-US" sz="3395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0" lvl="0" indent="0" algn="l">
              <a:lnSpc>
                <a:spcPts val="4753"/>
              </a:lnSpc>
              <a:spcBef>
                <a:spcPct val="0"/>
              </a:spcBef>
            </a:pPr>
            <a:r>
              <a:rPr lang="en-US" sz="3395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Rex = </a:t>
            </a:r>
            <a:r>
              <a:rPr lang="en-US" sz="3395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konungur</a:t>
            </a:r>
            <a:endParaRPr lang="en-US" sz="3395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32726" y="3037467"/>
            <a:ext cx="12057944" cy="4612164"/>
          </a:xfrm>
          <a:custGeom>
            <a:avLst/>
            <a:gdLst/>
            <a:ahLst/>
            <a:cxnLst/>
            <a:rect l="l" t="t" r="r" b="b"/>
            <a:pathLst>
              <a:path w="12057944" h="4612164">
                <a:moveTo>
                  <a:pt x="0" y="0"/>
                </a:moveTo>
                <a:lnTo>
                  <a:pt x="12057945" y="0"/>
                </a:lnTo>
                <a:lnTo>
                  <a:pt x="12057945" y="4612164"/>
                </a:lnTo>
                <a:lnTo>
                  <a:pt x="0" y="46121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67778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756977" y="585496"/>
            <a:ext cx="3798193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Grameðla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2453498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1452887" y="5749255"/>
            <a:ext cx="919244" cy="2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r>
              <a:rPr lang="en-US" sz="1526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metrar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 flipV="1">
            <a:off x="15657383" y="3344147"/>
            <a:ext cx="0" cy="430548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15886843" y="4768929"/>
            <a:ext cx="774063" cy="2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r>
              <a:rPr lang="en-US" sz="1526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5 metrar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07655" y="8110937"/>
            <a:ext cx="861124" cy="2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7"/>
              </a:lnSpc>
              <a:spcBef>
                <a:spcPct val="0"/>
              </a:spcBef>
            </a:pPr>
            <a:r>
              <a:rPr lang="en-US" sz="1526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12 metrar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41014" y="2218433"/>
            <a:ext cx="3963392" cy="530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3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87435" y="4342060"/>
            <a:ext cx="7315200" cy="3474720"/>
          </a:xfrm>
          <a:custGeom>
            <a:avLst/>
            <a:gdLst/>
            <a:ahLst/>
            <a:cxnLst/>
            <a:rect l="l" t="t" r="r" b="b"/>
            <a:pathLst>
              <a:path w="7315200" h="3474720">
                <a:moveTo>
                  <a:pt x="0" y="0"/>
                </a:moveTo>
                <a:lnTo>
                  <a:pt x="7315200" y="0"/>
                </a:lnTo>
                <a:lnTo>
                  <a:pt x="7315200" y="3474720"/>
                </a:lnTo>
                <a:lnTo>
                  <a:pt x="0" y="347472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6084" y="1170142"/>
            <a:ext cx="14887083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Þríhyrningseðla (Triceratops)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916333"/>
            <a:ext cx="8371859" cy="4106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Lifði</a:t>
            </a:r>
            <a:r>
              <a:rPr lang="en-US" sz="3299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á </a:t>
            </a: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Kríttímabilinu</a:t>
            </a:r>
            <a:r>
              <a:rPr lang="en-US" sz="3299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</a:t>
            </a:r>
          </a:p>
          <a:p>
            <a:pPr marL="712468" lvl="1" indent="-356234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afði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þrjú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horn á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höfðinu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12468" lvl="1" indent="-356234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Stór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höfuðkragi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verndaði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hálsinn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12468" lvl="1" indent="-356234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Var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jurtaæta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12468" lvl="1" indent="-356234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Gat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orðið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allt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9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metra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löng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.​</a:t>
            </a:r>
          </a:p>
          <a:p>
            <a:pPr marL="712468" lvl="1" indent="-356234" algn="l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Notaði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hornin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til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að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</a:t>
            </a:r>
            <a:r>
              <a:rPr lang="en-US" sz="3299" b="1" u="none" strike="noStrike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verja</a:t>
            </a:r>
            <a:r>
              <a:rPr lang="en-US" sz="3299" b="1" u="none" strike="noStrike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sig.​</a:t>
            </a:r>
          </a:p>
          <a:p>
            <a:pPr marL="0" lvl="0" indent="0" algn="l">
              <a:lnSpc>
                <a:spcPts val="4619"/>
              </a:lnSpc>
              <a:spcBef>
                <a:spcPct val="0"/>
              </a:spcBef>
            </a:pPr>
            <a:endParaRPr lang="en-US" sz="3299" b="1" u="none" strike="noStrike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422137" y="7750105"/>
            <a:ext cx="3654310" cy="172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Tri = </a:t>
            </a: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þrír</a:t>
            </a:r>
            <a:endParaRPr lang="en-US" sz="3299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  <a:p>
            <a:pPr algn="l">
              <a:lnSpc>
                <a:spcPts val="4619"/>
              </a:lnSpc>
            </a:pP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Keras</a:t>
            </a:r>
            <a:r>
              <a:rPr lang="en-US" sz="3299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= horn</a:t>
            </a:r>
          </a:p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b="1" dirty="0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Ops = </a:t>
            </a:r>
            <a:r>
              <a:rPr lang="en-US" sz="3299" b="1" dirty="0" err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andlit</a:t>
            </a:r>
            <a:endParaRPr lang="en-US" sz="3299" b="1" dirty="0">
              <a:solidFill>
                <a:srgbClr val="000000"/>
              </a:solidFill>
              <a:latin typeface="Helvetica Now Bold"/>
              <a:ea typeface="Helvetica Now Bold"/>
              <a:cs typeface="Helvetica Now Bold"/>
              <a:sym typeface="Helvetica Now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045730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3381520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 flipV="1">
            <a:off x="15657383" y="3344147"/>
            <a:ext cx="0" cy="430548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2085153" y="6254908"/>
            <a:ext cx="772716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69186" y="2230283"/>
            <a:ext cx="2689173" cy="35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6"/>
              </a:lnSpc>
              <a:spcBef>
                <a:spcPct val="0"/>
              </a:spcBef>
            </a:pPr>
            <a:r>
              <a:rPr lang="en-US" sz="2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907050" y="8181975"/>
            <a:ext cx="542587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9 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69186" y="866775"/>
            <a:ext cx="7674717" cy="1401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Þríhyrningseðla</a:t>
            </a:r>
            <a:endParaRPr lang="en-US" sz="8193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486400" y="3204972"/>
            <a:ext cx="7315200" cy="3877056"/>
          </a:xfrm>
          <a:custGeom>
            <a:avLst/>
            <a:gdLst/>
            <a:ahLst/>
            <a:cxnLst/>
            <a:rect l="l" t="t" r="r" b="b"/>
            <a:pathLst>
              <a:path w="7315200" h="3877056">
                <a:moveTo>
                  <a:pt x="0" y="0"/>
                </a:moveTo>
                <a:lnTo>
                  <a:pt x="7315200" y="0"/>
                </a:lnTo>
                <a:lnTo>
                  <a:pt x="7315200" y="3877056"/>
                </a:lnTo>
                <a:lnTo>
                  <a:pt x="0" y="387705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564261" y="5879666"/>
            <a:ext cx="9131959" cy="3059206"/>
          </a:xfrm>
          <a:custGeom>
            <a:avLst/>
            <a:gdLst/>
            <a:ahLst/>
            <a:cxnLst/>
            <a:rect l="l" t="t" r="r" b="b"/>
            <a:pathLst>
              <a:path w="9131959" h="3059206">
                <a:moveTo>
                  <a:pt x="0" y="0"/>
                </a:moveTo>
                <a:lnTo>
                  <a:pt x="9131959" y="0"/>
                </a:lnTo>
                <a:lnTo>
                  <a:pt x="9131959" y="3059206"/>
                </a:lnTo>
                <a:lnTo>
                  <a:pt x="0" y="30592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05033" y="866775"/>
            <a:ext cx="15101069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Hraðræningi (Velociraptor​)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52933" y="2531043"/>
            <a:ext cx="13790292" cy="3910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3212" lvl="1" indent="-341606" algn="l">
              <a:lnSpc>
                <a:spcPts val="4430"/>
              </a:lnSpc>
              <a:buFont typeface="Arial"/>
              <a:buChar char="•"/>
            </a:pP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Kríttímabilinu</a:t>
            </a: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</a:t>
            </a:r>
          </a:p>
          <a:p>
            <a:pPr marL="683212" lvl="1" indent="-341606" algn="l">
              <a:lnSpc>
                <a:spcPts val="4430"/>
              </a:lnSpc>
              <a:spcBef>
                <a:spcPct val="0"/>
              </a:spcBef>
              <a:buFont typeface="Arial"/>
              <a:buChar char="•"/>
            </a:pP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Líti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en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mjög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hröð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rándýrategund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3212" lvl="1" indent="-341606" algn="l">
              <a:lnSpc>
                <a:spcPts val="4430"/>
              </a:lnSpc>
              <a:spcBef>
                <a:spcPct val="0"/>
              </a:spcBef>
              <a:buFont typeface="Arial"/>
              <a:buChar char="•"/>
            </a:pP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Hafði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hvassar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klær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fótunum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3212" lvl="1" indent="-341606" algn="l">
              <a:lnSpc>
                <a:spcPts val="4430"/>
              </a:lnSpc>
              <a:spcBef>
                <a:spcPct val="0"/>
              </a:spcBef>
              <a:buFont typeface="Arial"/>
              <a:buChar char="•"/>
            </a:pP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Veiddi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smærri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dýr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3212" lvl="1" indent="-341606" algn="l">
              <a:lnSpc>
                <a:spcPts val="4430"/>
              </a:lnSpc>
              <a:spcBef>
                <a:spcPct val="0"/>
              </a:spcBef>
              <a:buFont typeface="Arial"/>
              <a:buChar char="•"/>
            </a:pP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Var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mun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minni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en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oft er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sýnt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í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kvikmyndum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3212" lvl="1" indent="-341606" algn="l">
              <a:lnSpc>
                <a:spcPts val="4430"/>
              </a:lnSpc>
              <a:spcBef>
                <a:spcPct val="0"/>
              </a:spcBef>
              <a:buFont typeface="Arial"/>
              <a:buChar char="•"/>
            </a:pP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Talið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er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að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sumar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hafi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verið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fiðraðar</a:t>
            </a:r>
            <a:r>
              <a:rPr lang="en-US" sz="3164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0" lvl="0" indent="0" algn="l">
              <a:lnSpc>
                <a:spcPts val="4430"/>
              </a:lnSpc>
              <a:spcBef>
                <a:spcPct val="0"/>
              </a:spcBef>
            </a:pPr>
            <a:endParaRPr lang="en-US" sz="3164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80552" y="8157578"/>
            <a:ext cx="6635169" cy="1100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0"/>
              </a:lnSpc>
            </a:pP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Velo = </a:t>
            </a: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hraður</a:t>
            </a:r>
            <a:endParaRPr lang="en-US" sz="3164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algn="l">
              <a:lnSpc>
                <a:spcPts val="4430"/>
              </a:lnSpc>
              <a:spcBef>
                <a:spcPct val="0"/>
              </a:spcBef>
            </a:pP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Raptor = </a:t>
            </a: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Rándýr</a:t>
            </a: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eða</a:t>
            </a:r>
            <a:r>
              <a:rPr lang="en-US" sz="3164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4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ræningi</a:t>
            </a:r>
            <a:endParaRPr lang="en-US" sz="3164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924599" y="3938897"/>
            <a:ext cx="1200929" cy="3710734"/>
          </a:xfrm>
          <a:custGeom>
            <a:avLst/>
            <a:gdLst/>
            <a:ahLst/>
            <a:cxnLst/>
            <a:rect l="l" t="t" r="r" b="b"/>
            <a:pathLst>
              <a:path w="1200929" h="3710734">
                <a:moveTo>
                  <a:pt x="0" y="0"/>
                </a:moveTo>
                <a:lnTo>
                  <a:pt x="1200929" y="0"/>
                </a:lnTo>
                <a:lnTo>
                  <a:pt x="1200929" y="3710734"/>
                </a:lnTo>
                <a:lnTo>
                  <a:pt x="0" y="371073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3390603" y="8150352"/>
            <a:ext cx="5867713" cy="952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 flipV="1">
            <a:off x="3367421" y="3641522"/>
            <a:ext cx="0" cy="430548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7597967" y="6172200"/>
            <a:ext cx="1928485" cy="1523503"/>
          </a:xfrm>
          <a:custGeom>
            <a:avLst/>
            <a:gdLst/>
            <a:ahLst/>
            <a:cxnLst/>
            <a:rect l="l" t="t" r="r" b="b"/>
            <a:pathLst>
              <a:path w="1928485" h="1523503">
                <a:moveTo>
                  <a:pt x="0" y="0"/>
                </a:moveTo>
                <a:lnTo>
                  <a:pt x="1928485" y="0"/>
                </a:lnTo>
                <a:lnTo>
                  <a:pt x="1928485" y="1523503"/>
                </a:lnTo>
                <a:lnTo>
                  <a:pt x="0" y="152350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037528" y="6254908"/>
            <a:ext cx="772716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24599" y="2453828"/>
            <a:ext cx="2689173" cy="35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6"/>
              </a:lnSpc>
              <a:spcBef>
                <a:spcPct val="0"/>
              </a:spcBef>
            </a:pPr>
            <a:r>
              <a:rPr lang="en-US" sz="2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07706" y="6685258"/>
            <a:ext cx="1247861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0,5 - 1 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48421" y="1090321"/>
            <a:ext cx="7315200" cy="1401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Hraðræningi</a:t>
            </a:r>
            <a:endParaRPr lang="en-US" sz="8193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99181" y="6334104"/>
            <a:ext cx="12461532" cy="3442498"/>
          </a:xfrm>
          <a:custGeom>
            <a:avLst/>
            <a:gdLst/>
            <a:ahLst/>
            <a:cxnLst/>
            <a:rect l="l" t="t" r="r" b="b"/>
            <a:pathLst>
              <a:path w="12461532" h="3442498">
                <a:moveTo>
                  <a:pt x="0" y="0"/>
                </a:moveTo>
                <a:lnTo>
                  <a:pt x="12461532" y="0"/>
                </a:lnTo>
                <a:lnTo>
                  <a:pt x="12461532" y="3442498"/>
                </a:lnTo>
                <a:lnTo>
                  <a:pt x="0" y="34424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386254" y="1195208"/>
            <a:ext cx="10936586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Brynjueðla (</a:t>
            </a: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Ankylosaurus)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61618" y="2849239"/>
            <a:ext cx="13926382" cy="3348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síðkrítartímabilinu</a:t>
            </a:r>
            <a:endParaRPr lang="en-US" sz="316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Var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þakin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sterkri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brynju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Hafði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þungan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kylfuhala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Gat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varið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sig vel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gegn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rándýrum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Var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jurtaæta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0" lvl="0" indent="0" algn="l">
              <a:lnSpc>
                <a:spcPts val="4427"/>
              </a:lnSpc>
              <a:spcBef>
                <a:spcPct val="0"/>
              </a:spcBef>
            </a:pPr>
            <a:endParaRPr lang="en-US" sz="316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61247" y="7061265"/>
            <a:ext cx="6898053" cy="994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7"/>
              </a:lnSpc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Ankylos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stífur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,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boginn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eða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samgróinn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Sauros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eðla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045730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V="1">
            <a:off x="3381520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 flipV="1">
            <a:off x="15657383" y="3344147"/>
            <a:ext cx="0" cy="430548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 flipH="1">
            <a:off x="5583625" y="4568818"/>
            <a:ext cx="8678346" cy="3080813"/>
          </a:xfrm>
          <a:custGeom>
            <a:avLst/>
            <a:gdLst/>
            <a:ahLst/>
            <a:cxnLst/>
            <a:rect l="l" t="t" r="r" b="b"/>
            <a:pathLst>
              <a:path w="8678346" h="3080813">
                <a:moveTo>
                  <a:pt x="8678346" y="0"/>
                </a:moveTo>
                <a:lnTo>
                  <a:pt x="0" y="0"/>
                </a:lnTo>
                <a:lnTo>
                  <a:pt x="0" y="3080813"/>
                </a:lnTo>
                <a:lnTo>
                  <a:pt x="8678346" y="3080813"/>
                </a:lnTo>
                <a:lnTo>
                  <a:pt x="86783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085153" y="6254908"/>
            <a:ext cx="772716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24599" y="2453828"/>
            <a:ext cx="2689173" cy="35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6"/>
              </a:lnSpc>
              <a:spcBef>
                <a:spcPct val="0"/>
              </a:spcBef>
            </a:pPr>
            <a:r>
              <a:rPr lang="en-US" sz="2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66853" y="7009604"/>
            <a:ext cx="942711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6 -8 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54409" y="1090321"/>
            <a:ext cx="4423569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Brynjueðla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78343" y="0"/>
            <a:ext cx="4109657" cy="4114800"/>
          </a:xfrm>
          <a:custGeom>
            <a:avLst/>
            <a:gdLst/>
            <a:ahLst/>
            <a:cxnLst/>
            <a:rect l="l" t="t" r="r" b="b"/>
            <a:pathLst>
              <a:path w="4109657" h="4114800">
                <a:moveTo>
                  <a:pt x="0" y="0"/>
                </a:moveTo>
                <a:lnTo>
                  <a:pt x="4109657" y="0"/>
                </a:lnTo>
                <a:lnTo>
                  <a:pt x="41096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61618" y="2849239"/>
            <a:ext cx="13926382" cy="447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2820" lvl="1" indent="-341410" algn="l">
              <a:lnSpc>
                <a:spcPts val="4427"/>
              </a:lnSpc>
              <a:buFont typeface="Arial"/>
              <a:buChar char="•"/>
            </a:pP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Kríttímabiliu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</a:t>
            </a:r>
          </a:p>
          <a:p>
            <a:pPr marL="682820" lvl="1" indent="-341410" algn="l">
              <a:lnSpc>
                <a:spcPts val="4427"/>
              </a:lnSpc>
              <a:buFont typeface="Arial"/>
              <a:buChar char="•"/>
            </a:pP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nokkrum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milljónum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árum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undan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Grameðlunni</a:t>
            </a:r>
            <a:r>
              <a:rPr lang="en-US" sz="31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Ein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stærsta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kjötæta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sem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fundist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hefur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Hafði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stóran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kamb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á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bakinu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Lifði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nálægt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ám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og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vötnum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Veiddi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fiska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og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önnur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dýr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682820" lvl="1" indent="-341410" algn="l">
              <a:lnSpc>
                <a:spcPts val="4427"/>
              </a:lnSpc>
              <a:spcBef>
                <a:spcPct val="0"/>
              </a:spcBef>
              <a:buFont typeface="Arial"/>
              <a:buChar char="•"/>
            </a:pP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Gat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synt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betur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en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margar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aðrar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3162" u="none" strike="noStrike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risaeðlur</a:t>
            </a:r>
            <a:r>
              <a:rPr lang="en-US" sz="3162" u="none" strike="noStrike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.​</a:t>
            </a:r>
          </a:p>
          <a:p>
            <a:pPr marL="0" lvl="0" indent="0" algn="l">
              <a:lnSpc>
                <a:spcPts val="4427"/>
              </a:lnSpc>
              <a:spcBef>
                <a:spcPct val="0"/>
              </a:spcBef>
            </a:pPr>
            <a:endParaRPr lang="en-US" sz="3162" u="none" strike="noStrike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90926" y="7321857"/>
            <a:ext cx="7315200" cy="2450592"/>
          </a:xfrm>
          <a:custGeom>
            <a:avLst/>
            <a:gdLst/>
            <a:ahLst/>
            <a:cxnLst/>
            <a:rect l="l" t="t" r="r" b="b"/>
            <a:pathLst>
              <a:path w="7315200" h="2450592">
                <a:moveTo>
                  <a:pt x="0" y="0"/>
                </a:moveTo>
                <a:lnTo>
                  <a:pt x="7315200" y="0"/>
                </a:lnTo>
                <a:lnTo>
                  <a:pt x="7315200" y="2450592"/>
                </a:lnTo>
                <a:lnTo>
                  <a:pt x="0" y="2450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48526" y="1195208"/>
            <a:ext cx="11412042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Gaddbakseðla (Spin</a:t>
            </a:r>
            <a:r>
              <a:rPr lang="en-US" sz="8193" u="none" strike="noStrike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osaurus​)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80817" y="8021534"/>
            <a:ext cx="6898053" cy="994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7"/>
              </a:lnSpc>
            </a:pP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Spina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hryggur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eða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gaddur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  <a:p>
            <a:pPr marL="0" lvl="0" indent="0" algn="l">
              <a:lnSpc>
                <a:spcPts val="4007"/>
              </a:lnSpc>
              <a:spcBef>
                <a:spcPct val="0"/>
              </a:spcBef>
            </a:pP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Sauros</a:t>
            </a:r>
            <a:r>
              <a:rPr lang="en-US" sz="286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= </a:t>
            </a:r>
            <a:r>
              <a:rPr lang="en-US" sz="2862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eðla</a:t>
            </a:r>
            <a:endParaRPr lang="en-US" sz="2862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45730" y="5718155"/>
            <a:ext cx="625096" cy="1931476"/>
          </a:xfrm>
          <a:custGeom>
            <a:avLst/>
            <a:gdLst/>
            <a:ahLst/>
            <a:cxnLst/>
            <a:rect l="l" t="t" r="r" b="b"/>
            <a:pathLst>
              <a:path w="625096" h="1931476">
                <a:moveTo>
                  <a:pt x="0" y="0"/>
                </a:moveTo>
                <a:lnTo>
                  <a:pt x="625096" y="0"/>
                </a:lnTo>
                <a:lnTo>
                  <a:pt x="625096" y="1931476"/>
                </a:lnTo>
                <a:lnTo>
                  <a:pt x="0" y="19314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3381520" y="5718155"/>
            <a:ext cx="0" cy="193147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3725711" y="7901387"/>
            <a:ext cx="1156496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15657383" y="1028700"/>
            <a:ext cx="0" cy="662093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8044117" y="1293484"/>
            <a:ext cx="7246554" cy="6449433"/>
          </a:xfrm>
          <a:custGeom>
            <a:avLst/>
            <a:gdLst/>
            <a:ahLst/>
            <a:cxnLst/>
            <a:rect l="l" t="t" r="r" b="b"/>
            <a:pathLst>
              <a:path w="7246554" h="6449433">
                <a:moveTo>
                  <a:pt x="0" y="0"/>
                </a:moveTo>
                <a:lnTo>
                  <a:pt x="7246554" y="0"/>
                </a:lnTo>
                <a:lnTo>
                  <a:pt x="7246554" y="6449433"/>
                </a:lnTo>
                <a:lnTo>
                  <a:pt x="0" y="644943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085153" y="6254908"/>
            <a:ext cx="772716" cy="4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3"/>
              </a:lnSpc>
              <a:spcBef>
                <a:spcPct val="0"/>
              </a:spcBef>
            </a:pPr>
            <a:r>
              <a:rPr lang="en-US" sz="240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1,8 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77021" y="4321631"/>
            <a:ext cx="2689173" cy="35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6"/>
              </a:lnSpc>
              <a:spcBef>
                <a:spcPct val="0"/>
              </a:spcBef>
            </a:pPr>
            <a:r>
              <a:rPr lang="en-US" sz="2112" u="none" strike="noStrike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Stærðarsamanburður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024096" y="3951102"/>
            <a:ext cx="597235" cy="40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68"/>
              </a:lnSpc>
              <a:spcBef>
                <a:spcPct val="0"/>
              </a:spcBef>
            </a:pPr>
            <a:r>
              <a:rPr lang="en-US" sz="2405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15m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62640" y="2139167"/>
            <a:ext cx="5498406" cy="140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471"/>
              </a:lnSpc>
              <a:spcBef>
                <a:spcPct val="0"/>
              </a:spcBef>
            </a:pPr>
            <a:r>
              <a:rPr lang="en-US" sz="8193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Gaddbakseðla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97967" y="8150352"/>
            <a:ext cx="7315200" cy="2136648"/>
          </a:xfrm>
          <a:custGeom>
            <a:avLst/>
            <a:gdLst/>
            <a:ahLst/>
            <a:cxnLst/>
            <a:rect l="l" t="t" r="r" b="b"/>
            <a:pathLst>
              <a:path w="7315200" h="2136648">
                <a:moveTo>
                  <a:pt x="0" y="0"/>
                </a:moveTo>
                <a:lnTo>
                  <a:pt x="7315200" y="0"/>
                </a:lnTo>
                <a:lnTo>
                  <a:pt x="7315200" y="2136648"/>
                </a:lnTo>
                <a:lnTo>
                  <a:pt x="0" y="213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128523" cy="6660419"/>
          </a:xfrm>
          <a:custGeom>
            <a:avLst/>
            <a:gdLst/>
            <a:ahLst/>
            <a:cxnLst/>
            <a:rect l="l" t="t" r="r" b="b"/>
            <a:pathLst>
              <a:path w="5128523" h="6660419">
                <a:moveTo>
                  <a:pt x="0" y="0"/>
                </a:moveTo>
                <a:lnTo>
                  <a:pt x="5128523" y="0"/>
                </a:lnTo>
                <a:lnTo>
                  <a:pt x="5128523" y="6660419"/>
                </a:lnTo>
                <a:lnTo>
                  <a:pt x="0" y="6660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053560" y="6172200"/>
            <a:ext cx="1234440" cy="4114800"/>
          </a:xfrm>
          <a:custGeom>
            <a:avLst/>
            <a:gdLst/>
            <a:ahLst/>
            <a:cxnLst/>
            <a:rect l="l" t="t" r="r" b="b"/>
            <a:pathLst>
              <a:path w="1234440" h="4114800">
                <a:moveTo>
                  <a:pt x="0" y="0"/>
                </a:moveTo>
                <a:lnTo>
                  <a:pt x="1234440" y="0"/>
                </a:lnTo>
                <a:lnTo>
                  <a:pt x="12344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2153" y="6796596"/>
            <a:ext cx="6570171" cy="3490404"/>
          </a:xfrm>
          <a:custGeom>
            <a:avLst/>
            <a:gdLst/>
            <a:ahLst/>
            <a:cxnLst/>
            <a:rect l="l" t="t" r="r" b="b"/>
            <a:pathLst>
              <a:path w="6570171" h="3490404">
                <a:moveTo>
                  <a:pt x="0" y="0"/>
                </a:moveTo>
                <a:lnTo>
                  <a:pt x="6570171" y="0"/>
                </a:lnTo>
                <a:lnTo>
                  <a:pt x="6570171" y="3490404"/>
                </a:lnTo>
                <a:lnTo>
                  <a:pt x="0" y="34904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53560" y="4855985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10380" y="880815"/>
            <a:ext cx="2627273" cy="2558307"/>
          </a:xfrm>
          <a:custGeom>
            <a:avLst/>
            <a:gdLst/>
            <a:ahLst/>
            <a:cxnLst/>
            <a:rect l="l" t="t" r="r" b="b"/>
            <a:pathLst>
              <a:path w="2627273" h="2558307">
                <a:moveTo>
                  <a:pt x="0" y="0"/>
                </a:moveTo>
                <a:lnTo>
                  <a:pt x="2627273" y="0"/>
                </a:lnTo>
                <a:lnTo>
                  <a:pt x="2627273" y="2558306"/>
                </a:lnTo>
                <a:lnTo>
                  <a:pt x="0" y="25583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438803" y="7030984"/>
            <a:ext cx="3518154" cy="4114800"/>
          </a:xfrm>
          <a:custGeom>
            <a:avLst/>
            <a:gdLst/>
            <a:ahLst/>
            <a:cxnLst/>
            <a:rect l="l" t="t" r="r" b="b"/>
            <a:pathLst>
              <a:path w="3518154" h="4114800">
                <a:moveTo>
                  <a:pt x="0" y="0"/>
                </a:moveTo>
                <a:lnTo>
                  <a:pt x="3518154" y="0"/>
                </a:lnTo>
                <a:lnTo>
                  <a:pt x="35181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692248" y="3439121"/>
            <a:ext cx="9107390" cy="9153156"/>
          </a:xfrm>
          <a:custGeom>
            <a:avLst/>
            <a:gdLst/>
            <a:ahLst/>
            <a:cxnLst/>
            <a:rect l="l" t="t" r="r" b="b"/>
            <a:pathLst>
              <a:path w="9107390" h="9153156">
                <a:moveTo>
                  <a:pt x="0" y="0"/>
                </a:moveTo>
                <a:lnTo>
                  <a:pt x="9107390" y="0"/>
                </a:lnTo>
                <a:lnTo>
                  <a:pt x="9107390" y="9153156"/>
                </a:lnTo>
                <a:lnTo>
                  <a:pt x="0" y="915315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846723" y="1658262"/>
            <a:ext cx="5502489" cy="13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09"/>
              </a:lnSpc>
              <a:spcBef>
                <a:spcPct val="0"/>
              </a:spcBef>
            </a:pPr>
            <a:r>
              <a:rPr lang="en-US" sz="7578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Verkefni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63194" y="3324821"/>
            <a:ext cx="11108874" cy="3970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5887" lvl="1" indent="-612944" algn="l">
              <a:lnSpc>
                <a:spcPts val="7949"/>
              </a:lnSpc>
              <a:buFont typeface="Arial"/>
              <a:buChar char="•"/>
            </a:pP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Hópverkefni</a:t>
            </a:r>
            <a:endParaRPr lang="en-US" sz="5678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  <a:p>
            <a:pPr marL="1225887" lvl="1" indent="-612944" algn="l">
              <a:lnSpc>
                <a:spcPts val="7949"/>
              </a:lnSpc>
              <a:buFont typeface="Arial"/>
              <a:buChar char="•"/>
            </a:pP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Finna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risaeðlu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á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netinu</a:t>
            </a:r>
            <a:endParaRPr lang="en-US" sz="5678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  <a:p>
            <a:pPr marL="1225887" lvl="1" indent="-612944" algn="l">
              <a:lnSpc>
                <a:spcPts val="7949"/>
              </a:lnSpc>
              <a:buFont typeface="Arial"/>
              <a:buChar char="•"/>
            </a:pP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Finna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5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staðreyndir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um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risaeðluna</a:t>
            </a:r>
            <a:endParaRPr lang="en-US" sz="5678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  <a:p>
            <a:pPr marL="1225887" lvl="1" indent="-612944" algn="l">
              <a:lnSpc>
                <a:spcPts val="7949"/>
              </a:lnSpc>
              <a:buFont typeface="Arial"/>
              <a:buChar char="•"/>
            </a:pP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Skreyta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með</a:t>
            </a:r>
            <a:r>
              <a:rPr lang="en-US" sz="5678" dirty="0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 </a:t>
            </a:r>
            <a:r>
              <a:rPr lang="en-US" sz="5678" dirty="0" err="1">
                <a:solidFill>
                  <a:srgbClr val="000000"/>
                </a:solidFill>
                <a:latin typeface="Germania One"/>
                <a:ea typeface="Germania One"/>
                <a:cs typeface="Germania One"/>
                <a:sym typeface="Germania One"/>
              </a:rPr>
              <a:t>myndum</a:t>
            </a:r>
            <a:endParaRPr lang="en-US" sz="5678" dirty="0">
              <a:solidFill>
                <a:srgbClr val="000000"/>
              </a:solidFill>
              <a:latin typeface="Germania One"/>
              <a:ea typeface="Germania One"/>
              <a:cs typeface="Germania One"/>
              <a:sym typeface="Germania On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693</Words>
  <Application>Microsoft Office PowerPoint</Application>
  <PresentationFormat>Custom</PresentationFormat>
  <Paragraphs>140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Helvetica Now</vt:lpstr>
      <vt:lpstr>Calibri</vt:lpstr>
      <vt:lpstr>Germania One</vt:lpstr>
      <vt:lpstr>Arial</vt:lpstr>
      <vt:lpstr>Helvetica Now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Prehistoric Giants Presentation in Brown Black Vintage Illustrative Style (Icelandic)</dc:title>
  <dc:creator>Bjōrg Vigfúsína Kjartansdóttir</dc:creator>
  <cp:lastModifiedBy>Bjōrg Vigfúsína</cp:lastModifiedBy>
  <cp:revision>5</cp:revision>
  <dcterms:created xsi:type="dcterms:W3CDTF">2006-08-16T00:00:00Z</dcterms:created>
  <dcterms:modified xsi:type="dcterms:W3CDTF">2026-10-04T02:46:13Z</dcterms:modified>
  <dc:identifier>DAHWqHxsEw8</dc:identifier>
</cp:coreProperties>
</file>