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1" r:id="rId7"/>
    <p:sldId id="262" r:id="rId8"/>
    <p:sldId id="258" r:id="rId9"/>
    <p:sldId id="259" r:id="rId10"/>
    <p:sldId id="260" r:id="rId11"/>
    <p:sldId id="263" r:id="rId12"/>
    <p:sldId id="264" r:id="rId13"/>
    <p:sldId id="267" r:id="rId14"/>
    <p:sldId id="265" r:id="rId15"/>
    <p:sldId id="268" r:id="rId16"/>
    <p:sldId id="266" r:id="rId17"/>
    <p:sldId id="273" r:id="rId18"/>
    <p:sldId id="275" r:id="rId19"/>
    <p:sldId id="274" r:id="rId20"/>
    <p:sldId id="269" r:id="rId21"/>
    <p:sldId id="271" r:id="rId22"/>
    <p:sldId id="270" r:id="rId23"/>
    <p:sldId id="272" r:id="rId24"/>
    <p:sldId id="278" r:id="rId25"/>
    <p:sldId id="276" r:id="rId26"/>
    <p:sldId id="279" r:id="rId27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Now Bold" panose="020B0604020202020204" charset="0"/>
      <p:regular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F335D6-5B81-4DFB-B60F-A8CF4393CD07}" v="93" dt="2026-09-09T10:51:11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41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0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9.png"/><Relationship Id="rId2" Type="http://schemas.openxmlformats.org/officeDocument/2006/relationships/image" Target="../media/image19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6.svg"/><Relationship Id="rId5" Type="http://schemas.openxmlformats.org/officeDocument/2006/relationships/image" Target="../media/image22.svg"/><Relationship Id="rId15" Type="http://schemas.openxmlformats.org/officeDocument/2006/relationships/image" Target="../media/image28.sv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12.sv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18" Type="http://schemas.openxmlformats.org/officeDocument/2006/relationships/image" Target="../media/image34.jpe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33.png"/><Relationship Id="rId2" Type="http://schemas.openxmlformats.org/officeDocument/2006/relationships/image" Target="../media/image19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31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36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53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56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63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65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70.jpeg"/><Relationship Id="rId2" Type="http://schemas.openxmlformats.org/officeDocument/2006/relationships/image" Target="../media/image19.pn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68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78.png"/><Relationship Id="rId2" Type="http://schemas.openxmlformats.org/officeDocument/2006/relationships/image" Target="../media/image19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76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80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84.png"/><Relationship Id="rId2" Type="http://schemas.openxmlformats.org/officeDocument/2006/relationships/image" Target="../media/image19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82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04785" y="1324465"/>
            <a:ext cx="8678431" cy="85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5400" b="1" spc="-108">
                <a:solidFill>
                  <a:srgbClr val="50745F"/>
                </a:solidFill>
                <a:latin typeface="Now Bold"/>
                <a:ea typeface="Now Bold"/>
                <a:cs typeface="Now Bold"/>
                <a:sym typeface="Now Bold"/>
              </a:rPr>
              <a:t>Tré</a:t>
            </a:r>
          </a:p>
        </p:txBody>
      </p:sp>
      <p:sp>
        <p:nvSpPr>
          <p:cNvPr id="3" name="Freeform 3"/>
          <p:cNvSpPr/>
          <p:nvPr/>
        </p:nvSpPr>
        <p:spPr>
          <a:xfrm>
            <a:off x="11779686" y="1354414"/>
            <a:ext cx="5827441" cy="7903886"/>
          </a:xfrm>
          <a:custGeom>
            <a:avLst/>
            <a:gdLst/>
            <a:ahLst/>
            <a:cxnLst/>
            <a:rect l="l" t="t" r="r" b="b"/>
            <a:pathLst>
              <a:path w="5827441" h="7903886">
                <a:moveTo>
                  <a:pt x="0" y="0"/>
                </a:moveTo>
                <a:lnTo>
                  <a:pt x="5827441" y="0"/>
                </a:lnTo>
                <a:lnTo>
                  <a:pt x="5827441" y="7903886"/>
                </a:lnTo>
                <a:lnTo>
                  <a:pt x="0" y="7903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324057" y="6761036"/>
            <a:ext cx="6478752" cy="2497264"/>
          </a:xfrm>
          <a:custGeom>
            <a:avLst/>
            <a:gdLst/>
            <a:ahLst/>
            <a:cxnLst/>
            <a:rect l="l" t="t" r="r" b="b"/>
            <a:pathLst>
              <a:path w="6478752" h="2497264">
                <a:moveTo>
                  <a:pt x="0" y="0"/>
                </a:moveTo>
                <a:lnTo>
                  <a:pt x="6478752" y="0"/>
                </a:lnTo>
                <a:lnTo>
                  <a:pt x="6478752" y="2497264"/>
                </a:lnTo>
                <a:lnTo>
                  <a:pt x="0" y="2497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742892" y="6496870"/>
            <a:ext cx="4440897" cy="2761430"/>
          </a:xfrm>
          <a:custGeom>
            <a:avLst/>
            <a:gdLst/>
            <a:ahLst/>
            <a:cxnLst/>
            <a:rect l="l" t="t" r="r" b="b"/>
            <a:pathLst>
              <a:path w="4440897" h="2761430">
                <a:moveTo>
                  <a:pt x="0" y="0"/>
                </a:moveTo>
                <a:lnTo>
                  <a:pt x="4440897" y="0"/>
                </a:lnTo>
                <a:lnTo>
                  <a:pt x="4440897" y="2761430"/>
                </a:lnTo>
                <a:lnTo>
                  <a:pt x="0" y="27614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35565" y="2876806"/>
            <a:ext cx="4960543" cy="3807147"/>
          </a:xfrm>
          <a:custGeom>
            <a:avLst/>
            <a:gdLst/>
            <a:ahLst/>
            <a:cxnLst/>
            <a:rect l="l" t="t" r="r" b="b"/>
            <a:pathLst>
              <a:path w="4960543" h="3807147">
                <a:moveTo>
                  <a:pt x="0" y="0"/>
                </a:moveTo>
                <a:lnTo>
                  <a:pt x="4960543" y="0"/>
                </a:lnTo>
                <a:lnTo>
                  <a:pt x="4960543" y="3807148"/>
                </a:lnTo>
                <a:lnTo>
                  <a:pt x="0" y="3807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786727" y="2876806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306473" y="5649900"/>
            <a:ext cx="2810428" cy="651760"/>
          </a:xfrm>
          <a:custGeom>
            <a:avLst/>
            <a:gdLst/>
            <a:ahLst/>
            <a:cxnLst/>
            <a:rect l="l" t="t" r="r" b="b"/>
            <a:pathLst>
              <a:path w="2810428" h="651760">
                <a:moveTo>
                  <a:pt x="0" y="0"/>
                </a:moveTo>
                <a:lnTo>
                  <a:pt x="2810428" y="0"/>
                </a:lnTo>
                <a:lnTo>
                  <a:pt x="2810428" y="651761"/>
                </a:lnTo>
                <a:lnTo>
                  <a:pt x="0" y="6517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749704" y="2876806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13677" y="2876806"/>
            <a:ext cx="1557811" cy="2315665"/>
          </a:xfrm>
          <a:custGeom>
            <a:avLst/>
            <a:gdLst/>
            <a:ahLst/>
            <a:cxnLst/>
            <a:rect l="l" t="t" r="r" b="b"/>
            <a:pathLst>
              <a:path w="1557811" h="2315665">
                <a:moveTo>
                  <a:pt x="0" y="0"/>
                </a:moveTo>
                <a:lnTo>
                  <a:pt x="1557811" y="0"/>
                </a:lnTo>
                <a:lnTo>
                  <a:pt x="1557811" y="2315665"/>
                </a:lnTo>
                <a:lnTo>
                  <a:pt x="0" y="23156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0800000">
            <a:off x="6103052" y="5688746"/>
            <a:ext cx="2623175" cy="608335"/>
          </a:xfrm>
          <a:custGeom>
            <a:avLst/>
            <a:gdLst/>
            <a:ahLst/>
            <a:cxnLst/>
            <a:rect l="l" t="t" r="r" b="b"/>
            <a:pathLst>
              <a:path w="2623175" h="608335">
                <a:moveTo>
                  <a:pt x="0" y="0"/>
                </a:moveTo>
                <a:lnTo>
                  <a:pt x="2623175" y="0"/>
                </a:lnTo>
                <a:lnTo>
                  <a:pt x="2623175" y="608335"/>
                </a:lnTo>
                <a:lnTo>
                  <a:pt x="0" y="608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10287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10775" y="1028700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4558" y="2475393"/>
            <a:ext cx="5910159" cy="10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Eru tré lifandi</a:t>
            </a:r>
            <a:r>
              <a:rPr lang="en-U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?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7995828" y="3859791"/>
            <a:ext cx="1107618" cy="256865"/>
          </a:xfrm>
          <a:custGeom>
            <a:avLst/>
            <a:gdLst/>
            <a:ahLst/>
            <a:cxnLst/>
            <a:rect l="l" t="t" r="r" b="b"/>
            <a:pathLst>
              <a:path w="1107618" h="256865">
                <a:moveTo>
                  <a:pt x="0" y="0"/>
                </a:moveTo>
                <a:lnTo>
                  <a:pt x="1107619" y="0"/>
                </a:lnTo>
                <a:lnTo>
                  <a:pt x="1107619" y="256865"/>
                </a:lnTo>
                <a:lnTo>
                  <a:pt x="0" y="2568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2768830" y="1584190"/>
            <a:ext cx="3728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b="1" dirty="0"/>
              <a:t>Já eins og fuglar, </a:t>
            </a:r>
            <a:br>
              <a:rPr lang="is-IS" sz="3200" b="1" dirty="0"/>
            </a:br>
            <a:r>
              <a:rPr lang="is-IS" sz="3200" b="1" dirty="0"/>
              <a:t>blóm og manneskjan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4328F7-0C6E-47C8-AC26-EAAD63F5AF6A}"/>
              </a:ext>
            </a:extLst>
          </p:cNvPr>
          <p:cNvSpPr txBox="1"/>
          <p:nvPr/>
        </p:nvSpPr>
        <p:spPr>
          <a:xfrm>
            <a:off x="5468706" y="4548932"/>
            <a:ext cx="6342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5400" dirty="0"/>
              <a:t>Hvað vitið þið um tré? </a:t>
            </a:r>
            <a:endParaRPr lang="is-IS" dirty="0"/>
          </a:p>
        </p:txBody>
      </p:sp>
      <p:pic>
        <p:nvPicPr>
          <p:cNvPr id="2050" name="Picture 2" descr="Kids Flowers And Butterflies PNG, Vector, PSD, and Clipart With Transparent Background for Free Download | Pngtree">
            <a:extLst>
              <a:ext uri="{FF2B5EF4-FFF2-40B4-BE49-F238E27FC236}">
                <a16:creationId xmlns:a16="http://schemas.microsoft.com/office/drawing/2014/main" id="{162AE71A-31B9-4199-876F-A7D39205D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579" y="3390900"/>
            <a:ext cx="40195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70158" y="13335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74407" y="1420772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73948" y="1818120"/>
            <a:ext cx="5910159" cy="409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Hvað er sameiginlegt með öllum trjám?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8393438" y="1818120"/>
            <a:ext cx="372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Öll tré hafa krónu</a:t>
            </a: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8F2B476F-256E-4CC1-AB85-6E0B7DFAA027}"/>
              </a:ext>
            </a:extLst>
          </p:cNvPr>
          <p:cNvGrpSpPr/>
          <p:nvPr/>
        </p:nvGrpSpPr>
        <p:grpSpPr>
          <a:xfrm>
            <a:off x="7996554" y="5571873"/>
            <a:ext cx="4848525" cy="4019550"/>
            <a:chOff x="0" y="0"/>
            <a:chExt cx="2159023" cy="1789885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36A5A46-E9F5-49EF-842E-1F87925053F4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BE750A7-D6BC-4491-BE33-794278B126D9}"/>
              </a:ext>
            </a:extLst>
          </p:cNvPr>
          <p:cNvSpPr txBox="1"/>
          <p:nvPr/>
        </p:nvSpPr>
        <p:spPr>
          <a:xfrm>
            <a:off x="8393438" y="5837670"/>
            <a:ext cx="3417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Öll tré hafa greinar</a:t>
            </a:r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005135CB-C6F0-478A-8D28-BDF92F69836C}"/>
              </a:ext>
            </a:extLst>
          </p:cNvPr>
          <p:cNvGrpSpPr/>
          <p:nvPr/>
        </p:nvGrpSpPr>
        <p:grpSpPr>
          <a:xfrm>
            <a:off x="13106399" y="1469016"/>
            <a:ext cx="4848525" cy="4019550"/>
            <a:chOff x="0" y="0"/>
            <a:chExt cx="2159023" cy="1789885"/>
          </a:xfrm>
        </p:grpSpPr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922BCCC6-414F-4593-88CF-E6DF6BD4BA7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7">
            <a:extLst>
              <a:ext uri="{FF2B5EF4-FFF2-40B4-BE49-F238E27FC236}">
                <a16:creationId xmlns:a16="http://schemas.microsoft.com/office/drawing/2014/main" id="{A94FB5F0-E3A9-4B53-963A-E76E6BAA94ED}"/>
              </a:ext>
            </a:extLst>
          </p:cNvPr>
          <p:cNvGrpSpPr/>
          <p:nvPr/>
        </p:nvGrpSpPr>
        <p:grpSpPr>
          <a:xfrm>
            <a:off x="13136880" y="5753100"/>
            <a:ext cx="4848525" cy="4019550"/>
            <a:chOff x="0" y="0"/>
            <a:chExt cx="2159023" cy="1789885"/>
          </a:xfrm>
        </p:grpSpPr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2DFFCF-C169-43B1-9E13-8E0CDF6D628F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0080164-24EF-425D-8A65-DCE10ABA21A6}"/>
              </a:ext>
            </a:extLst>
          </p:cNvPr>
          <p:cNvSpPr txBox="1"/>
          <p:nvPr/>
        </p:nvSpPr>
        <p:spPr>
          <a:xfrm>
            <a:off x="13821880" y="1649113"/>
            <a:ext cx="3995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Á öllum  greinunum eru laufblöð eða barr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41E5B4A-156F-43D4-847F-F51473E221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60383" y="2990865"/>
            <a:ext cx="2668817" cy="20408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D146E8-404D-4BE9-A663-2A8CB9CED1F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890"/>
          <a:stretch/>
        </p:blipFill>
        <p:spPr>
          <a:xfrm>
            <a:off x="13563600" y="6679318"/>
            <a:ext cx="3954412" cy="193062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CEA13B6-FBEA-41D1-A63D-00242FAEE2B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4293"/>
          <a:stretch/>
        </p:blipFill>
        <p:spPr>
          <a:xfrm>
            <a:off x="8936857" y="2668692"/>
            <a:ext cx="2869063" cy="236303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058597B-45F6-44B2-AD52-41EFB9D2B7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8009" y="6630561"/>
            <a:ext cx="2781320" cy="2752745"/>
          </a:xfrm>
          <a:prstGeom prst="rect">
            <a:avLst/>
          </a:prstGeom>
        </p:spPr>
      </p:pic>
      <p:pic>
        <p:nvPicPr>
          <p:cNvPr id="1026" name="Picture 2" descr="Skorradalur verði tilraunasvæði rannsókna, kennslu og þróunar í skógrækt - Skessuhorn">
            <a:extLst>
              <a:ext uri="{FF2B5EF4-FFF2-40B4-BE49-F238E27FC236}">
                <a16:creationId xmlns:a16="http://schemas.microsoft.com/office/drawing/2014/main" id="{8CD81ED5-065A-48D6-A4B8-509E86EC3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230" y="5946414"/>
            <a:ext cx="4009448" cy="300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143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2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18063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50325" y="13335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31807" y="1420772"/>
            <a:ext cx="6960793" cy="8142328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1848137" y="1915739"/>
            <a:ext cx="4611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>
                <a:solidFill>
                  <a:schemeClr val="bg1"/>
                </a:solidFill>
              </a:rPr>
              <a:t>Öll tré hafa rætur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53DC5F-8F6E-4D31-AB8D-0C3372576C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41446" y="4305300"/>
            <a:ext cx="5341514" cy="3200400"/>
          </a:xfrm>
          <a:prstGeom prst="rect">
            <a:avLst/>
          </a:prstGeom>
        </p:spPr>
      </p:pic>
      <p:pic>
        <p:nvPicPr>
          <p:cNvPr id="5122" name="Picture 2" descr="The Importance of Protecting Tree Roots - Embark Services">
            <a:extLst>
              <a:ext uri="{FF2B5EF4-FFF2-40B4-BE49-F238E27FC236}">
                <a16:creationId xmlns:a16="http://schemas.microsoft.com/office/drawing/2014/main" id="{2E142D84-35E9-44F0-A508-61566877E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70" y="2269682"/>
            <a:ext cx="6421218" cy="595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267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Öll tré hafa stofn</a:t>
            </a:r>
          </a:p>
        </p:txBody>
      </p:sp>
      <p:pic>
        <p:nvPicPr>
          <p:cNvPr id="3074" name="Picture 2" descr="1,251,800+ Tree Trunk Stock Photos, Pictures &amp; Royalty-Free Images - iStock">
            <a:extLst>
              <a:ext uri="{FF2B5EF4-FFF2-40B4-BE49-F238E27FC236}">
                <a16:creationId xmlns:a16="http://schemas.microsoft.com/office/drawing/2014/main" id="{B4CAC67A-7D59-4EB6-B505-5D3111DAE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69" y="3528474"/>
            <a:ext cx="3476625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9338569" y="1332533"/>
            <a:ext cx="399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Öll tré hafa börk</a:t>
            </a:r>
          </a:p>
        </p:txBody>
      </p:sp>
      <p:pic>
        <p:nvPicPr>
          <p:cNvPr id="3076" name="Picture 4" descr="The Top 10 Trees with Interesting Bark – Roots Plants">
            <a:extLst>
              <a:ext uri="{FF2B5EF4-FFF2-40B4-BE49-F238E27FC236}">
                <a16:creationId xmlns:a16="http://schemas.microsoft.com/office/drawing/2014/main" id="{A9A7FEE4-2266-43F2-A129-3B51DF5E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438" y="2147519"/>
            <a:ext cx="2814637" cy="28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763000" y="5594953"/>
            <a:ext cx="4262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Stofninn</a:t>
            </a:r>
            <a:r>
              <a:rPr lang="en-US" sz="3200" b="1" dirty="0">
                <a:solidFill>
                  <a:schemeClr val="bg1"/>
                </a:solidFill>
              </a:rPr>
              <a:t> er </a:t>
            </a:r>
            <a:r>
              <a:rPr lang="en-US" sz="3200" b="1" dirty="0" err="1">
                <a:solidFill>
                  <a:schemeClr val="bg1"/>
                </a:solidFill>
              </a:rPr>
              <a:t>næstum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sívalur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C82D62-A0CA-4511-A23C-36B132C8AACC}"/>
              </a:ext>
            </a:extLst>
          </p:cNvPr>
          <p:cNvSpPr txBox="1"/>
          <p:nvPr/>
        </p:nvSpPr>
        <p:spPr>
          <a:xfrm>
            <a:off x="8718632" y="6860451"/>
            <a:ext cx="44257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Utan</a:t>
            </a:r>
            <a:r>
              <a:rPr lang="en-US" sz="3200" b="1" dirty="0">
                <a:solidFill>
                  <a:schemeClr val="bg1"/>
                </a:solidFill>
              </a:rPr>
              <a:t> um </a:t>
            </a:r>
            <a:r>
              <a:rPr lang="en-US" sz="3200" b="1" dirty="0" err="1">
                <a:solidFill>
                  <a:schemeClr val="bg1"/>
                </a:solidFill>
              </a:rPr>
              <a:t>tréð</a:t>
            </a:r>
            <a:r>
              <a:rPr lang="en-US" sz="3200" b="1" dirty="0">
                <a:solidFill>
                  <a:schemeClr val="bg1"/>
                </a:solidFill>
              </a:rPr>
              <a:t> er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 err="1">
                <a:solidFill>
                  <a:schemeClr val="bg1"/>
                </a:solidFill>
              </a:rPr>
              <a:t>börkur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sem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verndar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tréð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endParaRPr lang="is-IS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EE0578-8954-43D6-8D0C-05D3003643B5}"/>
              </a:ext>
            </a:extLst>
          </p:cNvPr>
          <p:cNvSpPr txBox="1"/>
          <p:nvPr/>
        </p:nvSpPr>
        <p:spPr>
          <a:xfrm>
            <a:off x="8686800" y="7952482"/>
            <a:ext cx="44257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Innan </a:t>
            </a:r>
            <a:r>
              <a:rPr lang="en-US" sz="3200" b="1" dirty="0" err="1">
                <a:solidFill>
                  <a:schemeClr val="bg1"/>
                </a:solidFill>
              </a:rPr>
              <a:t>við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börkinn</a:t>
            </a:r>
            <a:r>
              <a:rPr lang="en-US" sz="3200" b="1" dirty="0">
                <a:solidFill>
                  <a:schemeClr val="bg1"/>
                </a:solidFill>
              </a:rPr>
              <a:t> er </a:t>
            </a:r>
            <a:r>
              <a:rPr lang="en-US" sz="3200" b="1" dirty="0" err="1">
                <a:solidFill>
                  <a:schemeClr val="bg1"/>
                </a:solidFill>
              </a:rPr>
              <a:t>viðurinn</a:t>
            </a:r>
            <a:endParaRPr lang="is-IS" sz="3200" b="1" dirty="0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808643" y="5515663"/>
            <a:ext cx="42625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Inni</a:t>
            </a:r>
            <a:r>
              <a:rPr lang="en-US" sz="3200" b="1" dirty="0">
                <a:solidFill>
                  <a:schemeClr val="bg1"/>
                </a:solidFill>
              </a:rPr>
              <a:t> í </a:t>
            </a:r>
            <a:r>
              <a:rPr lang="en-US" sz="3200" b="1" dirty="0" err="1">
                <a:solidFill>
                  <a:schemeClr val="bg1"/>
                </a:solidFill>
              </a:rPr>
              <a:t>trénu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eru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æðar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sem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flytja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næringu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vatn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upp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til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trjákórónunnar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laufblaðanna</a:t>
            </a:r>
            <a:r>
              <a:rPr lang="en-US" sz="3200" b="1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332533"/>
            <a:ext cx="44257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Stofninn</a:t>
            </a:r>
            <a:r>
              <a:rPr lang="en-US" sz="3200" b="1" dirty="0">
                <a:solidFill>
                  <a:schemeClr val="bg1"/>
                </a:solidFill>
              </a:rPr>
              <a:t> á </a:t>
            </a:r>
            <a:r>
              <a:rPr lang="en-US" sz="3200" b="1" dirty="0" err="1">
                <a:solidFill>
                  <a:schemeClr val="bg1"/>
                </a:solidFill>
              </a:rPr>
              <a:t>trénu</a:t>
            </a:r>
            <a:r>
              <a:rPr lang="en-US" sz="3200" b="1" dirty="0">
                <a:solidFill>
                  <a:schemeClr val="bg1"/>
                </a:solidFill>
              </a:rPr>
              <a:t> er </a:t>
            </a:r>
            <a:r>
              <a:rPr lang="en-US" sz="3200" b="1" dirty="0" err="1">
                <a:solidFill>
                  <a:schemeClr val="bg1"/>
                </a:solidFill>
              </a:rPr>
              <a:t>hægt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að</a:t>
            </a:r>
            <a:r>
              <a:rPr lang="en-US" sz="3200" b="1" dirty="0">
                <a:solidFill>
                  <a:schemeClr val="bg1"/>
                </a:solidFill>
              </a:rPr>
              <a:t> nota í </a:t>
            </a:r>
            <a:r>
              <a:rPr lang="en-US" sz="3200" b="1" dirty="0" err="1">
                <a:solidFill>
                  <a:schemeClr val="bg1"/>
                </a:solidFill>
              </a:rPr>
              <a:t>allavega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hluti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eins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húsgögn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girðingar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pappír</a:t>
            </a:r>
            <a:endParaRPr lang="is-IS" sz="3200" b="1" dirty="0">
              <a:solidFill>
                <a:schemeClr val="bg1"/>
              </a:solidFill>
            </a:endParaRPr>
          </a:p>
        </p:txBody>
      </p:sp>
      <p:pic>
        <p:nvPicPr>
          <p:cNvPr id="3078" name="Picture 6" descr="Different Types of Wood for Furniture Making | Calgary">
            <a:extLst>
              <a:ext uri="{FF2B5EF4-FFF2-40B4-BE49-F238E27FC236}">
                <a16:creationId xmlns:a16="http://schemas.microsoft.com/office/drawing/2014/main" id="{85C827A2-A002-44A1-95FA-C72338C5C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0" y="3437372"/>
            <a:ext cx="2371014" cy="15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00ED2B-8331-4F74-B98B-2D9A205293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24" t="3793" r="7282" b="2292"/>
          <a:stretch/>
        </p:blipFill>
        <p:spPr>
          <a:xfrm>
            <a:off x="6096000" y="3667124"/>
            <a:ext cx="1211921" cy="5210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6" grpId="0"/>
      <p:bldP spid="17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7BC0A052-F6A5-4577-B113-123D1D6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3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5">
            <a:extLst>
              <a:ext uri="{FF2B5EF4-FFF2-40B4-BE49-F238E27FC236}">
                <a16:creationId xmlns:a16="http://schemas.microsoft.com/office/drawing/2014/main" id="{A498E818-CD0B-41BD-BB14-312E85E381DB}"/>
              </a:ext>
            </a:extLst>
          </p:cNvPr>
          <p:cNvGrpSpPr/>
          <p:nvPr/>
        </p:nvGrpSpPr>
        <p:grpSpPr>
          <a:xfrm>
            <a:off x="2133600" y="919369"/>
            <a:ext cx="7341275" cy="8229600"/>
            <a:chOff x="0" y="0"/>
            <a:chExt cx="3269031" cy="3664598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26170C4D-F505-4D63-834E-8F5D33621FEB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D80362B4-769C-4DFC-B161-DF307EFA8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3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307DC1ED-9717-4BE2-BD53-77CADDDAD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4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C8FED419-8E74-4D96-AB22-608B6C072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586234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717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 skurði af trjástofni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 hægt að telja hvað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trén eru gömul með því að telja árhringina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1257481" y="4381500"/>
            <a:ext cx="4848525" cy="4903304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BF5079-AC95-4A54-98C5-460550378056}"/>
              </a:ext>
            </a:extLst>
          </p:cNvPr>
          <p:cNvSpPr txBox="1"/>
          <p:nvPr/>
        </p:nvSpPr>
        <p:spPr>
          <a:xfrm>
            <a:off x="11767913" y="4818461"/>
            <a:ext cx="3995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Ein ljós rönd og ein dökk rönd eru eitt ár.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BD36F-8D75-42BA-8AC0-B2388DED6112}"/>
              </a:ext>
            </a:extLst>
          </p:cNvPr>
          <p:cNvSpPr txBox="1"/>
          <p:nvPr/>
        </p:nvSpPr>
        <p:spPr>
          <a:xfrm>
            <a:off x="11794435" y="5895679"/>
            <a:ext cx="3995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Ljósa röndin myndast á sumrin þegar tréð er að vaxa.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98112-21F5-4516-B64E-0E0F732EE72B}"/>
              </a:ext>
            </a:extLst>
          </p:cNvPr>
          <p:cNvSpPr txBox="1"/>
          <p:nvPr/>
        </p:nvSpPr>
        <p:spPr>
          <a:xfrm>
            <a:off x="11794435" y="7486874"/>
            <a:ext cx="3995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Dökka röndin myndast þegar tréð hættir að vaxa á haustinn</a:t>
            </a: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33600" y="810038"/>
            <a:ext cx="7341275" cy="8229600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086600" cy="717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 skurði af trjástofni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 hægt að telja hvað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trén eru gömul með því að telja árhringina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 dirty="0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9906000" cy="8351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Stofn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Stofninn er í laginu eins og sívalingur.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Utan um stofninn er börkur sem ver tréð.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Inni í trénu eru æðar sem flytja næringu, vatn og súrefni.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Hægt er að nýta stofninn í t.d. húsgögn og pappír.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0BB836-0102-49F2-9B0E-AC4659144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1428981"/>
            <a:ext cx="6858000" cy="81288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8765120" y="2082890"/>
            <a:ext cx="4457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>
                <a:solidFill>
                  <a:schemeClr val="bg1"/>
                </a:solidFill>
              </a:rPr>
              <a:t>Ræturnar halda </a:t>
            </a:r>
            <a:br>
              <a:rPr lang="is-IS" sz="3200" b="1" dirty="0">
                <a:solidFill>
                  <a:schemeClr val="bg1"/>
                </a:solidFill>
              </a:rPr>
            </a:br>
            <a:r>
              <a:rPr lang="is-IS" sz="3200" b="1" dirty="0">
                <a:solidFill>
                  <a:schemeClr val="bg1"/>
                </a:solidFill>
              </a:rPr>
              <a:t>trénu föstu í moldinni eða jarðveginum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726360" y="6102440"/>
            <a:ext cx="43724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>
                <a:solidFill>
                  <a:schemeClr val="bg1"/>
                </a:solidFill>
              </a:rPr>
              <a:t>Ræturnar sjúga vatn </a:t>
            </a:r>
            <a:br>
              <a:rPr lang="is-IS" sz="3200" b="1" dirty="0">
                <a:solidFill>
                  <a:schemeClr val="bg1"/>
                </a:solidFill>
              </a:rPr>
            </a:br>
            <a:r>
              <a:rPr lang="is-IS" sz="3200" b="1" dirty="0">
                <a:solidFill>
                  <a:schemeClr val="bg1"/>
                </a:solidFill>
              </a:rPr>
              <a:t>og nauðsynleg næringarefni</a:t>
            </a:r>
          </a:p>
          <a:p>
            <a:pPr algn="ctr"/>
            <a:r>
              <a:rPr lang="is-IS" sz="3200" b="1" dirty="0">
                <a:solidFill>
                  <a:schemeClr val="bg1"/>
                </a:solidFill>
              </a:rPr>
              <a:t>úr moldinni eins og steinefni.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645477" y="5515663"/>
            <a:ext cx="44257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Á rótinni eru rótarhár sem  ná  í næringuna.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928358"/>
            <a:ext cx="44257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s-IS" sz="3200" b="1" dirty="0">
                <a:solidFill>
                  <a:schemeClr val="bg1"/>
                </a:solidFill>
              </a:rPr>
              <a:t>Ef það væru engar rætur   myndu  trén fjúka </a:t>
            </a:r>
          </a:p>
          <a:p>
            <a:pPr algn="ctr"/>
            <a:r>
              <a:rPr lang="is-IS" sz="3200" b="1" dirty="0">
                <a:solidFill>
                  <a:schemeClr val="bg1"/>
                </a:solidFill>
              </a:rPr>
              <a:t>og þau </a:t>
            </a:r>
          </a:p>
          <a:p>
            <a:pPr algn="ctr"/>
            <a:r>
              <a:rPr lang="is-IS" sz="3200" b="1" dirty="0">
                <a:solidFill>
                  <a:schemeClr val="bg1"/>
                </a:solidFill>
              </a:rPr>
              <a:t>gætu ekki staðið.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470979-D9D6-4EB7-851A-06CC26834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623" y="3959195"/>
            <a:ext cx="5341514" cy="3200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647710-F8B0-48D6-B8F3-D76D9A2A7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9538" y="6743683"/>
            <a:ext cx="3171848" cy="228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 dirty="0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9372600" cy="7119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Ræturnar halda trénu föstu.</a:t>
            </a:r>
            <a:b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Ræturnar og rótarhárin sjúga vatn, súrefni og steinefni úr moldinni. 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 þurfa mikið vatn og </a:t>
            </a:r>
            <a:r>
              <a:rPr lang="is-IS" sz="4000" b="1" spc="-127" dirty="0" err="1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næringaríka</a:t>
            </a: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 mold.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9AA76-23A6-44DA-8205-E8FF20C2D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" r="3061"/>
          <a:stretch/>
        </p:blipFill>
        <p:spPr>
          <a:xfrm>
            <a:off x="10210800" y="1638300"/>
            <a:ext cx="7162800" cy="79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96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0342265" y="810038"/>
            <a:ext cx="7305203" cy="8402030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BF5079-AC95-4A54-98C5-460550378056}"/>
              </a:ext>
            </a:extLst>
          </p:cNvPr>
          <p:cNvSpPr txBox="1"/>
          <p:nvPr/>
        </p:nvSpPr>
        <p:spPr>
          <a:xfrm>
            <a:off x="10877654" y="1273849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>
                <a:solidFill>
                  <a:schemeClr val="bg1"/>
                </a:solidFill>
              </a:rPr>
              <a:t>Inni í laufblaðinu eru grænkorn.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BD36F-8D75-42BA-8AC0-B2388DED6112}"/>
              </a:ext>
            </a:extLst>
          </p:cNvPr>
          <p:cNvSpPr txBox="1"/>
          <p:nvPr/>
        </p:nvSpPr>
        <p:spPr>
          <a:xfrm>
            <a:off x="10929663" y="3439028"/>
            <a:ext cx="5739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>
                <a:solidFill>
                  <a:schemeClr val="bg1"/>
                </a:solidFill>
              </a:rPr>
              <a:t>Grænukornin eru eins og litlar verksmiðjur sem búa til næringu handa trénu</a:t>
            </a: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33600" y="810038"/>
            <a:ext cx="7503671" cy="8448262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375462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</a:t>
            </a:r>
          </a:p>
        </p:txBody>
      </p:sp>
      <p:pic>
        <p:nvPicPr>
          <p:cNvPr id="8194" name="Picture 2" descr="Íslensku plönturnar -Laufblað">
            <a:extLst>
              <a:ext uri="{FF2B5EF4-FFF2-40B4-BE49-F238E27FC236}">
                <a16:creationId xmlns:a16="http://schemas.microsoft.com/office/drawing/2014/main" id="{8064DB05-6BF7-4D2F-919D-AE8A4BCBB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101" y="4762500"/>
            <a:ext cx="5638800" cy="375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76B8E6-844A-45F0-BCC3-758A2F59C25A}"/>
              </a:ext>
            </a:extLst>
          </p:cNvPr>
          <p:cNvSpPr txBox="1"/>
          <p:nvPr/>
        </p:nvSpPr>
        <p:spPr>
          <a:xfrm rot="872997">
            <a:off x="4218826" y="6149778"/>
            <a:ext cx="776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err="1"/>
              <a:t>Stilku</a:t>
            </a:r>
            <a:r>
              <a:rPr lang="en-US" dirty="0"/>
              <a:t>r</a:t>
            </a:r>
            <a:endParaRPr lang="is-I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CB0B9E-A57A-403D-A28C-20DE1C8D2459}"/>
              </a:ext>
            </a:extLst>
          </p:cNvPr>
          <p:cNvSpPr txBox="1"/>
          <p:nvPr/>
        </p:nvSpPr>
        <p:spPr>
          <a:xfrm>
            <a:off x="10877654" y="6219760"/>
            <a:ext cx="64509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G</a:t>
            </a:r>
            <a:r>
              <a:rPr lang="is-IS" sz="4000" b="1" dirty="0">
                <a:solidFill>
                  <a:schemeClr val="bg1"/>
                </a:solidFill>
              </a:rPr>
              <a:t>rænukornin búa líka til súrefni sem svífur úr blaðinu í gengum örlitlar holur</a:t>
            </a:r>
            <a:endParaRPr lang="is-I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A9AFFD-B26B-4258-ABFD-12F0AEB74231}"/>
              </a:ext>
            </a:extLst>
          </p:cNvPr>
          <p:cNvSpPr txBox="1"/>
          <p:nvPr/>
        </p:nvSpPr>
        <p:spPr>
          <a:xfrm>
            <a:off x="3939257" y="2807084"/>
            <a:ext cx="4132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Laufblað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skiptist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í 3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hluta</a:t>
            </a:r>
            <a:br>
              <a:rPr lang="en-US" sz="28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blöðku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blaðfót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og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blaðstilk</a:t>
            </a:r>
            <a:endParaRPr lang="is-I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700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 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8686801" y="1332533"/>
            <a:ext cx="4457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>
                <a:solidFill>
                  <a:schemeClr val="bg1"/>
                </a:solidFill>
              </a:rPr>
              <a:t>Hverju laufblaði má líkja við verksmiðju sem fær orku frá sólinni. 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653118" y="5594953"/>
            <a:ext cx="43724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Trén lifa á ósýnilegu efni sem er í loftinu allt í kringum okkur.</a:t>
            </a:r>
          </a:p>
          <a:p>
            <a:endParaRPr lang="is-IS" sz="3200" b="1" dirty="0">
              <a:solidFill>
                <a:schemeClr val="bg1"/>
              </a:solidFill>
            </a:endParaRPr>
          </a:p>
          <a:p>
            <a:r>
              <a:rPr lang="is-IS" sz="3200" b="1" dirty="0">
                <a:solidFill>
                  <a:schemeClr val="bg1"/>
                </a:solidFill>
              </a:rPr>
              <a:t>Það heitir </a:t>
            </a:r>
            <a:r>
              <a:rPr lang="is-IS" sz="4000" b="1" dirty="0">
                <a:solidFill>
                  <a:schemeClr val="bg1"/>
                </a:solidFill>
              </a:rPr>
              <a:t>koltvíoxíð.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645477" y="5515663"/>
            <a:ext cx="44257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 dirty="0">
                <a:solidFill>
                  <a:schemeClr val="bg1"/>
                </a:solidFill>
              </a:rPr>
              <a:t>Laufblöðin ná í þetta efni úr loftinu.</a:t>
            </a:r>
          </a:p>
          <a:p>
            <a:endParaRPr lang="is-IS" sz="3200" b="1" dirty="0">
              <a:solidFill>
                <a:schemeClr val="bg1"/>
              </a:solidFill>
            </a:endParaRPr>
          </a:p>
          <a:p>
            <a:r>
              <a:rPr lang="is-IS" sz="3200" b="1" dirty="0">
                <a:solidFill>
                  <a:schemeClr val="bg1"/>
                </a:solidFill>
              </a:rPr>
              <a:t>Sólin hjálpar svo laufblöðunum að búa til næringu úr koltvíoxíðinu og vatni handa trénu. 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332533"/>
            <a:ext cx="44257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Laufblöðin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búa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líka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til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súrefni</a:t>
            </a:r>
            <a:r>
              <a:rPr lang="en-US" sz="3200" b="1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Súrefni</a:t>
            </a:r>
            <a:r>
              <a:rPr lang="en-US" sz="3200" b="1" dirty="0">
                <a:solidFill>
                  <a:schemeClr val="bg1"/>
                </a:solidFill>
              </a:rPr>
              <a:t> er í </a:t>
            </a:r>
            <a:r>
              <a:rPr lang="en-US" sz="3200" b="1" dirty="0" err="1">
                <a:solidFill>
                  <a:schemeClr val="bg1"/>
                </a:solidFill>
              </a:rPr>
              <a:t>loftinu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og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við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öndum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því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alltaf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okkur</a:t>
            </a:r>
            <a:r>
              <a:rPr lang="en-US" sz="3200" b="1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Við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þurfum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fá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súrefni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til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að</a:t>
            </a:r>
            <a:r>
              <a:rPr lang="en-US" sz="3200" b="1" dirty="0">
                <a:solidFill>
                  <a:schemeClr val="bg1"/>
                </a:solidFill>
              </a:rPr>
              <a:t> geta </a:t>
            </a:r>
            <a:r>
              <a:rPr lang="en-US" sz="3200" b="1" dirty="0" err="1">
                <a:solidFill>
                  <a:schemeClr val="bg1"/>
                </a:solidFill>
              </a:rPr>
              <a:t>lifað</a:t>
            </a:r>
            <a:r>
              <a:rPr lang="en-US" sz="3200" b="1" dirty="0">
                <a:solidFill>
                  <a:schemeClr val="bg1"/>
                </a:solidFill>
              </a:rPr>
              <a:t>. </a:t>
            </a:r>
            <a:endParaRPr lang="is-IS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Einfalt er gott;) Hér er ein einföld og skemmtileg hugmynd til að prófa eftir vinnu með þínu barni. Fyrirmælin eru einföld - getið þið fundið 20-50 mismunandi laufblöð og raðað þeim upp">
            <a:extLst>
              <a:ext uri="{FF2B5EF4-FFF2-40B4-BE49-F238E27FC236}">
                <a16:creationId xmlns:a16="http://schemas.microsoft.com/office/drawing/2014/main" id="{25279F78-CE7A-43CE-BB5B-49B0EF36F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44" y="3457562"/>
            <a:ext cx="4887284" cy="488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B05B2B-8B45-41AB-BCCA-435BCE521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0" y="3175672"/>
            <a:ext cx="1419235" cy="17145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E0A550-F783-4AF7-B031-6E3A7F0298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8585" y="3104312"/>
            <a:ext cx="5572903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0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0342265" y="810038"/>
            <a:ext cx="7305203" cy="8402030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45695" y="830417"/>
            <a:ext cx="7503671" cy="8448262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375462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Litir á laufblöðum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CB0B9E-A57A-403D-A28C-20DE1C8D2459}"/>
              </a:ext>
            </a:extLst>
          </p:cNvPr>
          <p:cNvSpPr txBox="1"/>
          <p:nvPr/>
        </p:nvSpPr>
        <p:spPr>
          <a:xfrm>
            <a:off x="10851749" y="1333229"/>
            <a:ext cx="6450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4000" b="1" dirty="0">
                <a:solidFill>
                  <a:schemeClr val="bg1"/>
                </a:solidFill>
              </a:rPr>
              <a:t>Á haustinn minkar starfsemi grænukornanna og smá saman hverfa þau úr laufblaðinu. </a:t>
            </a:r>
          </a:p>
          <a:p>
            <a:endParaRPr lang="is-IS" sz="4000" b="1" dirty="0">
              <a:solidFill>
                <a:schemeClr val="bg1"/>
              </a:solidFill>
            </a:endParaRPr>
          </a:p>
          <a:p>
            <a:r>
              <a:rPr lang="is-IS" sz="4000" b="1" dirty="0">
                <a:solidFill>
                  <a:schemeClr val="bg1"/>
                </a:solidFill>
              </a:rPr>
              <a:t>Við það breytir laufblaðið um lit.</a:t>
            </a:r>
            <a:endParaRPr lang="is-IS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AA9CB0-D0B2-4E18-A173-061C36894AC6}"/>
              </a:ext>
            </a:extLst>
          </p:cNvPr>
          <p:cNvSpPr txBox="1"/>
          <p:nvPr/>
        </p:nvSpPr>
        <p:spPr>
          <a:xfrm>
            <a:off x="10915853" y="6488313"/>
            <a:ext cx="5968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4000" b="1" dirty="0">
                <a:solidFill>
                  <a:schemeClr val="bg1"/>
                </a:solidFill>
              </a:rPr>
              <a:t>Þegar laufin breyta um lit eru þau að undirbúa tréð fyrir veturinn.</a:t>
            </a:r>
            <a:endParaRPr lang="is-IS" sz="4000" dirty="0"/>
          </a:p>
        </p:txBody>
      </p:sp>
      <p:pic>
        <p:nvPicPr>
          <p:cNvPr id="9218" name="Picture 2" descr="Haustið er sá tími þegar jörðin undirbýr sig til að fara í dvala. Þú getur líka notað haustið til að hægja á þér og undirbúa komandi vetur. Hvað er það sem þú">
            <a:extLst>
              <a:ext uri="{FF2B5EF4-FFF2-40B4-BE49-F238E27FC236}">
                <a16:creationId xmlns:a16="http://schemas.microsoft.com/office/drawing/2014/main" id="{85AEFF8F-E2AB-43FB-A5CF-98746556D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182" y="3201168"/>
            <a:ext cx="5066532" cy="506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80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 dirty="0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8572500" cy="819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Inni í laufblaðinu eru grænukorn.</a:t>
            </a:r>
            <a:b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Grænukornin búa til súrefni og stjórna litnum á laufblaðinu.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haustin fara trén í dvala. 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Þá minkar starfsemi grænukornanna sem veldur því að laufblaðið breytir um lit.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5494D-3FF0-4AD5-8387-9DB7ADDA6B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1"/>
          <a:stretch/>
        </p:blipFill>
        <p:spPr>
          <a:xfrm>
            <a:off x="9677400" y="4305300"/>
            <a:ext cx="8245026" cy="51009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E421AD-1C68-4F1E-8BAB-0D59C2D6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0" y="1104900"/>
            <a:ext cx="4267200" cy="25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39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Það eru til nokkrar gerðir af fræjum.</a:t>
            </a:r>
          </a:p>
          <a:p>
            <a:r>
              <a:rPr lang="is-IS" sz="3200" dirty="0"/>
              <a:t>Fræin eru ólík.</a:t>
            </a:r>
            <a:br>
              <a:rPr lang="is-IS" sz="3200" dirty="0"/>
            </a:br>
            <a:endParaRPr lang="is-IS" sz="3200" dirty="0"/>
          </a:p>
          <a:p>
            <a:r>
              <a:rPr lang="is-IS" sz="3200" dirty="0"/>
              <a:t>Sum eru í </a:t>
            </a:r>
            <a:r>
              <a:rPr lang="is-IS" sz="3200" dirty="0" err="1"/>
              <a:t>könglum</a:t>
            </a:r>
            <a:r>
              <a:rPr lang="is-IS" sz="3200" dirty="0"/>
              <a:t> eða reklum önnur eru í berjum.</a:t>
            </a:r>
          </a:p>
          <a:p>
            <a:endParaRPr lang="is-IS" sz="3200" dirty="0"/>
          </a:p>
          <a:p>
            <a:r>
              <a:rPr lang="is-IS" sz="3200" dirty="0"/>
              <a:t>Sum fræ dreifast með vindi, önnur dreifast með dýrum t.d. fuglum.</a:t>
            </a:r>
          </a:p>
          <a:p>
            <a:endParaRPr lang="is-IS" sz="3200" dirty="0"/>
          </a:p>
          <a:p>
            <a:r>
              <a:rPr lang="is-IS" sz="3200" dirty="0"/>
              <a:t>Sum fræ hafa </a:t>
            </a:r>
            <a:r>
              <a:rPr lang="is-IS" sz="3200" dirty="0" err="1"/>
              <a:t>svifvængi</a:t>
            </a:r>
            <a:r>
              <a:rPr lang="is-IS" sz="3200" dirty="0"/>
              <a:t> og geta svifið langt t.d. fræ af </a:t>
            </a:r>
            <a:r>
              <a:rPr lang="is-IS" sz="3200" dirty="0" err="1"/>
              <a:t>hlyn</a:t>
            </a:r>
            <a:r>
              <a:rPr lang="is-IS" sz="3200" dirty="0"/>
              <a:t> þau eru tvö og tvö saman og mynda þannig spaða eins og á þyrlu.</a:t>
            </a:r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C06A2BB-1179-4EF5-A629-AB3ADB7CA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01924" y="827615"/>
            <a:ext cx="2982602" cy="3031500"/>
          </a:xfrm>
          <a:prstGeom prst="rect">
            <a:avLst/>
          </a:prstGeom>
        </p:spPr>
      </p:pic>
      <p:pic>
        <p:nvPicPr>
          <p:cNvPr id="1026" name="Picture 2" descr="Könglar | Skógræktin">
            <a:extLst>
              <a:ext uri="{FF2B5EF4-FFF2-40B4-BE49-F238E27FC236}">
                <a16:creationId xmlns:a16="http://schemas.microsoft.com/office/drawing/2014/main" id="{22B24D61-F605-4C1C-8862-CDA917583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0875" y="4285921"/>
            <a:ext cx="3143579" cy="314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064F15-11C2-44CD-A6FB-C1EB7A0DC57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954538" y="7645470"/>
            <a:ext cx="2867046" cy="220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0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Hvernig dreifast fræ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Margir fuglar borða berin af reynitrjám.</a:t>
            </a:r>
            <a:br>
              <a:rPr lang="is-IS" sz="3200" dirty="0"/>
            </a:br>
            <a:endParaRPr lang="is-IS" sz="3200" dirty="0"/>
          </a:p>
          <a:p>
            <a:endParaRPr lang="is-IS" sz="3200" dirty="0"/>
          </a:p>
          <a:p>
            <a:r>
              <a:rPr lang="is-IS" sz="3200" dirty="0"/>
              <a:t>Þegar fuglarnir drita koma fræin ómelt úr fuglinum. Þannig getur fræ </a:t>
            </a:r>
            <a:r>
              <a:rPr lang="is-IS" sz="3200" dirty="0" err="1"/>
              <a:t>boristum</a:t>
            </a:r>
            <a:r>
              <a:rPr lang="is-IS" sz="3200" dirty="0"/>
              <a:t> langan veg.</a:t>
            </a:r>
          </a:p>
          <a:p>
            <a:endParaRPr lang="is-IS" sz="3200" dirty="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8D500A-452B-4A10-85DB-8ABD81E113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9207" y="5810025"/>
            <a:ext cx="3937199" cy="28468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C415E0-ABAE-42D3-B0D5-E484C451D0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246290" y="760566"/>
            <a:ext cx="2389289" cy="24658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5BFAC4-06F1-47EB-931A-566BC51ED1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106400" y="3659741"/>
            <a:ext cx="4267200" cy="37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1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AF149-BE9E-4E06-B5AA-F35AC4C57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5125">
            <a:off x="9738366" y="1104818"/>
            <a:ext cx="2153701" cy="25629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 dirty="0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1219200" y="1485900"/>
            <a:ext cx="8915400" cy="819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Fræin eru ólík.</a:t>
            </a:r>
            <a:b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Mörg fræ dreifast með vindinum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Dýr geta dreift fræjum.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Fuglarnir dreifa fræjum víða með </a:t>
            </a:r>
            <a:r>
              <a:rPr lang="is-IS" sz="4000" b="1" spc="-127" dirty="0" err="1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dritinu</a:t>
            </a: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Fræin eru í berjum, reklum og </a:t>
            </a:r>
            <a:r>
              <a:rPr lang="is-IS" sz="4000" b="1" spc="-127" dirty="0" err="1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könglum</a:t>
            </a: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DAFF0-235F-474D-9B86-EB9EE8889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8200" y="876300"/>
            <a:ext cx="5240156" cy="525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2EA887-0B73-43A2-880B-F0423CE89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605542">
            <a:off x="9734596" y="6779843"/>
            <a:ext cx="2819794" cy="2162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1CA38B-2697-4CBE-BCF4-8F667DE2B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0" y="6591300"/>
            <a:ext cx="2810091" cy="322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62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7">
            <a:extLst>
              <a:ext uri="{FF2B5EF4-FFF2-40B4-BE49-F238E27FC236}">
                <a16:creationId xmlns:a16="http://schemas.microsoft.com/office/drawing/2014/main" id="{F12008F2-DA27-47EC-BCDE-C27FB480A51B}"/>
              </a:ext>
            </a:extLst>
          </p:cNvPr>
          <p:cNvGrpSpPr/>
          <p:nvPr/>
        </p:nvGrpSpPr>
        <p:grpSpPr>
          <a:xfrm>
            <a:off x="12454590" y="5326140"/>
            <a:ext cx="4848525" cy="4236959"/>
            <a:chOff x="0" y="0"/>
            <a:chExt cx="2159023" cy="1789885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E417E12C-5D39-40BA-A592-1870CE870E7D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1028700"/>
            <a:ext cx="7341275" cy="8534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00706" y="1028700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32065" y="1742559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og 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lauftré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2578271" y="1288035"/>
            <a:ext cx="42875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/>
              <a:t>Tré með laufblöð kallast</a:t>
            </a:r>
          </a:p>
          <a:p>
            <a:r>
              <a:rPr lang="is-IS" sz="3200" dirty="0"/>
              <a:t> lauftré og eru græn allt </a:t>
            </a:r>
          </a:p>
          <a:p>
            <a:r>
              <a:rPr lang="is-IS" sz="3200" dirty="0"/>
              <a:t>sumarið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4328F7-0C6E-47C8-AC26-EAAD63F5AF6A}"/>
              </a:ext>
            </a:extLst>
          </p:cNvPr>
          <p:cNvSpPr txBox="1"/>
          <p:nvPr/>
        </p:nvSpPr>
        <p:spPr>
          <a:xfrm>
            <a:off x="12526664" y="5477570"/>
            <a:ext cx="634229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3200" dirty="0"/>
              <a:t>Barrtré eru með blöð sem </a:t>
            </a:r>
          </a:p>
          <a:p>
            <a:r>
              <a:rPr lang="is-IS" sz="3200" dirty="0"/>
              <a:t>líkjast nálum. </a:t>
            </a:r>
          </a:p>
          <a:p>
            <a:r>
              <a:rPr lang="is-IS" sz="3200" dirty="0"/>
              <a:t>Þessi blöð heita barrnálar. </a:t>
            </a:r>
          </a:p>
          <a:p>
            <a:r>
              <a:rPr lang="is-IS" sz="3200" dirty="0"/>
              <a:t>Tré með barrnálar heita </a:t>
            </a:r>
            <a:br>
              <a:rPr lang="is-IS" sz="3200" dirty="0"/>
            </a:br>
            <a:r>
              <a:rPr lang="is-IS" sz="3200" dirty="0"/>
              <a:t>barrtré og eru græn allt árið. </a:t>
            </a:r>
          </a:p>
          <a:p>
            <a:r>
              <a:rPr lang="is-IS" sz="3200" dirty="0"/>
              <a:t>Eina tréð sem fellir barr á </a:t>
            </a:r>
          </a:p>
          <a:p>
            <a:r>
              <a:rPr lang="is-IS" sz="3200" dirty="0"/>
              <a:t>haustin er Lerki</a:t>
            </a:r>
          </a:p>
          <a:p>
            <a:endParaRPr lang="is-IS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7AA4-2B56-42EA-A7A0-23DD89DB17FB}"/>
              </a:ext>
            </a:extLst>
          </p:cNvPr>
          <p:cNvSpPr txBox="1"/>
          <p:nvPr/>
        </p:nvSpPr>
        <p:spPr>
          <a:xfrm>
            <a:off x="12578271" y="2747327"/>
            <a:ext cx="55404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3200" dirty="0"/>
              <a:t>Þau skipta um lit á haustin </a:t>
            </a:r>
            <a:br>
              <a:rPr lang="is-IS" sz="3200" dirty="0"/>
            </a:br>
            <a:r>
              <a:rPr lang="is-IS" sz="3200" dirty="0"/>
              <a:t>og verða gul, brún eða rauð </a:t>
            </a:r>
            <a:br>
              <a:rPr lang="is-IS" sz="3200" dirty="0"/>
            </a:br>
            <a:r>
              <a:rPr lang="is-IS" sz="3200" dirty="0"/>
              <a:t>og laufin falla af trjánum </a:t>
            </a:r>
          </a:p>
          <a:p>
            <a:r>
              <a:rPr lang="is-IS" sz="3200" dirty="0"/>
              <a:t>Á vorin vaxa ný laufblöð</a:t>
            </a:r>
          </a:p>
        </p:txBody>
      </p:sp>
      <p:pic>
        <p:nvPicPr>
          <p:cNvPr id="10242" name="Picture 2" descr="Barrtré – Garðyrkjufélag Íslands">
            <a:extLst>
              <a:ext uri="{FF2B5EF4-FFF2-40B4-BE49-F238E27FC236}">
                <a16:creationId xmlns:a16="http://schemas.microsoft.com/office/drawing/2014/main" id="{6E95FE67-FBF3-49C6-B97D-55D315F0E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872" y="5326140"/>
            <a:ext cx="3562323" cy="356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550B6B4-ABE9-4CB6-BB36-3F381BBE2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71" y="5153777"/>
            <a:ext cx="2803818" cy="373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93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Nokkrar tegundir af barrtrjám 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ABE50-8A08-4FE2-B7EE-A3A576A8F286}"/>
              </a:ext>
            </a:extLst>
          </p:cNvPr>
          <p:cNvSpPr txBox="1"/>
          <p:nvPr/>
        </p:nvSpPr>
        <p:spPr>
          <a:xfrm>
            <a:off x="9950568" y="2894016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Greni</a:t>
            </a:r>
            <a:endParaRPr lang="is-IS" sz="3200" dirty="0"/>
          </a:p>
        </p:txBody>
      </p:sp>
      <p:pic>
        <p:nvPicPr>
          <p:cNvPr id="12290" name="Picture 2" descr="garðurinn okkar: Grenifræ og furufræ">
            <a:extLst>
              <a:ext uri="{FF2B5EF4-FFF2-40B4-BE49-F238E27FC236}">
                <a16:creationId xmlns:a16="http://schemas.microsoft.com/office/drawing/2014/main" id="{4FE79B53-912B-43E1-90AB-05DCC0D2E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65" y="3444235"/>
            <a:ext cx="3471709" cy="462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6568257" y="2894016"/>
            <a:ext cx="921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Fura</a:t>
            </a:r>
            <a:endParaRPr lang="is-IS" sz="3200" dirty="0"/>
          </a:p>
        </p:txBody>
      </p:sp>
      <p:pic>
        <p:nvPicPr>
          <p:cNvPr id="12292" name="Picture 4" descr="Grenitré í Skátalundi í Skorradal - sumarið 2006 | Ljósmyndasafn Akraness">
            <a:extLst>
              <a:ext uri="{FF2B5EF4-FFF2-40B4-BE49-F238E27FC236}">
                <a16:creationId xmlns:a16="http://schemas.microsoft.com/office/drawing/2014/main" id="{28C16E55-6135-4EE9-996F-E18A7425F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"/>
          <a:stretch/>
        </p:blipFill>
        <p:spPr bwMode="auto">
          <a:xfrm>
            <a:off x="8889297" y="3478791"/>
            <a:ext cx="3155565" cy="459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294" name="Picture 6" descr="Vísindavefurinn: Af hverju missir lerki ekki barrið á veturna?">
            <a:extLst>
              <a:ext uri="{FF2B5EF4-FFF2-40B4-BE49-F238E27FC236}">
                <a16:creationId xmlns:a16="http://schemas.microsoft.com/office/drawing/2014/main" id="{D59CD04E-9046-4BE7-BE30-4B3A9063D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0945" y="1147732"/>
            <a:ext cx="3884977" cy="609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65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Nokkrar tegundir af lauftrjám 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268" name="Picture 4" descr="Reyniviður / Ilmreynir / Reynir – Sorbus aucuparia – Gróðrarstöð">
            <a:extLst>
              <a:ext uri="{FF2B5EF4-FFF2-40B4-BE49-F238E27FC236}">
                <a16:creationId xmlns:a16="http://schemas.microsoft.com/office/drawing/2014/main" id="{41793ED4-C9FF-49EF-9DB2-7A12BCB81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600" y="1181100"/>
            <a:ext cx="384873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lmbjörk | Skógræktin">
            <a:extLst>
              <a:ext uri="{FF2B5EF4-FFF2-40B4-BE49-F238E27FC236}">
                <a16:creationId xmlns:a16="http://schemas.microsoft.com/office/drawing/2014/main" id="{AA05B09D-5643-4AB0-B9CA-31E5A060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2948" y="5573109"/>
            <a:ext cx="3348037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Alaskaösp – Populus trichocarpa 'Keisari', 'Sæland', 'Pinni', 'Haukur' og 'Súla' – Gróðrarstöð">
            <a:extLst>
              <a:ext uri="{FF2B5EF4-FFF2-40B4-BE49-F238E27FC236}">
                <a16:creationId xmlns:a16="http://schemas.microsoft.com/office/drawing/2014/main" id="{A84D64C6-1615-4512-B3F8-D54672740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53"/>
          <a:stretch/>
        </p:blipFill>
        <p:spPr bwMode="auto">
          <a:xfrm>
            <a:off x="5956781" y="3232301"/>
            <a:ext cx="5561466" cy="23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lynur við Stillholt 11 er tré ársins 2019 á Akranesi – Skagafréttir.is">
            <a:extLst>
              <a:ext uri="{FF2B5EF4-FFF2-40B4-BE49-F238E27FC236}">
                <a16:creationId xmlns:a16="http://schemas.microsoft.com/office/drawing/2014/main" id="{C46FFB4C-DF97-4F39-92C2-51C8AC1E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26" y="5920366"/>
            <a:ext cx="46005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376FF8-E21C-45FD-908C-E40264D9E3D0}"/>
              </a:ext>
            </a:extLst>
          </p:cNvPr>
          <p:cNvSpPr txBox="1"/>
          <p:nvPr/>
        </p:nvSpPr>
        <p:spPr>
          <a:xfrm>
            <a:off x="14318546" y="586578"/>
            <a:ext cx="15768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/>
              <a:t>Reynitré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ABE50-8A08-4FE2-B7EE-A3A576A8F286}"/>
              </a:ext>
            </a:extLst>
          </p:cNvPr>
          <p:cNvSpPr txBox="1"/>
          <p:nvPr/>
        </p:nvSpPr>
        <p:spPr>
          <a:xfrm>
            <a:off x="14401800" y="4859513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B</a:t>
            </a:r>
            <a:r>
              <a:rPr lang="is-IS" sz="3200" dirty="0" err="1"/>
              <a:t>irkitré</a:t>
            </a:r>
            <a:endParaRPr lang="is-I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10439400" y="4908456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Ösp</a:t>
            </a:r>
            <a:endParaRPr lang="is-IS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A6F6C6-51E1-4D9C-AC66-4C75FF6B7ED7}"/>
              </a:ext>
            </a:extLst>
          </p:cNvPr>
          <p:cNvSpPr txBox="1"/>
          <p:nvPr/>
        </p:nvSpPr>
        <p:spPr>
          <a:xfrm>
            <a:off x="9672669" y="5846804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Hlynur</a:t>
            </a:r>
            <a:endParaRPr lang="is-IS" sz="3200" dirty="0"/>
          </a:p>
        </p:txBody>
      </p:sp>
    </p:spTree>
    <p:extLst>
      <p:ext uri="{BB962C8B-B14F-4D97-AF65-F5344CB8AC3E}">
        <p14:creationId xmlns:p14="http://schemas.microsoft.com/office/powerpoint/2010/main" val="1030497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22" grpId="0"/>
      <p:bldP spid="12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 dirty="0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152400" y="1235149"/>
            <a:ext cx="8572500" cy="5119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 eru með nálar sem </a:t>
            </a:r>
            <a:b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kallast barrnálar.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Barrbálar falla ekki af trjánum nema á einni tegund, lerki.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B6E97-4CFB-4BB3-8802-E355A8991454}"/>
              </a:ext>
            </a:extLst>
          </p:cNvPr>
          <p:cNvSpPr txBox="1"/>
          <p:nvPr/>
        </p:nvSpPr>
        <p:spPr>
          <a:xfrm>
            <a:off x="9144000" y="1235149"/>
            <a:ext cx="9144000" cy="585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Lauftré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vorin vaxa á þau laufblöð.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haustin skipta laufblöðin um lit og verða gul, rauð og appelsínugul og falla síðan af trénu.</a:t>
            </a:r>
          </a:p>
          <a:p>
            <a:endParaRPr lang="is-IS" sz="5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F931F1-F212-4DE6-AB94-0A3F65623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9467" y="5590620"/>
            <a:ext cx="3285066" cy="4474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BB4D04-888F-4187-B04F-2108C7D0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34" y="6389055"/>
            <a:ext cx="2438400" cy="3676358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19C4C01-6D7A-4BDD-A63B-C3E689D25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565" y="6896100"/>
            <a:ext cx="2895435" cy="289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our season trees isolated, spring with flowers, green summer, yellow  autumn, snow winter. vector illustration. nature and environment eco  concept 32312683 Vector Art at Vecteezy">
            <a:extLst>
              <a:ext uri="{FF2B5EF4-FFF2-40B4-BE49-F238E27FC236}">
                <a16:creationId xmlns:a16="http://schemas.microsoft.com/office/drawing/2014/main" id="{49BD549D-3A08-4C51-8A01-17AA1928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179" y="6568905"/>
            <a:ext cx="3387729" cy="331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8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Birki - björk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Birkið er með rauðbrúnan stofn eða </a:t>
            </a:r>
            <a:r>
              <a:rPr lang="is-IS" sz="3200" dirty="0" err="1"/>
              <a:t>gráhvítann</a:t>
            </a:r>
            <a:r>
              <a:rPr lang="is-IS" sz="3200" dirty="0"/>
              <a:t>.</a:t>
            </a:r>
          </a:p>
          <a:p>
            <a:endParaRPr lang="is-IS" sz="3200" dirty="0"/>
          </a:p>
          <a:p>
            <a:br>
              <a:rPr lang="is-IS" sz="3200" dirty="0"/>
            </a:br>
            <a:r>
              <a:rPr lang="is-IS" sz="3200" dirty="0"/>
              <a:t>Laufin eru egglaga og </a:t>
            </a:r>
            <a:r>
              <a:rPr lang="is-IS" sz="3200" dirty="0" err="1"/>
              <a:t>tennt</a:t>
            </a:r>
            <a:r>
              <a:rPr lang="is-IS" sz="3200" dirty="0"/>
              <a:t>.</a:t>
            </a:r>
          </a:p>
          <a:p>
            <a:endParaRPr lang="is-IS" sz="3200" dirty="0"/>
          </a:p>
          <a:p>
            <a:r>
              <a:rPr lang="is-IS" sz="3200" dirty="0"/>
              <a:t>Viðurinn er </a:t>
            </a:r>
            <a:r>
              <a:rPr lang="is-IS" sz="3200" dirty="0" err="1"/>
              <a:t>harðgerður</a:t>
            </a:r>
            <a:r>
              <a:rPr lang="is-IS" sz="3200" dirty="0"/>
              <a:t> og notaður í húsgögn, smíðagripi, eldivið og pappír.</a:t>
            </a:r>
          </a:p>
          <a:p>
            <a:endParaRPr lang="is-IS" sz="3200" dirty="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7B2EF66-556F-4A86-AA7F-2FB56AE869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02883" y="3955012"/>
            <a:ext cx="1790713" cy="1343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81A6C1-478E-45C0-B6EE-CF2DBBF160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45738" y="1028700"/>
            <a:ext cx="3954876" cy="64224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A3AEDA-4208-4B29-BD4B-FAB7C30DDA0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44000" y="6718105"/>
            <a:ext cx="2074082" cy="22288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DA18D8-2B75-4628-B4A1-1A26EA6F01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46073" y="6775157"/>
            <a:ext cx="1666887" cy="22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4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Ösp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Alaskaösp er innflutt tré.</a:t>
            </a:r>
          </a:p>
          <a:p>
            <a:br>
              <a:rPr lang="is-IS" sz="3200" dirty="0"/>
            </a:br>
            <a:r>
              <a:rPr lang="is-IS" sz="3200" dirty="0"/>
              <a:t>Hún er mikið notuð í trjárækt á Íslandi.</a:t>
            </a:r>
          </a:p>
          <a:p>
            <a:br>
              <a:rPr lang="is-IS" sz="3200" dirty="0"/>
            </a:br>
            <a:r>
              <a:rPr lang="is-IS" sz="3200" dirty="0"/>
              <a:t>Trén verða há, stofninn er grár og viðurinn er mjúkur.</a:t>
            </a:r>
          </a:p>
          <a:p>
            <a:endParaRPr lang="is-IS" sz="3200" dirty="0"/>
          </a:p>
          <a:p>
            <a:r>
              <a:rPr lang="is-IS" sz="3200" dirty="0"/>
              <a:t>Nýtist í </a:t>
            </a:r>
            <a:r>
              <a:rPr lang="is-IS" sz="3200" dirty="0" err="1"/>
              <a:t>klæðningar</a:t>
            </a:r>
            <a:r>
              <a:rPr lang="is-IS" sz="3200" dirty="0"/>
              <a:t> innahús, gólffjalir og húsgögn</a:t>
            </a:r>
          </a:p>
          <a:p>
            <a:endParaRPr lang="is-IS" sz="3200" dirty="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52" name="Picture 4" descr="Alaskaösp">
            <a:extLst>
              <a:ext uri="{FF2B5EF4-FFF2-40B4-BE49-F238E27FC236}">
                <a16:creationId xmlns:a16="http://schemas.microsoft.com/office/drawing/2014/main" id="{717363E4-EA0B-45EE-B69F-053B40FCD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27"/>
          <a:stretch/>
        </p:blipFill>
        <p:spPr bwMode="auto">
          <a:xfrm>
            <a:off x="13335000" y="1181100"/>
            <a:ext cx="3844244" cy="59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E609AD9E-A712-4444-9C8C-2D2772E8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0392">
            <a:off x="9424906" y="6704902"/>
            <a:ext cx="1677313" cy="236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71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Reynitré</a:t>
            </a:r>
            <a:br>
              <a:rPr lang="is-IS" sz="6399" b="1" spc="-127" dirty="0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 dirty="0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Laufblöðin eru samsett oftast 5 – 10 á sama </a:t>
            </a:r>
            <a:r>
              <a:rPr lang="is-IS" sz="3200" dirty="0" err="1"/>
              <a:t>stilk</a:t>
            </a:r>
            <a:r>
              <a:rPr lang="is-IS" sz="3200" dirty="0"/>
              <a:t>.</a:t>
            </a:r>
          </a:p>
          <a:p>
            <a:br>
              <a:rPr lang="is-IS" sz="3200" dirty="0"/>
            </a:br>
            <a:r>
              <a:rPr lang="is-IS" sz="3200" dirty="0"/>
              <a:t>Í júní blómstar tréð hvítum blómum sem verða að berjum í </a:t>
            </a:r>
            <a:r>
              <a:rPr lang="is-IS" sz="3200" dirty="0" err="1"/>
              <a:t>ásgúst</a:t>
            </a:r>
            <a:r>
              <a:rPr lang="is-IS" sz="3200" dirty="0"/>
              <a:t>.</a:t>
            </a:r>
          </a:p>
          <a:p>
            <a:br>
              <a:rPr lang="is-IS" sz="3200" dirty="0"/>
            </a:br>
            <a:r>
              <a:rPr lang="is-IS" sz="3200" dirty="0"/>
              <a:t>Fuglarnir borða berin sem eru súr.</a:t>
            </a:r>
          </a:p>
          <a:p>
            <a:endParaRPr lang="is-IS" sz="3200" dirty="0"/>
          </a:p>
          <a:p>
            <a:r>
              <a:rPr lang="is-IS" sz="3200" dirty="0"/>
              <a:t>Viðurinn er notaður í húsgögn, smíðagripi, gólf og </a:t>
            </a:r>
            <a:r>
              <a:rPr lang="is-IS" sz="3200" dirty="0" err="1"/>
              <a:t>veggklæðningar</a:t>
            </a:r>
            <a:r>
              <a:rPr lang="is-IS" sz="3200" dirty="0"/>
              <a:t>. </a:t>
            </a:r>
          </a:p>
          <a:p>
            <a:endParaRPr lang="is-IS" sz="3200" dirty="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D4293D4-5B9D-43D3-A42D-A2A478A95E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72247" y="827615"/>
            <a:ext cx="3937375" cy="6723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5FBDF-7C6C-407C-B9E7-A12CE4507D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8400" y="7558429"/>
            <a:ext cx="1943114" cy="14668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49AD3E-877C-4323-85BA-F22E2E0B61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96365" y="6724630"/>
            <a:ext cx="2057415" cy="268607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8C2BCEB-CB61-4A30-9CE0-0DDA2FAD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54805">
            <a:off x="10747110" y="846757"/>
            <a:ext cx="1405342" cy="116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25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a6c36e-fb1f-4671-bcec-0896aeb2d916" xsi:nil="true"/>
    <lcf76f155ced4ddcb4097134ff3c332f xmlns="71a7069f-e701-4e3e-93b3-104b1f51a2b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3E5E0347532340BF8762ABB1206601" ma:contentTypeVersion="9" ma:contentTypeDescription="Create a new document." ma:contentTypeScope="" ma:versionID="fec7ecd69f658da1c6936660cb27c27a">
  <xsd:schema xmlns:xsd="http://www.w3.org/2001/XMLSchema" xmlns:xs="http://www.w3.org/2001/XMLSchema" xmlns:p="http://schemas.microsoft.com/office/2006/metadata/properties" xmlns:ns2="71a7069f-e701-4e3e-93b3-104b1f51a2b0" xmlns:ns3="3aa6c36e-fb1f-4671-bcec-0896aeb2d916" targetNamespace="http://schemas.microsoft.com/office/2006/metadata/properties" ma:root="true" ma:fieldsID="c2add34bb1fe6aee5f7f115677be14bc" ns2:_="" ns3:_="">
    <xsd:import namespace="71a7069f-e701-4e3e-93b3-104b1f51a2b0"/>
    <xsd:import namespace="3aa6c36e-fb1f-4671-bcec-0896aeb2d9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7069f-e701-4e3e-93b3-104b1f51a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864615-84dc-42fd-8330-03f6d4f8b4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6c36e-fb1f-4671-bcec-0896aeb2d9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abccb3-bb10-40c5-b53c-967b8735d63f}" ma:internalName="TaxCatchAll" ma:showField="CatchAllData" ma:web="3aa6c36e-fb1f-4671-bcec-0896aeb2d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7AFB12-2075-4B13-84F9-88C8A77476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71677E-95D5-4BE5-99A6-5A1872221A40}">
  <ds:schemaRefs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3aa6c36e-fb1f-4671-bcec-0896aeb2d916"/>
    <ds:schemaRef ds:uri="71a7069f-e701-4e3e-93b3-104b1f51a2b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AB74C1-D485-4916-AF46-2F292EDDAD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7069f-e701-4e3e-93b3-104b1f51a2b0"/>
    <ds:schemaRef ds:uri="3aa6c36e-fb1f-4671-bcec-0896aeb2d9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889</Words>
  <Application>Microsoft Office PowerPoint</Application>
  <PresentationFormat>Custom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Now Bold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Daily Agenda Slide</dc:title>
  <dc:creator>Bjōrg Vigfúsína Kjartansdóttir</dc:creator>
  <cp:lastModifiedBy>Bjōrg Vigfúsína</cp:lastModifiedBy>
  <cp:revision>49</cp:revision>
  <dcterms:created xsi:type="dcterms:W3CDTF">2006-08-16T00:00:00Z</dcterms:created>
  <dcterms:modified xsi:type="dcterms:W3CDTF">2026-09-13T22:58:24Z</dcterms:modified>
  <dc:identifier>DAHT9DHbtgo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0x010100BE3E5E0347532340BF8762ABB1206601</vt:lpwstr>
  </property>
  <property fmtid="{D5CDD505-2E9C-101B-9397-08002B2CF9AE}" pid="3" name="MediaServiceImageTags">
    <vt:lpwstr/>
  </property>
</Properties>
</file>