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4"/>
  </p:sldMasterIdLst>
  <p:sldIdLst>
    <p:sldId id="256" r:id="rId5"/>
    <p:sldId id="276" r:id="rId6"/>
    <p:sldId id="257" r:id="rId7"/>
    <p:sldId id="269" r:id="rId8"/>
    <p:sldId id="268" r:id="rId9"/>
    <p:sldId id="260" r:id="rId10"/>
    <p:sldId id="261" r:id="rId11"/>
    <p:sldId id="262" r:id="rId12"/>
    <p:sldId id="270" r:id="rId13"/>
    <p:sldId id="272" r:id="rId14"/>
    <p:sldId id="263" r:id="rId15"/>
    <p:sldId id="273" r:id="rId16"/>
    <p:sldId id="265" r:id="rId17"/>
    <p:sldId id="264" r:id="rId18"/>
    <p:sldId id="266" r:id="rId19"/>
    <p:sldId id="271" r:id="rId20"/>
    <p:sldId id="274" r:id="rId21"/>
    <p:sldId id="275" r:id="rId22"/>
    <p:sldId id="267" r:id="rId23"/>
    <p:sldId id="25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jōrg Vigfúsína" initials="BV" lastIdx="1" clrIdx="0">
    <p:extLst>
      <p:ext uri="{19B8F6BF-5375-455C-9EA6-DF929625EA0E}">
        <p15:presenceInfo xmlns:p15="http://schemas.microsoft.com/office/powerpoint/2012/main" userId="2b86005e1a5cc9e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D79DB3-F7CF-4A15-BDDB-4AE97D99443B}" v="228" dt="2026-09-08T10:57:57.7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94660"/>
  </p:normalViewPr>
  <p:slideViewPr>
    <p:cSldViewPr snapToGrid="0">
      <p:cViewPr varScale="1">
        <p:scale>
          <a:sx n="73" d="100"/>
          <a:sy n="73" d="100"/>
        </p:scale>
        <p:origin x="519"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914C159-E5A6-4394-96C8-5FE9D4AEEA74}" type="datetimeFigureOut">
              <a:rPr lang="is-IS" smtClean="0"/>
              <a:t>8.9.2026</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DEAE6421-C24D-4F86-8C7F-3893A5F05763}" type="slidenum">
              <a:rPr lang="is-IS" smtClean="0"/>
              <a:t>‹#›</a:t>
            </a:fld>
            <a:endParaRPr lang="is-IS"/>
          </a:p>
        </p:txBody>
      </p:sp>
    </p:spTree>
    <p:extLst>
      <p:ext uri="{BB962C8B-B14F-4D97-AF65-F5344CB8AC3E}">
        <p14:creationId xmlns:p14="http://schemas.microsoft.com/office/powerpoint/2010/main" val="3213035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14C159-E5A6-4394-96C8-5FE9D4AEEA74}" type="datetimeFigureOut">
              <a:rPr lang="is-IS" smtClean="0"/>
              <a:t>8.9.2026</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DEAE6421-C24D-4F86-8C7F-3893A5F05763}" type="slidenum">
              <a:rPr lang="is-IS" smtClean="0"/>
              <a:t>‹#›</a:t>
            </a:fld>
            <a:endParaRPr lang="is-IS"/>
          </a:p>
        </p:txBody>
      </p:sp>
    </p:spTree>
    <p:extLst>
      <p:ext uri="{BB962C8B-B14F-4D97-AF65-F5344CB8AC3E}">
        <p14:creationId xmlns:p14="http://schemas.microsoft.com/office/powerpoint/2010/main" val="2470596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14C159-E5A6-4394-96C8-5FE9D4AEEA74}" type="datetimeFigureOut">
              <a:rPr lang="is-IS" smtClean="0"/>
              <a:t>8.9.2026</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DEAE6421-C24D-4F86-8C7F-3893A5F05763}" type="slidenum">
              <a:rPr lang="is-IS" smtClean="0"/>
              <a:t>‹#›</a:t>
            </a:fld>
            <a:endParaRPr lang="is-IS"/>
          </a:p>
        </p:txBody>
      </p:sp>
    </p:spTree>
    <p:extLst>
      <p:ext uri="{BB962C8B-B14F-4D97-AF65-F5344CB8AC3E}">
        <p14:creationId xmlns:p14="http://schemas.microsoft.com/office/powerpoint/2010/main" val="4281242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914C159-E5A6-4394-96C8-5FE9D4AEEA74}" type="datetimeFigureOut">
              <a:rPr lang="is-IS" smtClean="0"/>
              <a:t>8.9.2026</a:t>
            </a:fld>
            <a:endParaRPr lang="is-IS"/>
          </a:p>
        </p:txBody>
      </p:sp>
      <p:sp>
        <p:nvSpPr>
          <p:cNvPr id="6" name="Footer Placeholder 5"/>
          <p:cNvSpPr>
            <a:spLocks noGrp="1"/>
          </p:cNvSpPr>
          <p:nvPr>
            <p:ph type="ftr" sz="quarter" idx="11"/>
          </p:nvPr>
        </p:nvSpPr>
        <p:spPr/>
        <p:txBody>
          <a:bodyPr/>
          <a:lstStyle/>
          <a:p>
            <a:endParaRPr lang="is-IS"/>
          </a:p>
        </p:txBody>
      </p:sp>
      <p:sp>
        <p:nvSpPr>
          <p:cNvPr id="7" name="Slide Number Placeholder 6"/>
          <p:cNvSpPr>
            <a:spLocks noGrp="1"/>
          </p:cNvSpPr>
          <p:nvPr>
            <p:ph type="sldNum" sz="quarter" idx="12"/>
          </p:nvPr>
        </p:nvSpPr>
        <p:spPr/>
        <p:txBody>
          <a:bodyPr/>
          <a:lstStyle/>
          <a:p>
            <a:fld id="{DEAE6421-C24D-4F86-8C7F-3893A5F05763}" type="slidenum">
              <a:rPr lang="is-IS" smtClean="0"/>
              <a:t>‹#›</a:t>
            </a:fld>
            <a:endParaRPr lang="is-IS"/>
          </a:p>
        </p:txBody>
      </p:sp>
    </p:spTree>
    <p:extLst>
      <p:ext uri="{BB962C8B-B14F-4D97-AF65-F5344CB8AC3E}">
        <p14:creationId xmlns:p14="http://schemas.microsoft.com/office/powerpoint/2010/main" val="3638945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914C159-E5A6-4394-96C8-5FE9D4AEEA74}" type="datetimeFigureOut">
              <a:rPr lang="is-IS" smtClean="0"/>
              <a:t>8.9.2026</a:t>
            </a:fld>
            <a:endParaRPr lang="is-IS"/>
          </a:p>
        </p:txBody>
      </p:sp>
      <p:sp>
        <p:nvSpPr>
          <p:cNvPr id="8" name="Footer Placeholder 7"/>
          <p:cNvSpPr>
            <a:spLocks noGrp="1"/>
          </p:cNvSpPr>
          <p:nvPr>
            <p:ph type="ftr" sz="quarter" idx="11"/>
          </p:nvPr>
        </p:nvSpPr>
        <p:spPr/>
        <p:txBody>
          <a:bodyPr/>
          <a:lstStyle/>
          <a:p>
            <a:endParaRPr lang="is-IS"/>
          </a:p>
        </p:txBody>
      </p:sp>
      <p:sp>
        <p:nvSpPr>
          <p:cNvPr id="9" name="Slide Number Placeholder 8"/>
          <p:cNvSpPr>
            <a:spLocks noGrp="1"/>
          </p:cNvSpPr>
          <p:nvPr>
            <p:ph type="sldNum" sz="quarter" idx="12"/>
          </p:nvPr>
        </p:nvSpPr>
        <p:spPr/>
        <p:txBody>
          <a:bodyPr/>
          <a:lstStyle/>
          <a:p>
            <a:fld id="{DEAE6421-C24D-4F86-8C7F-3893A5F05763}" type="slidenum">
              <a:rPr lang="is-IS" smtClean="0"/>
              <a:t>‹#›</a:t>
            </a:fld>
            <a:endParaRPr lang="is-IS"/>
          </a:p>
        </p:txBody>
      </p:sp>
    </p:spTree>
    <p:extLst>
      <p:ext uri="{BB962C8B-B14F-4D97-AF65-F5344CB8AC3E}">
        <p14:creationId xmlns:p14="http://schemas.microsoft.com/office/powerpoint/2010/main" val="4101720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914C159-E5A6-4394-96C8-5FE9D4AEEA74}" type="datetimeFigureOut">
              <a:rPr lang="is-IS" smtClean="0"/>
              <a:t>8.9.2026</a:t>
            </a:fld>
            <a:endParaRPr lang="is-IS"/>
          </a:p>
        </p:txBody>
      </p:sp>
      <p:sp>
        <p:nvSpPr>
          <p:cNvPr id="4" name="Footer Placeholder 3"/>
          <p:cNvSpPr>
            <a:spLocks noGrp="1"/>
          </p:cNvSpPr>
          <p:nvPr>
            <p:ph type="ftr" sz="quarter" idx="11"/>
          </p:nvPr>
        </p:nvSpPr>
        <p:spPr/>
        <p:txBody>
          <a:bodyPr/>
          <a:lstStyle/>
          <a:p>
            <a:endParaRPr lang="is-IS"/>
          </a:p>
        </p:txBody>
      </p:sp>
      <p:sp>
        <p:nvSpPr>
          <p:cNvPr id="5" name="Slide Number Placeholder 4"/>
          <p:cNvSpPr>
            <a:spLocks noGrp="1"/>
          </p:cNvSpPr>
          <p:nvPr>
            <p:ph type="sldNum" sz="quarter" idx="12"/>
          </p:nvPr>
        </p:nvSpPr>
        <p:spPr/>
        <p:txBody>
          <a:bodyPr/>
          <a:lstStyle/>
          <a:p>
            <a:fld id="{DEAE6421-C24D-4F86-8C7F-3893A5F05763}" type="slidenum">
              <a:rPr lang="is-IS" smtClean="0"/>
              <a:t>‹#›</a:t>
            </a:fld>
            <a:endParaRPr lang="is-IS"/>
          </a:p>
        </p:txBody>
      </p:sp>
    </p:spTree>
    <p:extLst>
      <p:ext uri="{BB962C8B-B14F-4D97-AF65-F5344CB8AC3E}">
        <p14:creationId xmlns:p14="http://schemas.microsoft.com/office/powerpoint/2010/main" val="3823366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14C159-E5A6-4394-96C8-5FE9D4AEEA74}" type="datetimeFigureOut">
              <a:rPr lang="is-IS" smtClean="0"/>
              <a:t>8.9.2026</a:t>
            </a:fld>
            <a:endParaRPr lang="is-IS"/>
          </a:p>
        </p:txBody>
      </p:sp>
      <p:sp>
        <p:nvSpPr>
          <p:cNvPr id="3" name="Footer Placeholder 2"/>
          <p:cNvSpPr>
            <a:spLocks noGrp="1"/>
          </p:cNvSpPr>
          <p:nvPr>
            <p:ph type="ftr" sz="quarter" idx="11"/>
          </p:nvPr>
        </p:nvSpPr>
        <p:spPr/>
        <p:txBody>
          <a:bodyPr/>
          <a:lstStyle/>
          <a:p>
            <a:endParaRPr lang="is-IS"/>
          </a:p>
        </p:txBody>
      </p:sp>
      <p:sp>
        <p:nvSpPr>
          <p:cNvPr id="4" name="Slide Number Placeholder 3"/>
          <p:cNvSpPr>
            <a:spLocks noGrp="1"/>
          </p:cNvSpPr>
          <p:nvPr>
            <p:ph type="sldNum" sz="quarter" idx="12"/>
          </p:nvPr>
        </p:nvSpPr>
        <p:spPr/>
        <p:txBody>
          <a:bodyPr/>
          <a:lstStyle/>
          <a:p>
            <a:fld id="{DEAE6421-C24D-4F86-8C7F-3893A5F05763}" type="slidenum">
              <a:rPr lang="is-IS" smtClean="0"/>
              <a:t>‹#›</a:t>
            </a:fld>
            <a:endParaRPr lang="is-IS"/>
          </a:p>
        </p:txBody>
      </p:sp>
    </p:spTree>
    <p:extLst>
      <p:ext uri="{BB962C8B-B14F-4D97-AF65-F5344CB8AC3E}">
        <p14:creationId xmlns:p14="http://schemas.microsoft.com/office/powerpoint/2010/main" val="985105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914C159-E5A6-4394-96C8-5FE9D4AEEA74}" type="datetimeFigureOut">
              <a:rPr lang="is-IS" smtClean="0"/>
              <a:t>8.9.2026</a:t>
            </a:fld>
            <a:endParaRPr lang="is-IS"/>
          </a:p>
        </p:txBody>
      </p:sp>
      <p:sp>
        <p:nvSpPr>
          <p:cNvPr id="6" name="Footer Placeholder 5"/>
          <p:cNvSpPr>
            <a:spLocks noGrp="1"/>
          </p:cNvSpPr>
          <p:nvPr>
            <p:ph type="ftr" sz="quarter" idx="11"/>
          </p:nvPr>
        </p:nvSpPr>
        <p:spPr/>
        <p:txBody>
          <a:bodyPr/>
          <a:lstStyle/>
          <a:p>
            <a:endParaRPr lang="is-IS"/>
          </a:p>
        </p:txBody>
      </p:sp>
      <p:sp>
        <p:nvSpPr>
          <p:cNvPr id="7" name="Slide Number Placeholder 6"/>
          <p:cNvSpPr>
            <a:spLocks noGrp="1"/>
          </p:cNvSpPr>
          <p:nvPr>
            <p:ph type="sldNum" sz="quarter" idx="12"/>
          </p:nvPr>
        </p:nvSpPr>
        <p:spPr/>
        <p:txBody>
          <a:bodyPr/>
          <a:lstStyle/>
          <a:p>
            <a:fld id="{DEAE6421-C24D-4F86-8C7F-3893A5F05763}" type="slidenum">
              <a:rPr lang="is-IS" smtClean="0"/>
              <a:t>‹#›</a:t>
            </a:fld>
            <a:endParaRPr lang="is-IS"/>
          </a:p>
        </p:txBody>
      </p:sp>
    </p:spTree>
    <p:extLst>
      <p:ext uri="{BB962C8B-B14F-4D97-AF65-F5344CB8AC3E}">
        <p14:creationId xmlns:p14="http://schemas.microsoft.com/office/powerpoint/2010/main" val="3914772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914C159-E5A6-4394-96C8-5FE9D4AEEA74}" type="datetimeFigureOut">
              <a:rPr lang="is-IS" smtClean="0"/>
              <a:t>8.9.2026</a:t>
            </a:fld>
            <a:endParaRPr lang="is-IS"/>
          </a:p>
        </p:txBody>
      </p:sp>
      <p:sp>
        <p:nvSpPr>
          <p:cNvPr id="6" name="Footer Placeholder 5"/>
          <p:cNvSpPr>
            <a:spLocks noGrp="1"/>
          </p:cNvSpPr>
          <p:nvPr>
            <p:ph type="ftr" sz="quarter" idx="11"/>
          </p:nvPr>
        </p:nvSpPr>
        <p:spPr/>
        <p:txBody>
          <a:bodyPr/>
          <a:lstStyle/>
          <a:p>
            <a:endParaRPr lang="is-IS"/>
          </a:p>
        </p:txBody>
      </p:sp>
      <p:sp>
        <p:nvSpPr>
          <p:cNvPr id="7" name="Slide Number Placeholder 6"/>
          <p:cNvSpPr>
            <a:spLocks noGrp="1"/>
          </p:cNvSpPr>
          <p:nvPr>
            <p:ph type="sldNum" sz="quarter" idx="12"/>
          </p:nvPr>
        </p:nvSpPr>
        <p:spPr/>
        <p:txBody>
          <a:bodyPr/>
          <a:lstStyle/>
          <a:p>
            <a:fld id="{DEAE6421-C24D-4F86-8C7F-3893A5F05763}" type="slidenum">
              <a:rPr lang="is-IS" smtClean="0"/>
              <a:t>‹#›</a:t>
            </a:fld>
            <a:endParaRPr lang="is-IS"/>
          </a:p>
        </p:txBody>
      </p:sp>
    </p:spTree>
    <p:extLst>
      <p:ext uri="{BB962C8B-B14F-4D97-AF65-F5344CB8AC3E}">
        <p14:creationId xmlns:p14="http://schemas.microsoft.com/office/powerpoint/2010/main" val="3081547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14C159-E5A6-4394-96C8-5FE9D4AEEA74}" type="datetimeFigureOut">
              <a:rPr lang="is-IS" smtClean="0"/>
              <a:t>8.9.2026</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DEAE6421-C24D-4F86-8C7F-3893A5F05763}" type="slidenum">
              <a:rPr lang="is-IS" smtClean="0"/>
              <a:t>‹#›</a:t>
            </a:fld>
            <a:endParaRPr lang="is-IS"/>
          </a:p>
        </p:txBody>
      </p:sp>
    </p:spTree>
    <p:extLst>
      <p:ext uri="{BB962C8B-B14F-4D97-AF65-F5344CB8AC3E}">
        <p14:creationId xmlns:p14="http://schemas.microsoft.com/office/powerpoint/2010/main" val="502534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14C159-E5A6-4394-96C8-5FE9D4AEEA74}" type="datetimeFigureOut">
              <a:rPr lang="is-IS" smtClean="0"/>
              <a:t>8.9.2026</a:t>
            </a:fld>
            <a:endParaRPr lang="is-IS"/>
          </a:p>
        </p:txBody>
      </p:sp>
      <p:sp>
        <p:nvSpPr>
          <p:cNvPr id="5" name="Footer Placeholder 4"/>
          <p:cNvSpPr>
            <a:spLocks noGrp="1"/>
          </p:cNvSpPr>
          <p:nvPr>
            <p:ph type="ftr" sz="quarter" idx="11"/>
          </p:nvPr>
        </p:nvSpPr>
        <p:spPr/>
        <p:txBody>
          <a:bodyPr/>
          <a:lstStyle/>
          <a:p>
            <a:endParaRPr lang="is-IS"/>
          </a:p>
        </p:txBody>
      </p:sp>
      <p:sp>
        <p:nvSpPr>
          <p:cNvPr id="6" name="Slide Number Placeholder 5"/>
          <p:cNvSpPr>
            <a:spLocks noGrp="1"/>
          </p:cNvSpPr>
          <p:nvPr>
            <p:ph type="sldNum" sz="quarter" idx="12"/>
          </p:nvPr>
        </p:nvSpPr>
        <p:spPr/>
        <p:txBody>
          <a:bodyPr/>
          <a:lstStyle/>
          <a:p>
            <a:fld id="{DEAE6421-C24D-4F86-8C7F-3893A5F05763}" type="slidenum">
              <a:rPr lang="is-IS" smtClean="0"/>
              <a:t>‹#›</a:t>
            </a:fld>
            <a:endParaRPr lang="is-IS"/>
          </a:p>
        </p:txBody>
      </p:sp>
    </p:spTree>
    <p:extLst>
      <p:ext uri="{BB962C8B-B14F-4D97-AF65-F5344CB8AC3E}">
        <p14:creationId xmlns:p14="http://schemas.microsoft.com/office/powerpoint/2010/main" val="1321109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14C159-E5A6-4394-96C8-5FE9D4AEEA74}" type="datetimeFigureOut">
              <a:rPr lang="is-IS" smtClean="0"/>
              <a:t>8.9.2026</a:t>
            </a:fld>
            <a:endParaRPr lang="is-I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s-I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AE6421-C24D-4F86-8C7F-3893A5F05763}" type="slidenum">
              <a:rPr lang="is-IS" smtClean="0"/>
              <a:t>‹#›</a:t>
            </a:fld>
            <a:endParaRPr lang="is-IS"/>
          </a:p>
        </p:txBody>
      </p:sp>
    </p:spTree>
    <p:extLst>
      <p:ext uri="{BB962C8B-B14F-4D97-AF65-F5344CB8AC3E}">
        <p14:creationId xmlns:p14="http://schemas.microsoft.com/office/powerpoint/2010/main" val="131687208"/>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isaksskoli.is/wp-content/uploads/2017/09/sij_skolanamsskra_islenska_1bekkur.pdf" TargetMode="External"/><Relationship Id="rId7" Type="http://schemas.openxmlformats.org/officeDocument/2006/relationships/image" Target="../media/image5.png"/><Relationship Id="rId2" Type="http://schemas.openxmlformats.org/officeDocument/2006/relationships/hyperlink" Target="NULL"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47541" y="300289"/>
            <a:ext cx="6432984" cy="3216537"/>
          </a:xfrm>
        </p:spPr>
        <p:txBody>
          <a:bodyPr>
            <a:normAutofit fontScale="90000"/>
          </a:bodyPr>
          <a:lstStyle/>
          <a:p>
            <a:br>
              <a:rPr lang="is-IS" dirty="0"/>
            </a:br>
            <a:br>
              <a:rPr lang="is-IS" dirty="0"/>
            </a:br>
            <a:br>
              <a:rPr lang="is-IS" dirty="0"/>
            </a:br>
            <a:br>
              <a:rPr lang="is-IS" dirty="0"/>
            </a:br>
            <a:br>
              <a:rPr lang="is-IS" dirty="0"/>
            </a:br>
            <a:br>
              <a:rPr lang="is-IS" dirty="0"/>
            </a:br>
            <a:r>
              <a:rPr lang="is-IS" dirty="0">
                <a:latin typeface="Tahoma" panose="020B0604030504040204" pitchFamily="34" charset="0"/>
                <a:ea typeface="Tahoma" panose="020B0604030504040204" pitchFamily="34" charset="0"/>
                <a:cs typeface="Tahoma" panose="020B0604030504040204" pitchFamily="34" charset="0"/>
              </a:rPr>
              <a:t>Námsefniskynning</a:t>
            </a:r>
            <a:br>
              <a:rPr lang="is-IS" dirty="0">
                <a:latin typeface="Tahoma" panose="020B0604030504040204" pitchFamily="34" charset="0"/>
                <a:ea typeface="Tahoma" panose="020B0604030504040204" pitchFamily="34" charset="0"/>
                <a:cs typeface="Tahoma" panose="020B0604030504040204" pitchFamily="34" charset="0"/>
              </a:rPr>
            </a:br>
            <a:r>
              <a:rPr lang="is-IS" dirty="0">
                <a:latin typeface="Tahoma" panose="020B0604030504040204" pitchFamily="34" charset="0"/>
                <a:ea typeface="Tahoma" panose="020B0604030504040204" pitchFamily="34" charset="0"/>
                <a:cs typeface="Tahoma" panose="020B0604030504040204" pitchFamily="34" charset="0"/>
              </a:rPr>
              <a:t>og</a:t>
            </a:r>
            <a:br>
              <a:rPr lang="is-IS" dirty="0">
                <a:latin typeface="Tahoma" panose="020B0604030504040204" pitchFamily="34" charset="0"/>
                <a:ea typeface="Tahoma" panose="020B0604030504040204" pitchFamily="34" charset="0"/>
                <a:cs typeface="Tahoma" panose="020B0604030504040204" pitchFamily="34" charset="0"/>
              </a:rPr>
            </a:br>
            <a:r>
              <a:rPr lang="is-IS" dirty="0">
                <a:latin typeface="Tahoma" panose="020B0604030504040204" pitchFamily="34" charset="0"/>
                <a:ea typeface="Tahoma" panose="020B0604030504040204" pitchFamily="34" charset="0"/>
                <a:cs typeface="Tahoma" panose="020B0604030504040204" pitchFamily="34" charset="0"/>
              </a:rPr>
              <a:t>kennsluáætlun</a:t>
            </a:r>
          </a:p>
        </p:txBody>
      </p:sp>
      <p:sp>
        <p:nvSpPr>
          <p:cNvPr id="3" name="Subtitle 2"/>
          <p:cNvSpPr>
            <a:spLocks noGrp="1"/>
          </p:cNvSpPr>
          <p:nvPr>
            <p:ph type="subTitle" idx="1"/>
          </p:nvPr>
        </p:nvSpPr>
        <p:spPr>
          <a:xfrm>
            <a:off x="4046561" y="4125508"/>
            <a:ext cx="6133850" cy="1655762"/>
          </a:xfrm>
        </p:spPr>
        <p:txBody>
          <a:bodyPr>
            <a:normAutofit fontScale="85000" lnSpcReduction="20000"/>
          </a:bodyPr>
          <a:lstStyle/>
          <a:p>
            <a:r>
              <a:rPr lang="is-IS" dirty="0"/>
              <a:t>3. bekkur </a:t>
            </a:r>
            <a:br>
              <a:rPr lang="is-IS" dirty="0"/>
            </a:br>
            <a:r>
              <a:rPr lang="is-IS" dirty="0"/>
              <a:t>2026 – 2027</a:t>
            </a:r>
            <a:br>
              <a:rPr lang="is-IS" dirty="0"/>
            </a:br>
            <a:r>
              <a:rPr lang="is-IS" dirty="0"/>
              <a:t>Hafrún og Lilla</a:t>
            </a:r>
          </a:p>
          <a:p>
            <a:endParaRPr lang="is-IS" dirty="0"/>
          </a:p>
          <a:p>
            <a:r>
              <a:rPr lang="is-IS" dirty="0"/>
              <a:t>Foreldrafulltrúar</a:t>
            </a:r>
            <a:br>
              <a:rPr lang="is-IS" dirty="0"/>
            </a:br>
            <a:r>
              <a:rPr lang="is-IS" dirty="0"/>
              <a:t>tveir úr hverjum bekk</a:t>
            </a:r>
          </a:p>
        </p:txBody>
      </p:sp>
      <p:pic>
        <p:nvPicPr>
          <p:cNvPr id="3076" name="Picture 4" descr="Mannauðsstefna Skóla Ísaks Jónssonar Með því að gera einkunnarorð skólans:  starf, þroski, háttvísi og hamingja, a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483" y="158256"/>
            <a:ext cx="2869816" cy="2318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834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0A7C4-29B5-E75C-4C8E-DAAF79B4A6B8}"/>
              </a:ext>
            </a:extLst>
          </p:cNvPr>
          <p:cNvSpPr>
            <a:spLocks noGrp="1"/>
          </p:cNvSpPr>
          <p:nvPr>
            <p:ph type="title"/>
          </p:nvPr>
        </p:nvSpPr>
        <p:spPr/>
        <p:txBody>
          <a:bodyPr/>
          <a:lstStyle/>
          <a:p>
            <a:r>
              <a:rPr lang="en-US" dirty="0" err="1"/>
              <a:t>Heimanám</a:t>
            </a:r>
            <a:r>
              <a:rPr lang="en-US" dirty="0"/>
              <a:t> </a:t>
            </a:r>
            <a:r>
              <a:rPr lang="en-US" dirty="0" err="1"/>
              <a:t>fyrir</a:t>
            </a:r>
            <a:r>
              <a:rPr lang="en-US" dirty="0"/>
              <a:t> </a:t>
            </a:r>
            <a:r>
              <a:rPr lang="en-US" dirty="0" err="1"/>
              <a:t>veturinn</a:t>
            </a:r>
            <a:endParaRPr lang="en-US" dirty="0"/>
          </a:p>
        </p:txBody>
      </p:sp>
      <p:sp>
        <p:nvSpPr>
          <p:cNvPr id="3" name="Content Placeholder 2">
            <a:extLst>
              <a:ext uri="{FF2B5EF4-FFF2-40B4-BE49-F238E27FC236}">
                <a16:creationId xmlns:a16="http://schemas.microsoft.com/office/drawing/2014/main" id="{D9D70FB4-8C44-0DEB-A3F7-584B2418A425}"/>
              </a:ext>
            </a:extLst>
          </p:cNvPr>
          <p:cNvSpPr>
            <a:spLocks noGrp="1"/>
          </p:cNvSpPr>
          <p:nvPr>
            <p:ph idx="1"/>
          </p:nvPr>
        </p:nvSpPr>
        <p:spPr/>
        <p:txBody>
          <a:bodyPr>
            <a:normAutofit/>
          </a:bodyPr>
          <a:lstStyle/>
          <a:p>
            <a:r>
              <a:rPr lang="is-IS" dirty="0"/>
              <a:t>Lesa upphátt í minnst 10 mínútur</a:t>
            </a:r>
          </a:p>
          <a:p>
            <a:r>
              <a:rPr lang="is-IS" dirty="0"/>
              <a:t>Við bætum síðan við tímann þegar líður á veturinn í 15 mínútur </a:t>
            </a:r>
          </a:p>
          <a:p>
            <a:r>
              <a:rPr lang="is-IS" dirty="0"/>
              <a:t>Fáið þau til að lesa hátt og skýrt. </a:t>
            </a:r>
          </a:p>
          <a:p>
            <a:r>
              <a:rPr lang="is-IS" dirty="0"/>
              <a:t>Leiðréttið þegar þau lesa orðin rangt með því að endurtaka þau og fá þau til að endurtaka.</a:t>
            </a:r>
          </a:p>
          <a:p>
            <a:endParaRPr lang="is-IS" dirty="0"/>
          </a:p>
          <a:p>
            <a:r>
              <a:rPr lang="is-IS" dirty="0"/>
              <a:t>Skrifa 5 setningar á viku. Muna eftir stórum stöfum, punkti og að skrifa orðin rétt. </a:t>
            </a:r>
          </a:p>
          <a:p>
            <a:r>
              <a:rPr lang="is-IS" dirty="0"/>
              <a:t>Leiðréttið eftir þörfum</a:t>
            </a:r>
          </a:p>
          <a:p>
            <a:endParaRPr lang="is-IS" dirty="0"/>
          </a:p>
          <a:p>
            <a:endParaRPr lang="is-IS" dirty="0">
              <a:solidFill>
                <a:srgbClr val="FF0000"/>
              </a:solidFill>
            </a:endParaRPr>
          </a:p>
          <a:p>
            <a:endParaRPr lang="en-US" dirty="0"/>
          </a:p>
        </p:txBody>
      </p:sp>
    </p:spTree>
    <p:extLst>
      <p:ext uri="{BB962C8B-B14F-4D97-AF65-F5344CB8AC3E}">
        <p14:creationId xmlns:p14="http://schemas.microsoft.com/office/powerpoint/2010/main" val="1489548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4894"/>
            <a:ext cx="10515600" cy="683307"/>
          </a:xfrm>
        </p:spPr>
        <p:txBody>
          <a:bodyPr>
            <a:normAutofit fontScale="90000"/>
          </a:bodyPr>
          <a:lstStyle/>
          <a:p>
            <a:pPr algn="ctr"/>
            <a:br>
              <a:rPr lang="is-IS">
                <a:hlinkClick r:id="rId2" invalidUrl="http://"/>
              </a:rPr>
            </a:br>
            <a:r>
              <a:rPr lang="is-IS">
                <a:hlinkClick r:id="rId3"/>
              </a:rPr>
              <a:t>Íslenska</a:t>
            </a:r>
            <a:br>
              <a:rPr lang="is-IS"/>
            </a:br>
            <a:r>
              <a:rPr lang="is-IS"/>
              <a:t>Lestur</a:t>
            </a:r>
          </a:p>
        </p:txBody>
      </p:sp>
      <p:sp>
        <p:nvSpPr>
          <p:cNvPr id="3" name="Content Placeholder 2"/>
          <p:cNvSpPr>
            <a:spLocks noGrp="1"/>
          </p:cNvSpPr>
          <p:nvPr>
            <p:ph idx="1"/>
          </p:nvPr>
        </p:nvSpPr>
        <p:spPr>
          <a:xfrm>
            <a:off x="470750" y="1756187"/>
            <a:ext cx="11620263" cy="4776919"/>
          </a:xfrm>
        </p:spPr>
        <p:txBody>
          <a:bodyPr vert="horz" lIns="91440" tIns="45720" rIns="91440" bIns="45720" rtlCol="0" anchor="t">
            <a:normAutofit fontScale="92500" lnSpcReduction="20000"/>
          </a:bodyPr>
          <a:lstStyle/>
          <a:p>
            <a:pPr marL="0" indent="0">
              <a:buNone/>
            </a:pPr>
            <a:endParaRPr lang="is-IS" dirty="0"/>
          </a:p>
          <a:p>
            <a:pPr marL="0" indent="0">
              <a:buNone/>
            </a:pPr>
            <a:endParaRPr lang="is-IS" dirty="0"/>
          </a:p>
          <a:p>
            <a:pPr marL="0" indent="0">
              <a:buNone/>
            </a:pPr>
            <a:r>
              <a:rPr lang="is-IS" dirty="0"/>
              <a:t>Bók sem þau fá frá okkur kennurunum.</a:t>
            </a:r>
          </a:p>
          <a:p>
            <a:pPr marL="0" indent="0">
              <a:buNone/>
            </a:pPr>
            <a:r>
              <a:rPr lang="is-IS" dirty="0"/>
              <a:t>Sú bók gengur út á að þau lesa ákveðnar blaðsíður yfir vikuna heima. </a:t>
            </a:r>
          </a:p>
          <a:p>
            <a:pPr marL="0" indent="0">
              <a:buNone/>
            </a:pPr>
            <a:br>
              <a:rPr lang="is-IS" dirty="0"/>
            </a:br>
            <a:r>
              <a:rPr lang="is-IS" dirty="0"/>
              <a:t>Nemendur lesa einnig upphátt fyrir okkur eða í samlestri – kórlestri.</a:t>
            </a:r>
          </a:p>
          <a:p>
            <a:pPr marL="0" indent="0">
              <a:buNone/>
            </a:pPr>
            <a:endParaRPr lang="is-IS" dirty="0"/>
          </a:p>
          <a:p>
            <a:pPr marL="0" indent="0">
              <a:buNone/>
            </a:pPr>
            <a:r>
              <a:rPr lang="is-IS" dirty="0"/>
              <a:t>Við erum stundum með lesskilningsverkefni með þessum bókum sem þau vinna í skólanum. Ef þau ná ekki að klára má vinna þau heima. </a:t>
            </a:r>
          </a:p>
          <a:p>
            <a:pPr marL="0" indent="0">
              <a:buNone/>
            </a:pPr>
            <a:br>
              <a:rPr lang="is-IS" dirty="0"/>
            </a:br>
            <a:br>
              <a:rPr lang="is-IS" dirty="0"/>
            </a:br>
            <a:endParaRPr lang="en-US" dirty="0">
              <a:ea typeface="Calibri"/>
              <a:cs typeface="Calibri"/>
            </a:endParaRPr>
          </a:p>
        </p:txBody>
      </p:sp>
      <p:sp>
        <p:nvSpPr>
          <p:cNvPr id="8" name="TextBox 7">
            <a:extLst>
              <a:ext uri="{FF2B5EF4-FFF2-40B4-BE49-F238E27FC236}">
                <a16:creationId xmlns:a16="http://schemas.microsoft.com/office/drawing/2014/main" id="{191DEA66-B63E-ED65-E171-F579B52965EE}"/>
              </a:ext>
            </a:extLst>
          </p:cNvPr>
          <p:cNvSpPr txBox="1"/>
          <p:nvPr/>
        </p:nvSpPr>
        <p:spPr>
          <a:xfrm>
            <a:off x="491416" y="1475660"/>
            <a:ext cx="4696455"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err="1">
                <a:ea typeface="Calibri"/>
                <a:cs typeface="Calibri"/>
              </a:rPr>
              <a:t>Bók</a:t>
            </a:r>
            <a:r>
              <a:rPr lang="en-GB" sz="4400">
                <a:ea typeface="Calibri"/>
                <a:cs typeface="Calibri"/>
              </a:rPr>
              <a:t> 1</a:t>
            </a:r>
          </a:p>
        </p:txBody>
      </p:sp>
      <p:pic>
        <p:nvPicPr>
          <p:cNvPr id="7" name="Picture 6">
            <a:extLst>
              <a:ext uri="{FF2B5EF4-FFF2-40B4-BE49-F238E27FC236}">
                <a16:creationId xmlns:a16="http://schemas.microsoft.com/office/drawing/2014/main" id="{964ADA21-154F-4306-9DAA-991F90AE993F}"/>
              </a:ext>
            </a:extLst>
          </p:cNvPr>
          <p:cNvPicPr>
            <a:picLocks noChangeAspect="1"/>
          </p:cNvPicPr>
          <p:nvPr/>
        </p:nvPicPr>
        <p:blipFill>
          <a:blip r:embed="rId4"/>
          <a:stretch>
            <a:fillRect/>
          </a:stretch>
        </p:blipFill>
        <p:spPr>
          <a:xfrm rot="20666033">
            <a:off x="7621780" y="459376"/>
            <a:ext cx="1081096" cy="1385898"/>
          </a:xfrm>
          <a:prstGeom prst="rect">
            <a:avLst/>
          </a:prstGeom>
        </p:spPr>
      </p:pic>
      <p:pic>
        <p:nvPicPr>
          <p:cNvPr id="10" name="Picture 9">
            <a:extLst>
              <a:ext uri="{FF2B5EF4-FFF2-40B4-BE49-F238E27FC236}">
                <a16:creationId xmlns:a16="http://schemas.microsoft.com/office/drawing/2014/main" id="{78C80360-60FE-4CB2-B151-5C6A7CABA7C8}"/>
              </a:ext>
            </a:extLst>
          </p:cNvPr>
          <p:cNvPicPr>
            <a:picLocks noChangeAspect="1"/>
          </p:cNvPicPr>
          <p:nvPr/>
        </p:nvPicPr>
        <p:blipFill>
          <a:blip r:embed="rId5"/>
          <a:stretch>
            <a:fillRect/>
          </a:stretch>
        </p:blipFill>
        <p:spPr>
          <a:xfrm rot="432403">
            <a:off x="8497258" y="243546"/>
            <a:ext cx="1155672" cy="1445862"/>
          </a:xfrm>
          <a:prstGeom prst="rect">
            <a:avLst/>
          </a:prstGeom>
        </p:spPr>
      </p:pic>
      <p:pic>
        <p:nvPicPr>
          <p:cNvPr id="12" name="Picture 11">
            <a:extLst>
              <a:ext uri="{FF2B5EF4-FFF2-40B4-BE49-F238E27FC236}">
                <a16:creationId xmlns:a16="http://schemas.microsoft.com/office/drawing/2014/main" id="{20A5ADE6-B2EE-476B-8F0A-E57BEF6ACD0E}"/>
              </a:ext>
            </a:extLst>
          </p:cNvPr>
          <p:cNvPicPr>
            <a:picLocks noChangeAspect="1"/>
          </p:cNvPicPr>
          <p:nvPr/>
        </p:nvPicPr>
        <p:blipFill>
          <a:blip r:embed="rId6"/>
          <a:stretch>
            <a:fillRect/>
          </a:stretch>
        </p:blipFill>
        <p:spPr>
          <a:xfrm rot="1851461">
            <a:off x="9577306" y="343347"/>
            <a:ext cx="1146855" cy="1499734"/>
          </a:xfrm>
          <a:prstGeom prst="rect">
            <a:avLst/>
          </a:prstGeom>
        </p:spPr>
      </p:pic>
      <p:pic>
        <p:nvPicPr>
          <p:cNvPr id="14" name="Picture 13">
            <a:extLst>
              <a:ext uri="{FF2B5EF4-FFF2-40B4-BE49-F238E27FC236}">
                <a16:creationId xmlns:a16="http://schemas.microsoft.com/office/drawing/2014/main" id="{91725129-9FCE-4366-A45B-5638C2F7C35D}"/>
              </a:ext>
            </a:extLst>
          </p:cNvPr>
          <p:cNvPicPr>
            <a:picLocks noChangeAspect="1"/>
          </p:cNvPicPr>
          <p:nvPr/>
        </p:nvPicPr>
        <p:blipFill>
          <a:blip r:embed="rId7"/>
          <a:stretch>
            <a:fillRect/>
          </a:stretch>
        </p:blipFill>
        <p:spPr>
          <a:xfrm rot="1916670">
            <a:off x="10528763" y="415916"/>
            <a:ext cx="1216044" cy="1656721"/>
          </a:xfrm>
          <a:prstGeom prst="rect">
            <a:avLst/>
          </a:prstGeom>
        </p:spPr>
      </p:pic>
    </p:spTree>
    <p:extLst>
      <p:ext uri="{BB962C8B-B14F-4D97-AF65-F5344CB8AC3E}">
        <p14:creationId xmlns:p14="http://schemas.microsoft.com/office/powerpoint/2010/main" val="25640050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527852" y="1361467"/>
            <a:ext cx="1476958" cy="2239783"/>
          </a:xfrm>
          <a:prstGeom prst="rect">
            <a:avLst/>
          </a:prstGeom>
        </p:spPr>
      </p:pic>
      <p:pic>
        <p:nvPicPr>
          <p:cNvPr id="5" name="Picture 4"/>
          <p:cNvPicPr>
            <a:picLocks noChangeAspect="1"/>
          </p:cNvPicPr>
          <p:nvPr/>
        </p:nvPicPr>
        <p:blipFill>
          <a:blip r:embed="rId3"/>
          <a:stretch>
            <a:fillRect/>
          </a:stretch>
        </p:blipFill>
        <p:spPr>
          <a:xfrm rot="20490265">
            <a:off x="7379896" y="1737868"/>
            <a:ext cx="1449490" cy="2092846"/>
          </a:xfrm>
          <a:prstGeom prst="rect">
            <a:avLst/>
          </a:prstGeom>
        </p:spPr>
      </p:pic>
      <p:sp>
        <p:nvSpPr>
          <p:cNvPr id="2" name="Title 1"/>
          <p:cNvSpPr>
            <a:spLocks noGrp="1"/>
          </p:cNvSpPr>
          <p:nvPr>
            <p:ph type="title"/>
          </p:nvPr>
        </p:nvSpPr>
        <p:spPr/>
        <p:txBody>
          <a:bodyPr/>
          <a:lstStyle/>
          <a:p>
            <a:r>
              <a:rPr lang="is-IS" dirty="0"/>
              <a:t>Bók 2 - Bókasafnsbók</a:t>
            </a:r>
          </a:p>
        </p:txBody>
      </p:sp>
      <p:pic>
        <p:nvPicPr>
          <p:cNvPr id="6" name="Picture 5"/>
          <p:cNvPicPr>
            <a:picLocks noChangeAspect="1"/>
          </p:cNvPicPr>
          <p:nvPr/>
        </p:nvPicPr>
        <p:blipFill>
          <a:blip r:embed="rId4"/>
          <a:stretch>
            <a:fillRect/>
          </a:stretch>
        </p:blipFill>
        <p:spPr>
          <a:xfrm rot="692695">
            <a:off x="6552215" y="3091619"/>
            <a:ext cx="1488291" cy="2285883"/>
          </a:xfrm>
          <a:prstGeom prst="rect">
            <a:avLst/>
          </a:prstGeom>
        </p:spPr>
      </p:pic>
      <p:pic>
        <p:nvPicPr>
          <p:cNvPr id="8" name="Picture 7"/>
          <p:cNvPicPr>
            <a:picLocks noChangeAspect="1"/>
          </p:cNvPicPr>
          <p:nvPr/>
        </p:nvPicPr>
        <p:blipFill>
          <a:blip r:embed="rId5"/>
          <a:stretch>
            <a:fillRect/>
          </a:stretch>
        </p:blipFill>
        <p:spPr>
          <a:xfrm rot="20988469">
            <a:off x="8032670" y="2954125"/>
            <a:ext cx="1773640" cy="2275275"/>
          </a:xfrm>
          <a:prstGeom prst="rect">
            <a:avLst/>
          </a:prstGeom>
        </p:spPr>
      </p:pic>
      <p:pic>
        <p:nvPicPr>
          <p:cNvPr id="9" name="Picture 8"/>
          <p:cNvPicPr>
            <a:picLocks noChangeAspect="1"/>
          </p:cNvPicPr>
          <p:nvPr/>
        </p:nvPicPr>
        <p:blipFill>
          <a:blip r:embed="rId6"/>
          <a:stretch>
            <a:fillRect/>
          </a:stretch>
        </p:blipFill>
        <p:spPr>
          <a:xfrm rot="804874">
            <a:off x="9242296" y="2588287"/>
            <a:ext cx="1656964" cy="2340791"/>
          </a:xfrm>
          <a:prstGeom prst="rect">
            <a:avLst/>
          </a:prstGeom>
        </p:spPr>
      </p:pic>
      <p:sp>
        <p:nvSpPr>
          <p:cNvPr id="11" name="Content Placeholder 2">
            <a:extLst>
              <a:ext uri="{FF2B5EF4-FFF2-40B4-BE49-F238E27FC236}">
                <a16:creationId xmlns:a16="http://schemas.microsoft.com/office/drawing/2014/main" id="{88B1851A-B3D3-45E1-839B-1E849F999B9D}"/>
              </a:ext>
            </a:extLst>
          </p:cNvPr>
          <p:cNvSpPr>
            <a:spLocks noGrp="1"/>
          </p:cNvSpPr>
          <p:nvPr>
            <p:ph idx="1"/>
          </p:nvPr>
        </p:nvSpPr>
        <p:spPr>
          <a:xfrm>
            <a:off x="838200" y="1825625"/>
            <a:ext cx="5500326" cy="4351338"/>
          </a:xfrm>
        </p:spPr>
        <p:txBody>
          <a:bodyPr vert="horz" lIns="91440" tIns="45720" rIns="91440" bIns="45720" rtlCol="0" anchor="t">
            <a:normAutofit/>
          </a:bodyPr>
          <a:lstStyle/>
          <a:p>
            <a:r>
              <a:rPr lang="is-IS" dirty="0"/>
              <a:t>Bók sem þau velja sér á bókasafninu </a:t>
            </a:r>
            <a:br>
              <a:rPr lang="is-IS" dirty="0"/>
            </a:br>
            <a:r>
              <a:rPr lang="is-IS" dirty="0"/>
              <a:t>og lesa í á sama tíma með bókinni sem allir í bekknum eru að lesa.</a:t>
            </a:r>
          </a:p>
          <a:p>
            <a:r>
              <a:rPr lang="is-IS" dirty="0"/>
              <a:t>Þetta eru lestrarbækur sem hver og einn velur sér.</a:t>
            </a:r>
          </a:p>
          <a:p>
            <a:r>
              <a:rPr lang="is-IS" dirty="0"/>
              <a:t>Þau mega lesa eins hratt og mikið og þau vilja í þeim bókum.</a:t>
            </a:r>
          </a:p>
          <a:p>
            <a:endParaRPr lang="is-IS" dirty="0"/>
          </a:p>
          <a:p>
            <a:pPr marL="0" indent="0">
              <a:buNone/>
            </a:pPr>
            <a:endParaRPr lang="is-IS" dirty="0">
              <a:ea typeface="Calibri" panose="020F0502020204030204"/>
              <a:cs typeface="Calibri" panose="020F0502020204030204"/>
            </a:endParaRPr>
          </a:p>
        </p:txBody>
      </p:sp>
    </p:spTree>
    <p:extLst>
      <p:ext uri="{BB962C8B-B14F-4D97-AF65-F5344CB8AC3E}">
        <p14:creationId xmlns:p14="http://schemas.microsoft.com/office/powerpoint/2010/main" val="148011339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fade">
                                      <p:cBhvr>
                                        <p:cTn id="28" dur="1000"/>
                                        <p:tgtEl>
                                          <p:spTgt spid="11">
                                            <p:txEl>
                                              <p:pRg st="0" end="0"/>
                                            </p:txEl>
                                          </p:spTgt>
                                        </p:tgtEl>
                                      </p:cBhvr>
                                    </p:animEffect>
                                    <p:anim calcmode="lin" valueType="num">
                                      <p:cBhvr>
                                        <p:cTn id="29"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xEl>
                                              <p:pRg st="1" end="1"/>
                                            </p:txEl>
                                          </p:spTgt>
                                        </p:tgtEl>
                                        <p:attrNameLst>
                                          <p:attrName>style.visibility</p:attrName>
                                        </p:attrNameLst>
                                      </p:cBhvr>
                                      <p:to>
                                        <p:strVal val="visible"/>
                                      </p:to>
                                    </p:set>
                                    <p:animEffect transition="in" filter="fade">
                                      <p:cBhvr>
                                        <p:cTn id="35" dur="1000"/>
                                        <p:tgtEl>
                                          <p:spTgt spid="11">
                                            <p:txEl>
                                              <p:pRg st="1" end="1"/>
                                            </p:txEl>
                                          </p:spTgt>
                                        </p:tgtEl>
                                      </p:cBhvr>
                                    </p:animEffect>
                                    <p:anim calcmode="lin" valueType="num">
                                      <p:cBhvr>
                                        <p:cTn id="36"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1">
                                            <p:txEl>
                                              <p:pRg st="2" end="2"/>
                                            </p:txEl>
                                          </p:spTgt>
                                        </p:tgtEl>
                                        <p:attrNameLst>
                                          <p:attrName>style.visibility</p:attrName>
                                        </p:attrNameLst>
                                      </p:cBhvr>
                                      <p:to>
                                        <p:strVal val="visible"/>
                                      </p:to>
                                    </p:set>
                                    <p:animEffect transition="in" filter="fade">
                                      <p:cBhvr>
                                        <p:cTn id="42" dur="1000"/>
                                        <p:tgtEl>
                                          <p:spTgt spid="11">
                                            <p:txEl>
                                              <p:pRg st="2" end="2"/>
                                            </p:txEl>
                                          </p:spTgt>
                                        </p:tgtEl>
                                      </p:cBhvr>
                                    </p:animEffect>
                                    <p:anim calcmode="lin" valueType="num">
                                      <p:cBhvr>
                                        <p:cTn id="43"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11">
                                            <p:txEl>
                                              <p:pRg st="2" end="2"/>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1000"/>
                                        <p:tgtEl>
                                          <p:spTgt spid="5"/>
                                        </p:tgtEl>
                                      </p:cBhvr>
                                    </p:animEffect>
                                    <p:anim calcmode="lin" valueType="num">
                                      <p:cBhvr>
                                        <p:cTn id="48" dur="1000" fill="hold"/>
                                        <p:tgtEl>
                                          <p:spTgt spid="5"/>
                                        </p:tgtEl>
                                        <p:attrNameLst>
                                          <p:attrName>ppt_x</p:attrName>
                                        </p:attrNameLst>
                                      </p:cBhvr>
                                      <p:tavLst>
                                        <p:tav tm="0">
                                          <p:val>
                                            <p:strVal val="#ppt_x"/>
                                          </p:val>
                                        </p:tav>
                                        <p:tav tm="100000">
                                          <p:val>
                                            <p:strVal val="#ppt_x"/>
                                          </p:val>
                                        </p:tav>
                                      </p:tavLst>
                                    </p:anim>
                                    <p:anim calcmode="lin" valueType="num">
                                      <p:cBhvr>
                                        <p:cTn id="49" dur="1000" fill="hold"/>
                                        <p:tgtEl>
                                          <p:spTgt spid="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1000"/>
                                        <p:tgtEl>
                                          <p:spTgt spid="9"/>
                                        </p:tgtEl>
                                      </p:cBhvr>
                                    </p:animEffect>
                                    <p:anim calcmode="lin" valueType="num">
                                      <p:cBhvr>
                                        <p:cTn id="53" dur="1000" fill="hold"/>
                                        <p:tgtEl>
                                          <p:spTgt spid="9"/>
                                        </p:tgtEl>
                                        <p:attrNameLst>
                                          <p:attrName>ppt_x</p:attrName>
                                        </p:attrNameLst>
                                      </p:cBhvr>
                                      <p:tavLst>
                                        <p:tav tm="0">
                                          <p:val>
                                            <p:strVal val="#ppt_x"/>
                                          </p:val>
                                        </p:tav>
                                        <p:tav tm="100000">
                                          <p:val>
                                            <p:strVal val="#ppt_x"/>
                                          </p:val>
                                        </p:tav>
                                      </p:tavLst>
                                    </p:anim>
                                    <p:anim calcmode="lin" valueType="num">
                                      <p:cBhvr>
                                        <p:cTn id="5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dirty="0"/>
              <a:t>Ekki hætta lesa fyrir og með börnunum ykkar</a:t>
            </a:r>
            <a:endParaRPr lang="en-US" dirty="0"/>
          </a:p>
        </p:txBody>
      </p:sp>
      <p:sp>
        <p:nvSpPr>
          <p:cNvPr id="3" name="Content Placeholder 2"/>
          <p:cNvSpPr>
            <a:spLocks noGrp="1"/>
          </p:cNvSpPr>
          <p:nvPr>
            <p:ph idx="1"/>
          </p:nvPr>
        </p:nvSpPr>
        <p:spPr>
          <a:xfrm>
            <a:off x="838200" y="1567441"/>
            <a:ext cx="10515600" cy="4932025"/>
          </a:xfrm>
        </p:spPr>
        <p:txBody>
          <a:bodyPr vert="horz" lIns="91440" tIns="45720" rIns="91440" bIns="45720" rtlCol="0" anchor="t">
            <a:normAutofit/>
          </a:bodyPr>
          <a:lstStyle/>
          <a:p>
            <a:r>
              <a:rPr lang="is-IS" dirty="0"/>
              <a:t>Til að efla lesskilninginn spyrjið þá börnin út í söguna og orð sem eru í sögunum. </a:t>
            </a:r>
          </a:p>
          <a:p>
            <a:r>
              <a:rPr lang="is-IS" dirty="0"/>
              <a:t>Endilega haldið áfram að lesa fyrir og með börnunum ykkar.</a:t>
            </a:r>
          </a:p>
          <a:p>
            <a:r>
              <a:rPr lang="is-IS" dirty="0"/>
              <a:t>Verið vakandi eða meðvituð um textann sem þau eða þið eruð að lesa og skýrið út fyrir þeim.  Það eru mörg orð sem þau spyrja ekki um og skilja ekki. Með þessu aukum við orðaforða þeirra sem er mikilvægt fyrir lesturinn og málnotkun þeirra.</a:t>
            </a:r>
            <a:br>
              <a:rPr lang="is-IS" dirty="0"/>
            </a:br>
            <a:endParaRPr lang="is-IS" dirty="0"/>
          </a:p>
          <a:p>
            <a:endParaRPr lang="is-IS" dirty="0"/>
          </a:p>
        </p:txBody>
      </p:sp>
      <p:pic>
        <p:nvPicPr>
          <p:cNvPr id="7" name="Picture 6">
            <a:extLst>
              <a:ext uri="{FF2B5EF4-FFF2-40B4-BE49-F238E27FC236}">
                <a16:creationId xmlns:a16="http://schemas.microsoft.com/office/drawing/2014/main" id="{D62408AB-1788-4418-9018-0C4ED1B3F1E8}"/>
              </a:ext>
            </a:extLst>
          </p:cNvPr>
          <p:cNvPicPr>
            <a:picLocks noChangeAspect="1"/>
          </p:cNvPicPr>
          <p:nvPr/>
        </p:nvPicPr>
        <p:blipFill>
          <a:blip r:embed="rId2"/>
          <a:stretch>
            <a:fillRect/>
          </a:stretch>
        </p:blipFill>
        <p:spPr>
          <a:xfrm rot="695804">
            <a:off x="9655653" y="4557867"/>
            <a:ext cx="1101733" cy="1607680"/>
          </a:xfrm>
          <a:prstGeom prst="rect">
            <a:avLst/>
          </a:prstGeom>
        </p:spPr>
      </p:pic>
      <p:pic>
        <p:nvPicPr>
          <p:cNvPr id="9" name="Picture 8">
            <a:extLst>
              <a:ext uri="{FF2B5EF4-FFF2-40B4-BE49-F238E27FC236}">
                <a16:creationId xmlns:a16="http://schemas.microsoft.com/office/drawing/2014/main" id="{45801E7B-A493-41C7-9373-51DA3A20D13B}"/>
              </a:ext>
            </a:extLst>
          </p:cNvPr>
          <p:cNvPicPr>
            <a:picLocks noChangeAspect="1"/>
          </p:cNvPicPr>
          <p:nvPr/>
        </p:nvPicPr>
        <p:blipFill>
          <a:blip r:embed="rId3"/>
          <a:stretch>
            <a:fillRect/>
          </a:stretch>
        </p:blipFill>
        <p:spPr>
          <a:xfrm rot="420948">
            <a:off x="8101117" y="4385070"/>
            <a:ext cx="1156160" cy="1810976"/>
          </a:xfrm>
          <a:prstGeom prst="rect">
            <a:avLst/>
          </a:prstGeom>
        </p:spPr>
      </p:pic>
    </p:spTree>
    <p:extLst>
      <p:ext uri="{BB962C8B-B14F-4D97-AF65-F5344CB8AC3E}">
        <p14:creationId xmlns:p14="http://schemas.microsoft.com/office/powerpoint/2010/main" val="338909214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s-IS"/>
              <a:t>Vinnubækur í íslensku</a:t>
            </a:r>
          </a:p>
        </p:txBody>
      </p:sp>
      <p:sp>
        <p:nvSpPr>
          <p:cNvPr id="4" name="Content Placeholder 3"/>
          <p:cNvSpPr>
            <a:spLocks noGrp="1"/>
          </p:cNvSpPr>
          <p:nvPr>
            <p:ph idx="1"/>
          </p:nvPr>
        </p:nvSpPr>
        <p:spPr>
          <a:xfrm>
            <a:off x="838200" y="2765917"/>
            <a:ext cx="10515600" cy="3411045"/>
          </a:xfrm>
        </p:spPr>
        <p:txBody>
          <a:bodyPr vert="horz" lIns="91440" tIns="45720" rIns="91440" bIns="45720" rtlCol="0" anchor="t">
            <a:normAutofit/>
          </a:bodyPr>
          <a:lstStyle/>
          <a:p>
            <a:r>
              <a:rPr lang="is-IS" dirty="0"/>
              <a:t>Ritrún 3</a:t>
            </a:r>
          </a:p>
          <a:p>
            <a:r>
              <a:rPr lang="is-IS" dirty="0"/>
              <a:t>Lesrún</a:t>
            </a:r>
            <a:endParaRPr lang="is-IS" dirty="0">
              <a:ea typeface="Calibri"/>
              <a:cs typeface="Calibri"/>
            </a:endParaRPr>
          </a:p>
          <a:p>
            <a:r>
              <a:rPr lang="is-IS" dirty="0"/>
              <a:t>Blái blýanturinn</a:t>
            </a:r>
            <a:endParaRPr lang="is-IS" dirty="0">
              <a:ea typeface="Calibri"/>
              <a:cs typeface="Calibri"/>
            </a:endParaRPr>
          </a:p>
          <a:p>
            <a:r>
              <a:rPr lang="is-IS" dirty="0"/>
              <a:t>Ljósrituð hefti </a:t>
            </a:r>
          </a:p>
          <a:p>
            <a:r>
              <a:rPr lang="is-IS" dirty="0"/>
              <a:t>Vefverkefni sem fylgja </a:t>
            </a:r>
            <a:br>
              <a:rPr lang="is-IS" dirty="0"/>
            </a:br>
            <a:r>
              <a:rPr lang="is-IS" dirty="0"/>
              <a:t>lestrarbókum</a:t>
            </a:r>
          </a:p>
          <a:p>
            <a:pPr marL="0" indent="0">
              <a:buNone/>
            </a:pPr>
            <a:endParaRPr lang="is-IS" dirty="0"/>
          </a:p>
          <a:p>
            <a:endParaRPr lang="is-IS" dirty="0"/>
          </a:p>
        </p:txBody>
      </p:sp>
      <p:sp>
        <p:nvSpPr>
          <p:cNvPr id="7" name="AutoShape 4" descr="Ritum saman - Græni blýanturinn (rafbók) | Miðstöð menntunar og  skólaþjónust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s-IS"/>
          </a:p>
        </p:txBody>
      </p:sp>
      <p:pic>
        <p:nvPicPr>
          <p:cNvPr id="9" name="Picture 8">
            <a:extLst>
              <a:ext uri="{FF2B5EF4-FFF2-40B4-BE49-F238E27FC236}">
                <a16:creationId xmlns:a16="http://schemas.microsoft.com/office/drawing/2014/main" id="{EAD4C6AC-CB10-4DB1-8A41-F0D41A716E3C}"/>
              </a:ext>
            </a:extLst>
          </p:cNvPr>
          <p:cNvPicPr>
            <a:picLocks noChangeAspect="1"/>
          </p:cNvPicPr>
          <p:nvPr/>
        </p:nvPicPr>
        <p:blipFill>
          <a:blip r:embed="rId2"/>
          <a:stretch>
            <a:fillRect/>
          </a:stretch>
        </p:blipFill>
        <p:spPr>
          <a:xfrm>
            <a:off x="7237172" y="610518"/>
            <a:ext cx="2172959" cy="2818482"/>
          </a:xfrm>
          <a:prstGeom prst="rect">
            <a:avLst/>
          </a:prstGeom>
        </p:spPr>
      </p:pic>
      <p:pic>
        <p:nvPicPr>
          <p:cNvPr id="11" name="Picture 10">
            <a:extLst>
              <a:ext uri="{FF2B5EF4-FFF2-40B4-BE49-F238E27FC236}">
                <a16:creationId xmlns:a16="http://schemas.microsoft.com/office/drawing/2014/main" id="{3977F741-E27E-452B-A40A-2B95C5244348}"/>
              </a:ext>
            </a:extLst>
          </p:cNvPr>
          <p:cNvPicPr>
            <a:picLocks noChangeAspect="1"/>
          </p:cNvPicPr>
          <p:nvPr/>
        </p:nvPicPr>
        <p:blipFill>
          <a:blip r:embed="rId3"/>
          <a:stretch>
            <a:fillRect/>
          </a:stretch>
        </p:blipFill>
        <p:spPr>
          <a:xfrm rot="21101158">
            <a:off x="5876706" y="2874170"/>
            <a:ext cx="1666887" cy="2333642"/>
          </a:xfrm>
          <a:prstGeom prst="rect">
            <a:avLst/>
          </a:prstGeom>
        </p:spPr>
      </p:pic>
      <p:pic>
        <p:nvPicPr>
          <p:cNvPr id="13" name="Picture 12">
            <a:extLst>
              <a:ext uri="{FF2B5EF4-FFF2-40B4-BE49-F238E27FC236}">
                <a16:creationId xmlns:a16="http://schemas.microsoft.com/office/drawing/2014/main" id="{1EF1EFFA-FF02-4CC3-8963-A87A9F8168B8}"/>
              </a:ext>
            </a:extLst>
          </p:cNvPr>
          <p:cNvPicPr>
            <a:picLocks noChangeAspect="1"/>
          </p:cNvPicPr>
          <p:nvPr/>
        </p:nvPicPr>
        <p:blipFill>
          <a:blip r:embed="rId4"/>
          <a:stretch>
            <a:fillRect/>
          </a:stretch>
        </p:blipFill>
        <p:spPr>
          <a:xfrm>
            <a:off x="9178111" y="3062197"/>
            <a:ext cx="2010638" cy="2818483"/>
          </a:xfrm>
          <a:prstGeom prst="rect">
            <a:avLst/>
          </a:prstGeom>
        </p:spPr>
      </p:pic>
    </p:spTree>
    <p:extLst>
      <p:ext uri="{BB962C8B-B14F-4D97-AF65-F5344CB8AC3E}">
        <p14:creationId xmlns:p14="http://schemas.microsoft.com/office/powerpoint/2010/main" val="4070349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4" end="4"/>
                                            </p:txEl>
                                          </p:spTgt>
                                        </p:tgtEl>
                                        <p:attrNameLst>
                                          <p:attrName>style.visibility</p:attrName>
                                        </p:attrNameLst>
                                      </p:cBhvr>
                                      <p:to>
                                        <p:strVal val="visible"/>
                                      </p:to>
                                    </p:set>
                                    <p:animEffect transition="in" filter="fade">
                                      <p:cBhvr>
                                        <p:cTn id="42" dur="1000"/>
                                        <p:tgtEl>
                                          <p:spTgt spid="4">
                                            <p:txEl>
                                              <p:pRg st="4" end="4"/>
                                            </p:txEl>
                                          </p:spTgt>
                                        </p:tgtEl>
                                      </p:cBhvr>
                                    </p:animEffect>
                                    <p:anim calcmode="lin" valueType="num">
                                      <p:cBhvr>
                                        <p:cTn id="4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s-IS"/>
              <a:t>Skrift</a:t>
            </a:r>
          </a:p>
        </p:txBody>
      </p:sp>
      <p:sp>
        <p:nvSpPr>
          <p:cNvPr id="3" name="Content Placeholder 2"/>
          <p:cNvSpPr>
            <a:spLocks noGrp="1"/>
          </p:cNvSpPr>
          <p:nvPr>
            <p:ph idx="1"/>
          </p:nvPr>
        </p:nvSpPr>
        <p:spPr>
          <a:xfrm>
            <a:off x="684854" y="1638202"/>
            <a:ext cx="10515600" cy="4351338"/>
          </a:xfrm>
        </p:spPr>
        <p:txBody>
          <a:bodyPr vert="horz" lIns="91440" tIns="45720" rIns="91440" bIns="45720" rtlCol="0" anchor="t">
            <a:normAutofit fontScale="92500" lnSpcReduction="20000"/>
          </a:bodyPr>
          <a:lstStyle/>
          <a:p>
            <a:endParaRPr lang="is-IS" dirty="0"/>
          </a:p>
          <a:p>
            <a:r>
              <a:rPr lang="is-IS" dirty="0"/>
              <a:t>Það er mikilvægt að þið hjálpið þeim að halda rétt  á </a:t>
            </a:r>
            <a:br>
              <a:rPr lang="is-IS" dirty="0"/>
            </a:br>
            <a:r>
              <a:rPr lang="is-IS" dirty="0"/>
              <a:t>blýantinum og litunum</a:t>
            </a:r>
          </a:p>
          <a:p>
            <a:r>
              <a:rPr lang="is-IS" dirty="0"/>
              <a:t>Passa að </a:t>
            </a:r>
            <a:r>
              <a:rPr lang="is-IS" dirty="0" err="1"/>
              <a:t>ydda</a:t>
            </a:r>
            <a:endParaRPr lang="is-IS" dirty="0"/>
          </a:p>
          <a:p>
            <a:r>
              <a:rPr lang="is-IS" dirty="0"/>
              <a:t>Passa að skrifa stafina rétt, byrja á réttum stað </a:t>
            </a:r>
          </a:p>
          <a:p>
            <a:r>
              <a:rPr lang="is-IS" dirty="0"/>
              <a:t>Stafirnir byrja alltaf uppi (nema d og ð, þeir byrja í miðjunni)</a:t>
            </a:r>
            <a:endParaRPr lang="is-IS" dirty="0">
              <a:ea typeface="Calibri"/>
              <a:cs typeface="Calibri"/>
            </a:endParaRPr>
          </a:p>
          <a:p>
            <a:r>
              <a:rPr lang="is-IS" dirty="0"/>
              <a:t>Hafa stafina á línunum ekki láta þá hoppa eða </a:t>
            </a:r>
            <a:br>
              <a:rPr lang="is-IS" dirty="0"/>
            </a:br>
            <a:r>
              <a:rPr lang="is-IS" dirty="0"/>
              <a:t>síga fyrir neðan línuna nema að stafirnir eigi að vera þar</a:t>
            </a:r>
          </a:p>
          <a:p>
            <a:r>
              <a:rPr lang="is-IS" dirty="0"/>
              <a:t>Muna að hafa bil milli orða </a:t>
            </a:r>
          </a:p>
          <a:p>
            <a:r>
              <a:rPr lang="is-IS" dirty="0"/>
              <a:t>Spá í hvar við skrifum stóra og litla stafi (ekki inni í miðju orði)</a:t>
            </a:r>
          </a:p>
          <a:p>
            <a:r>
              <a:rPr lang="is-IS" dirty="0"/>
              <a:t>Nú erum við hætt að spegla stafina</a:t>
            </a:r>
          </a:p>
        </p:txBody>
      </p:sp>
      <p:pic>
        <p:nvPicPr>
          <p:cNvPr id="5122" name="Picture 2" descr="2 . Pennagr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4901" y="314226"/>
            <a:ext cx="1724025" cy="264795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Ýmsar slóð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1142" y="3313076"/>
            <a:ext cx="2485756" cy="16332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A72FE85-6FBC-48A1-AFB6-646E721965C5}"/>
              </a:ext>
            </a:extLst>
          </p:cNvPr>
          <p:cNvPicPr>
            <a:picLocks noChangeAspect="1"/>
          </p:cNvPicPr>
          <p:nvPr/>
        </p:nvPicPr>
        <p:blipFill>
          <a:blip r:embed="rId4"/>
          <a:stretch>
            <a:fillRect/>
          </a:stretch>
        </p:blipFill>
        <p:spPr>
          <a:xfrm>
            <a:off x="8336417" y="470682"/>
            <a:ext cx="1378591" cy="1782661"/>
          </a:xfrm>
          <a:prstGeom prst="rect">
            <a:avLst/>
          </a:prstGeom>
        </p:spPr>
      </p:pic>
    </p:spTree>
    <p:extLst>
      <p:ext uri="{BB962C8B-B14F-4D97-AF65-F5344CB8AC3E}">
        <p14:creationId xmlns:p14="http://schemas.microsoft.com/office/powerpoint/2010/main" val="2572399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andwriting monkey letters | TP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40033" y="96392"/>
            <a:ext cx="7414061" cy="5719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611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s-IS" dirty="0"/>
              <a:t>Meira um skrift</a:t>
            </a:r>
          </a:p>
        </p:txBody>
      </p:sp>
      <p:sp>
        <p:nvSpPr>
          <p:cNvPr id="3" name="Content Placeholder 2"/>
          <p:cNvSpPr>
            <a:spLocks noGrp="1"/>
          </p:cNvSpPr>
          <p:nvPr>
            <p:ph idx="1"/>
          </p:nvPr>
        </p:nvSpPr>
        <p:spPr/>
        <p:txBody>
          <a:bodyPr/>
          <a:lstStyle/>
          <a:p>
            <a:r>
              <a:rPr lang="is-IS" dirty="0"/>
              <a:t>Við ætlum að taka skriftina áfram föstum tökum</a:t>
            </a:r>
          </a:p>
          <a:p>
            <a:r>
              <a:rPr lang="is-IS" dirty="0"/>
              <a:t>Þið verðið að hjálpa okkur með að þau skrifi stafina rétt og haldi rétt á skriffærum. </a:t>
            </a:r>
          </a:p>
          <a:p>
            <a:pPr marL="0" indent="0">
              <a:buNone/>
            </a:pPr>
            <a:endParaRPr lang="is-IS" dirty="0"/>
          </a:p>
          <a:p>
            <a:pPr marL="0" indent="0">
              <a:buNone/>
            </a:pPr>
            <a:endParaRPr lang="is-IS" dirty="0"/>
          </a:p>
        </p:txBody>
      </p:sp>
      <p:pic>
        <p:nvPicPr>
          <p:cNvPr id="4" name="Picture 3"/>
          <p:cNvPicPr>
            <a:picLocks noChangeAspect="1"/>
          </p:cNvPicPr>
          <p:nvPr/>
        </p:nvPicPr>
        <p:blipFill>
          <a:blip r:embed="rId2"/>
          <a:stretch>
            <a:fillRect/>
          </a:stretch>
        </p:blipFill>
        <p:spPr>
          <a:xfrm>
            <a:off x="4582137" y="2967081"/>
            <a:ext cx="2750608" cy="2750608"/>
          </a:xfrm>
          <a:prstGeom prst="rect">
            <a:avLst/>
          </a:prstGeom>
        </p:spPr>
      </p:pic>
      <p:pic>
        <p:nvPicPr>
          <p:cNvPr id="5" name="Picture 2" descr="2 . Pennagrip">
            <a:extLst>
              <a:ext uri="{FF2B5EF4-FFF2-40B4-BE49-F238E27FC236}">
                <a16:creationId xmlns:a16="http://schemas.microsoft.com/office/drawing/2014/main" id="{0264A7F2-69CA-413D-BAC6-2E58400C54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8775" y="3532368"/>
            <a:ext cx="1724025" cy="2647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7508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818783-5506-462E-8EA8-A0EC4F4C152C}"/>
              </a:ext>
            </a:extLst>
          </p:cNvPr>
          <p:cNvPicPr>
            <a:picLocks noChangeAspect="1"/>
          </p:cNvPicPr>
          <p:nvPr/>
        </p:nvPicPr>
        <p:blipFill>
          <a:blip r:embed="rId2"/>
          <a:stretch>
            <a:fillRect/>
          </a:stretch>
        </p:blipFill>
        <p:spPr>
          <a:xfrm>
            <a:off x="8912474" y="3983293"/>
            <a:ext cx="2750608" cy="2750608"/>
          </a:xfrm>
          <a:prstGeom prst="rect">
            <a:avLst/>
          </a:prstGeom>
        </p:spPr>
      </p:pic>
      <p:sp>
        <p:nvSpPr>
          <p:cNvPr id="2" name="Title 1">
            <a:extLst>
              <a:ext uri="{FF2B5EF4-FFF2-40B4-BE49-F238E27FC236}">
                <a16:creationId xmlns:a16="http://schemas.microsoft.com/office/drawing/2014/main" id="{097C6142-2CB4-4DE8-9820-11FFABA91D49}"/>
              </a:ext>
            </a:extLst>
          </p:cNvPr>
          <p:cNvSpPr>
            <a:spLocks noGrp="1"/>
          </p:cNvSpPr>
          <p:nvPr>
            <p:ph type="ctrTitle"/>
          </p:nvPr>
        </p:nvSpPr>
        <p:spPr>
          <a:xfrm>
            <a:off x="1524000" y="522515"/>
            <a:ext cx="9144000" cy="1655762"/>
          </a:xfrm>
        </p:spPr>
        <p:txBody>
          <a:bodyPr>
            <a:normAutofit fontScale="90000"/>
          </a:bodyPr>
          <a:lstStyle/>
          <a:p>
            <a:r>
              <a:rPr lang="is-IS" dirty="0"/>
              <a:t>Markviss vinna með ritun</a:t>
            </a:r>
            <a:br>
              <a:rPr lang="is-IS" dirty="0">
                <a:ea typeface="Calibri"/>
                <a:cs typeface="Calibri"/>
              </a:rPr>
            </a:br>
            <a:endParaRPr lang="is-IS" dirty="0"/>
          </a:p>
        </p:txBody>
      </p:sp>
      <p:sp>
        <p:nvSpPr>
          <p:cNvPr id="3" name="Subtitle 2">
            <a:extLst>
              <a:ext uri="{FF2B5EF4-FFF2-40B4-BE49-F238E27FC236}">
                <a16:creationId xmlns:a16="http://schemas.microsoft.com/office/drawing/2014/main" id="{62D9CDB3-AA0D-4A60-9098-3AC533B82FE8}"/>
              </a:ext>
            </a:extLst>
          </p:cNvPr>
          <p:cNvSpPr>
            <a:spLocks noGrp="1"/>
          </p:cNvSpPr>
          <p:nvPr>
            <p:ph type="subTitle" idx="1"/>
          </p:nvPr>
        </p:nvSpPr>
        <p:spPr>
          <a:xfrm>
            <a:off x="1524000" y="2070463"/>
            <a:ext cx="9144000" cy="3187337"/>
          </a:xfrm>
        </p:spPr>
        <p:txBody>
          <a:bodyPr/>
          <a:lstStyle/>
          <a:p>
            <a:pPr marL="342900" indent="-342900" algn="l">
              <a:buFont typeface="Arial" panose="020B0604020202020204" pitchFamily="34" charset="0"/>
              <a:buChar char="•"/>
            </a:pPr>
            <a:r>
              <a:rPr lang="is-IS" dirty="0"/>
              <a:t>Í markvissri vinnu með ritun þá nýtum við okkur áðurnefndar vinnubækur, Ritrún, Lesrún og Blái blýanturinn.</a:t>
            </a:r>
          </a:p>
          <a:p>
            <a:pPr marL="342900" indent="-342900" algn="l">
              <a:buFont typeface="Arial" panose="020B0604020202020204" pitchFamily="34" charset="0"/>
              <a:buChar char="•"/>
            </a:pPr>
            <a:r>
              <a:rPr lang="is-IS" dirty="0"/>
              <a:t>Þakklætisbók – þau skrifa eitthvað þrennt sem þau eru þakklát fyrir í stílabók og teikna myndir með. </a:t>
            </a:r>
          </a:p>
          <a:p>
            <a:pPr marL="342900" indent="-342900" algn="l">
              <a:buFont typeface="Arial" panose="020B0604020202020204" pitchFamily="34" charset="0"/>
              <a:buChar char="•"/>
            </a:pPr>
            <a:r>
              <a:rPr lang="is-IS" dirty="0"/>
              <a:t>Heimanám skrifa þau 5 setningar á viku. </a:t>
            </a:r>
            <a:br>
              <a:rPr lang="is-IS" dirty="0"/>
            </a:br>
            <a:r>
              <a:rPr lang="is-IS" dirty="0"/>
              <a:t>Muna eftir stórum stöfum, punkti og að skrifa orðin rétt. </a:t>
            </a:r>
          </a:p>
          <a:p>
            <a:pPr marL="342900" indent="-342900" algn="l">
              <a:buFont typeface="Arial" panose="020B0604020202020204" pitchFamily="34" charset="0"/>
              <a:buChar char="•"/>
            </a:pPr>
            <a:r>
              <a:rPr lang="is-IS" dirty="0"/>
              <a:t>Þið leiðréttið með þeim orðin og þannig læra þau að stafsetja rétt.  </a:t>
            </a:r>
          </a:p>
          <a:p>
            <a:pPr marL="342900" indent="-342900">
              <a:buFont typeface="Arial" panose="020B0604020202020204" pitchFamily="34" charset="0"/>
              <a:buChar char="•"/>
            </a:pPr>
            <a:endParaRPr lang="is-IS" dirty="0"/>
          </a:p>
          <a:p>
            <a:endParaRPr lang="is-IS" dirty="0"/>
          </a:p>
          <a:p>
            <a:endParaRPr lang="is-IS" dirty="0"/>
          </a:p>
        </p:txBody>
      </p:sp>
    </p:spTree>
    <p:extLst>
      <p:ext uri="{BB962C8B-B14F-4D97-AF65-F5344CB8AC3E}">
        <p14:creationId xmlns:p14="http://schemas.microsoft.com/office/powerpoint/2010/main" val="180233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96834"/>
            <a:ext cx="10515600" cy="4550637"/>
          </a:xfrm>
        </p:spPr>
        <p:txBody>
          <a:bodyPr vert="horz" lIns="91440" tIns="45720" rIns="91440" bIns="45720" rtlCol="0" anchor="t">
            <a:normAutofit/>
          </a:bodyPr>
          <a:lstStyle/>
          <a:p>
            <a:r>
              <a:rPr lang="is-IS" dirty="0"/>
              <a:t>Ritun verður einnig </a:t>
            </a:r>
            <a:r>
              <a:rPr lang="is-IS" dirty="0" err="1"/>
              <a:t>samþætt</a:t>
            </a:r>
            <a:r>
              <a:rPr lang="is-IS" dirty="0"/>
              <a:t> öðrum verkefnum t.d. samfélagsgreinum og náttúrugreinum. </a:t>
            </a:r>
          </a:p>
          <a:p>
            <a:r>
              <a:rPr lang="is-IS" dirty="0"/>
              <a:t>Við munum búa til hugarkort.</a:t>
            </a:r>
          </a:p>
          <a:p>
            <a:r>
              <a:rPr lang="is-IS" dirty="0"/>
              <a:t>Þau munu skrifa sögur og þurfa að hugsa um upphaf, miðju og endi.</a:t>
            </a:r>
          </a:p>
          <a:p>
            <a:r>
              <a:rPr lang="is-IS" dirty="0"/>
              <a:t>Þau meta sögurnar sínar sjálf með sjálfsmati í ritun frá mms.is </a:t>
            </a:r>
            <a:br>
              <a:rPr lang="is-IS" dirty="0"/>
            </a:br>
            <a:r>
              <a:rPr lang="is-IS" dirty="0"/>
              <a:t>fyrir sögugerð 2. þrep  </a:t>
            </a:r>
          </a:p>
          <a:p>
            <a:endParaRPr lang="is-IS" dirty="0">
              <a:ea typeface="Calibri"/>
              <a:cs typeface="Calibri"/>
            </a:endParaRPr>
          </a:p>
          <a:p>
            <a:pPr marL="0" indent="0">
              <a:buNone/>
            </a:pPr>
            <a:endParaRPr lang="is-IS" dirty="0"/>
          </a:p>
          <a:p>
            <a:pPr marL="0" indent="0">
              <a:buNone/>
            </a:pPr>
            <a:endParaRPr lang="is-IS" dirty="0"/>
          </a:p>
        </p:txBody>
      </p:sp>
      <p:pic>
        <p:nvPicPr>
          <p:cNvPr id="4" name="Picture 3">
            <a:extLst>
              <a:ext uri="{FF2B5EF4-FFF2-40B4-BE49-F238E27FC236}">
                <a16:creationId xmlns:a16="http://schemas.microsoft.com/office/drawing/2014/main" id="{28CA22BE-F18C-49A0-9F39-E70FDDA33749}"/>
              </a:ext>
            </a:extLst>
          </p:cNvPr>
          <p:cNvPicPr>
            <a:picLocks noChangeAspect="1"/>
          </p:cNvPicPr>
          <p:nvPr/>
        </p:nvPicPr>
        <p:blipFill>
          <a:blip r:embed="rId2"/>
          <a:stretch>
            <a:fillRect/>
          </a:stretch>
        </p:blipFill>
        <p:spPr>
          <a:xfrm>
            <a:off x="7464456" y="3180397"/>
            <a:ext cx="2541692" cy="3540443"/>
          </a:xfrm>
          <a:prstGeom prst="rect">
            <a:avLst/>
          </a:prstGeom>
        </p:spPr>
      </p:pic>
    </p:spTree>
    <p:extLst>
      <p:ext uri="{BB962C8B-B14F-4D97-AF65-F5344CB8AC3E}">
        <p14:creationId xmlns:p14="http://schemas.microsoft.com/office/powerpoint/2010/main" val="3284291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96834"/>
            <a:ext cx="10515600" cy="4550637"/>
          </a:xfrm>
        </p:spPr>
        <p:txBody>
          <a:bodyPr vert="horz" lIns="91440" tIns="45720" rIns="91440" bIns="45720" rtlCol="0" anchor="t">
            <a:normAutofit/>
          </a:bodyPr>
          <a:lstStyle/>
          <a:p>
            <a:r>
              <a:rPr lang="is-IS" dirty="0"/>
              <a:t>Söngur – við lærum textann og fjöllum um merkingu hans</a:t>
            </a:r>
          </a:p>
          <a:p>
            <a:endParaRPr lang="is-IS" dirty="0"/>
          </a:p>
          <a:p>
            <a:endParaRPr lang="is-IS" dirty="0"/>
          </a:p>
          <a:p>
            <a:endParaRPr lang="is-IS" dirty="0"/>
          </a:p>
          <a:p>
            <a:pPr marL="0" indent="0">
              <a:buNone/>
            </a:pPr>
            <a:endParaRPr lang="is-IS" dirty="0"/>
          </a:p>
          <a:p>
            <a:endParaRPr lang="is-IS" dirty="0"/>
          </a:p>
          <a:p>
            <a:endParaRPr lang="is-IS" dirty="0"/>
          </a:p>
          <a:p>
            <a:r>
              <a:rPr lang="is-IS" dirty="0"/>
              <a:t>Við munum fylgjast með  framkomu, samskiptum og hópavinnu hjá nemendum og meta það í ýmsum verkefnum. </a:t>
            </a:r>
            <a:endParaRPr lang="is-IS" dirty="0">
              <a:ea typeface="Calibri" panose="020F0502020204030204"/>
              <a:cs typeface="Calibri" panose="020F0502020204030204"/>
            </a:endParaRPr>
          </a:p>
          <a:p>
            <a:pPr marL="0" indent="0">
              <a:buNone/>
            </a:pPr>
            <a:endParaRPr lang="is-IS" dirty="0"/>
          </a:p>
          <a:p>
            <a:pPr marL="0" indent="0">
              <a:buNone/>
            </a:pPr>
            <a:endParaRPr lang="is-IS" dirty="0"/>
          </a:p>
          <a:p>
            <a:endParaRPr lang="is-IS" dirty="0"/>
          </a:p>
        </p:txBody>
      </p:sp>
      <p:pic>
        <p:nvPicPr>
          <p:cNvPr id="5" name="Picture 4"/>
          <p:cNvPicPr>
            <a:picLocks noChangeAspect="1"/>
          </p:cNvPicPr>
          <p:nvPr/>
        </p:nvPicPr>
        <p:blipFill>
          <a:blip r:embed="rId2"/>
          <a:stretch>
            <a:fillRect/>
          </a:stretch>
        </p:blipFill>
        <p:spPr>
          <a:xfrm>
            <a:off x="3421243" y="1463879"/>
            <a:ext cx="4579758" cy="2532515"/>
          </a:xfrm>
          <a:prstGeom prst="rect">
            <a:avLst/>
          </a:prstGeom>
        </p:spPr>
      </p:pic>
    </p:spTree>
    <p:extLst>
      <p:ext uri="{BB962C8B-B14F-4D97-AF65-F5344CB8AC3E}">
        <p14:creationId xmlns:p14="http://schemas.microsoft.com/office/powerpoint/2010/main" val="35116455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44825"/>
            <a:ext cx="10515600" cy="4632138"/>
          </a:xfrm>
        </p:spPr>
        <p:txBody>
          <a:bodyPr vert="horz" lIns="91440" tIns="45720" rIns="91440" bIns="45720" rtlCol="0" anchor="t">
            <a:normAutofit lnSpcReduction="10000"/>
          </a:bodyPr>
          <a:lstStyle/>
          <a:p>
            <a:endParaRPr lang="is-IS" dirty="0"/>
          </a:p>
          <a:p>
            <a:pPr lvl="0"/>
            <a:r>
              <a:rPr lang="is-IS" b="1" dirty="0" err="1"/>
              <a:t>Sproti</a:t>
            </a:r>
            <a:r>
              <a:rPr lang="is-IS" b="1" dirty="0"/>
              <a:t> 3a nemendabók og æfingahefti </a:t>
            </a:r>
            <a:r>
              <a:rPr lang="is-IS" dirty="0"/>
              <a:t>sem við vinnum í fyrir áramót. </a:t>
            </a:r>
            <a:br>
              <a:rPr lang="is-IS" dirty="0"/>
            </a:br>
            <a:endParaRPr lang="is-IS" dirty="0"/>
          </a:p>
          <a:p>
            <a:pPr lvl="0"/>
            <a:r>
              <a:rPr lang="is-IS" b="1" dirty="0" err="1"/>
              <a:t>Sproti</a:t>
            </a:r>
            <a:r>
              <a:rPr lang="is-IS" b="1" dirty="0"/>
              <a:t> 3b </a:t>
            </a:r>
            <a:r>
              <a:rPr lang="is-IS" dirty="0"/>
              <a:t>– eftir áramót.</a:t>
            </a:r>
          </a:p>
          <a:p>
            <a:pPr lvl="0"/>
            <a:r>
              <a:rPr lang="is-IS" dirty="0"/>
              <a:t>Við munum kíkja eftir áramótin í </a:t>
            </a:r>
            <a:r>
              <a:rPr lang="is-IS" b="1" dirty="0" err="1"/>
              <a:t>Stærðfræðispæjar</a:t>
            </a:r>
            <a:r>
              <a:rPr lang="is-IS" b="1" dirty="0"/>
              <a:t>.</a:t>
            </a:r>
            <a:endParaRPr lang="is-IS" dirty="0"/>
          </a:p>
          <a:p>
            <a:pPr lvl="0"/>
            <a:r>
              <a:rPr lang="is-IS" dirty="0"/>
              <a:t>Við notum tölvuforritið </a:t>
            </a:r>
            <a:r>
              <a:rPr lang="is-IS" b="1" dirty="0" err="1"/>
              <a:t>Evolytes</a:t>
            </a:r>
            <a:r>
              <a:rPr lang="is-IS" dirty="0"/>
              <a:t> og vinnubók með því jafnt og þétt yfir veturinn.</a:t>
            </a:r>
          </a:p>
          <a:p>
            <a:r>
              <a:rPr lang="is-IS" dirty="0"/>
              <a:t>Ýmis </a:t>
            </a:r>
            <a:r>
              <a:rPr lang="is-IS" dirty="0" err="1"/>
              <a:t>fjölrituð</a:t>
            </a:r>
            <a:r>
              <a:rPr lang="is-IS" dirty="0"/>
              <a:t> hefti eða verkefni.</a:t>
            </a:r>
          </a:p>
          <a:p>
            <a:r>
              <a:rPr lang="is-IS" dirty="0"/>
              <a:t>Leikir og spil.</a:t>
            </a:r>
          </a:p>
          <a:p>
            <a:r>
              <a:rPr lang="is-IS" dirty="0"/>
              <a:t>Öpp og leiki á netinu.</a:t>
            </a:r>
          </a:p>
          <a:p>
            <a:endParaRPr lang="is-IS" dirty="0"/>
          </a:p>
        </p:txBody>
      </p:sp>
      <p:sp>
        <p:nvSpPr>
          <p:cNvPr id="6" name="TextBox 5"/>
          <p:cNvSpPr txBox="1"/>
          <p:nvPr/>
        </p:nvSpPr>
        <p:spPr>
          <a:xfrm>
            <a:off x="471399" y="282556"/>
            <a:ext cx="2760238" cy="954107"/>
          </a:xfrm>
          <a:prstGeom prst="rect">
            <a:avLst/>
          </a:prstGeom>
          <a:noFill/>
        </p:spPr>
        <p:txBody>
          <a:bodyPr wrap="square" lIns="91440" tIns="45720" rIns="91440" bIns="45720" rtlCol="0" anchor="t">
            <a:spAutoFit/>
          </a:bodyPr>
          <a:lstStyle/>
          <a:p>
            <a:r>
              <a:rPr lang="is-IS" sz="2800" b="1"/>
              <a:t>Vinnubækur í stærðfræði eru</a:t>
            </a:r>
            <a:endParaRPr lang="is-IS" sz="2800"/>
          </a:p>
        </p:txBody>
      </p:sp>
      <p:pic>
        <p:nvPicPr>
          <p:cNvPr id="10" name="Picture 9">
            <a:extLst>
              <a:ext uri="{FF2B5EF4-FFF2-40B4-BE49-F238E27FC236}">
                <a16:creationId xmlns:a16="http://schemas.microsoft.com/office/drawing/2014/main" id="{06EEFA4F-C78D-4614-A98C-57C99AA15D25}"/>
              </a:ext>
            </a:extLst>
          </p:cNvPr>
          <p:cNvPicPr>
            <a:picLocks noChangeAspect="1"/>
          </p:cNvPicPr>
          <p:nvPr/>
        </p:nvPicPr>
        <p:blipFill>
          <a:blip r:embed="rId2"/>
          <a:stretch>
            <a:fillRect/>
          </a:stretch>
        </p:blipFill>
        <p:spPr>
          <a:xfrm>
            <a:off x="3930200" y="171880"/>
            <a:ext cx="1221929" cy="1832894"/>
          </a:xfrm>
          <a:prstGeom prst="rect">
            <a:avLst/>
          </a:prstGeom>
        </p:spPr>
      </p:pic>
      <p:pic>
        <p:nvPicPr>
          <p:cNvPr id="13" name="Picture 12">
            <a:extLst>
              <a:ext uri="{FF2B5EF4-FFF2-40B4-BE49-F238E27FC236}">
                <a16:creationId xmlns:a16="http://schemas.microsoft.com/office/drawing/2014/main" id="{8BA9FFFC-6DE8-4867-A088-B44DA2DED841}"/>
              </a:ext>
            </a:extLst>
          </p:cNvPr>
          <p:cNvPicPr>
            <a:picLocks noChangeAspect="1"/>
          </p:cNvPicPr>
          <p:nvPr/>
        </p:nvPicPr>
        <p:blipFill>
          <a:blip r:embed="rId3"/>
          <a:stretch>
            <a:fillRect/>
          </a:stretch>
        </p:blipFill>
        <p:spPr>
          <a:xfrm>
            <a:off x="5339143" y="222351"/>
            <a:ext cx="1221929" cy="1731952"/>
          </a:xfrm>
          <a:prstGeom prst="rect">
            <a:avLst/>
          </a:prstGeom>
        </p:spPr>
      </p:pic>
      <p:pic>
        <p:nvPicPr>
          <p:cNvPr id="15" name="Picture 14">
            <a:extLst>
              <a:ext uri="{FF2B5EF4-FFF2-40B4-BE49-F238E27FC236}">
                <a16:creationId xmlns:a16="http://schemas.microsoft.com/office/drawing/2014/main" id="{775A5836-0C1A-4562-82DA-0055E5A30681}"/>
              </a:ext>
            </a:extLst>
          </p:cNvPr>
          <p:cNvPicPr>
            <a:picLocks noChangeAspect="1"/>
          </p:cNvPicPr>
          <p:nvPr/>
        </p:nvPicPr>
        <p:blipFill>
          <a:blip r:embed="rId4"/>
          <a:stretch>
            <a:fillRect/>
          </a:stretch>
        </p:blipFill>
        <p:spPr>
          <a:xfrm>
            <a:off x="9192303" y="171880"/>
            <a:ext cx="1268895" cy="1624405"/>
          </a:xfrm>
          <a:prstGeom prst="rect">
            <a:avLst/>
          </a:prstGeom>
        </p:spPr>
      </p:pic>
      <p:pic>
        <p:nvPicPr>
          <p:cNvPr id="17" name="Picture 16">
            <a:extLst>
              <a:ext uri="{FF2B5EF4-FFF2-40B4-BE49-F238E27FC236}">
                <a16:creationId xmlns:a16="http://schemas.microsoft.com/office/drawing/2014/main" id="{C94620CB-AF88-435D-837B-8CCC374B36E4}"/>
              </a:ext>
            </a:extLst>
          </p:cNvPr>
          <p:cNvPicPr>
            <a:picLocks noChangeAspect="1"/>
          </p:cNvPicPr>
          <p:nvPr/>
        </p:nvPicPr>
        <p:blipFill>
          <a:blip r:embed="rId5"/>
          <a:stretch>
            <a:fillRect/>
          </a:stretch>
        </p:blipFill>
        <p:spPr>
          <a:xfrm>
            <a:off x="10581133" y="213312"/>
            <a:ext cx="1354660" cy="1582973"/>
          </a:xfrm>
          <a:prstGeom prst="rect">
            <a:avLst/>
          </a:prstGeom>
        </p:spPr>
      </p:pic>
      <p:pic>
        <p:nvPicPr>
          <p:cNvPr id="19" name="Picture 18">
            <a:extLst>
              <a:ext uri="{FF2B5EF4-FFF2-40B4-BE49-F238E27FC236}">
                <a16:creationId xmlns:a16="http://schemas.microsoft.com/office/drawing/2014/main" id="{293F0225-12F3-4FB2-956B-77D5CF4CF5AC}"/>
              </a:ext>
            </a:extLst>
          </p:cNvPr>
          <p:cNvPicPr>
            <a:picLocks noChangeAspect="1"/>
          </p:cNvPicPr>
          <p:nvPr/>
        </p:nvPicPr>
        <p:blipFill>
          <a:blip r:embed="rId6"/>
          <a:stretch>
            <a:fillRect/>
          </a:stretch>
        </p:blipFill>
        <p:spPr>
          <a:xfrm>
            <a:off x="6995558" y="4490502"/>
            <a:ext cx="1427115" cy="2055801"/>
          </a:xfrm>
          <a:prstGeom prst="rect">
            <a:avLst/>
          </a:prstGeom>
        </p:spPr>
      </p:pic>
      <p:pic>
        <p:nvPicPr>
          <p:cNvPr id="21" name="Picture 20">
            <a:extLst>
              <a:ext uri="{FF2B5EF4-FFF2-40B4-BE49-F238E27FC236}">
                <a16:creationId xmlns:a16="http://schemas.microsoft.com/office/drawing/2014/main" id="{0A51ACED-B35A-4C72-99CD-C40A886374DD}"/>
              </a:ext>
            </a:extLst>
          </p:cNvPr>
          <p:cNvPicPr>
            <a:picLocks noChangeAspect="1"/>
          </p:cNvPicPr>
          <p:nvPr/>
        </p:nvPicPr>
        <p:blipFill>
          <a:blip r:embed="rId7"/>
          <a:stretch>
            <a:fillRect/>
          </a:stretch>
        </p:blipFill>
        <p:spPr>
          <a:xfrm>
            <a:off x="8783061" y="4395808"/>
            <a:ext cx="1496794" cy="2245191"/>
          </a:xfrm>
          <a:prstGeom prst="rect">
            <a:avLst/>
          </a:prstGeom>
        </p:spPr>
      </p:pic>
    </p:spTree>
    <p:extLst>
      <p:ext uri="{BB962C8B-B14F-4D97-AF65-F5344CB8AC3E}">
        <p14:creationId xmlns:p14="http://schemas.microsoft.com/office/powerpoint/2010/main" val="1172181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br>
              <a:rPr lang="is-IS" dirty="0"/>
            </a:br>
            <a:br>
              <a:rPr lang="is-IS" dirty="0"/>
            </a:br>
            <a:br>
              <a:rPr lang="is-IS" dirty="0"/>
            </a:br>
            <a:br>
              <a:rPr lang="is-IS" dirty="0"/>
            </a:br>
            <a:r>
              <a:rPr lang="is-IS" dirty="0"/>
              <a:t>Stærðfræði</a:t>
            </a:r>
            <a:br>
              <a:rPr lang="is-IS" dirty="0"/>
            </a:br>
            <a:br>
              <a:rPr lang="is-IS" dirty="0"/>
            </a:br>
            <a:br>
              <a:rPr lang="is-IS" dirty="0"/>
            </a:br>
            <a:br>
              <a:rPr lang="is-IS" dirty="0"/>
            </a:br>
            <a:endParaRPr lang="is-IS" dirty="0"/>
          </a:p>
        </p:txBody>
      </p:sp>
      <p:sp>
        <p:nvSpPr>
          <p:cNvPr id="3" name="Content Placeholder 2"/>
          <p:cNvSpPr>
            <a:spLocks noGrp="1"/>
          </p:cNvSpPr>
          <p:nvPr>
            <p:ph idx="1"/>
          </p:nvPr>
        </p:nvSpPr>
        <p:spPr/>
        <p:txBody>
          <a:bodyPr vert="horz" lIns="91440" tIns="45720" rIns="91440" bIns="45720" rtlCol="0" anchor="t">
            <a:normAutofit/>
          </a:bodyPr>
          <a:lstStyle/>
          <a:p>
            <a:r>
              <a:rPr lang="is-IS" dirty="0"/>
              <a:t>Upplýsingar og tölfræði - súlurit</a:t>
            </a:r>
          </a:p>
          <a:p>
            <a:r>
              <a:rPr lang="is-IS" dirty="0"/>
              <a:t>Samhverfa </a:t>
            </a:r>
          </a:p>
          <a:p>
            <a:r>
              <a:rPr lang="is-IS" dirty="0"/>
              <a:t>Þriggja stafa tölur, samlagning og frádráttur</a:t>
            </a:r>
          </a:p>
          <a:p>
            <a:r>
              <a:rPr lang="is-IS" dirty="0"/>
              <a:t>Mælingar</a:t>
            </a:r>
          </a:p>
          <a:p>
            <a:r>
              <a:rPr lang="is-IS" dirty="0"/>
              <a:t>Tími</a:t>
            </a:r>
          </a:p>
          <a:p>
            <a:r>
              <a:rPr lang="is-IS" dirty="0"/>
              <a:t>Rúmfræði</a:t>
            </a:r>
          </a:p>
          <a:p>
            <a:r>
              <a:rPr lang="is-IS" dirty="0"/>
              <a:t>Margföldun </a:t>
            </a:r>
          </a:p>
          <a:p>
            <a:r>
              <a:rPr lang="is-IS" dirty="0"/>
              <a:t>Deiling</a:t>
            </a:r>
          </a:p>
          <a:p>
            <a:endParaRPr lang="is-IS" dirty="0"/>
          </a:p>
        </p:txBody>
      </p:sp>
    </p:spTree>
    <p:extLst>
      <p:ext uri="{BB962C8B-B14F-4D97-AF65-F5344CB8AC3E}">
        <p14:creationId xmlns:p14="http://schemas.microsoft.com/office/powerpoint/2010/main" val="2690926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161" y="209068"/>
            <a:ext cx="8955250" cy="1325563"/>
          </a:xfrm>
        </p:spPr>
        <p:txBody>
          <a:bodyPr>
            <a:normAutofit/>
          </a:bodyPr>
          <a:lstStyle/>
          <a:p>
            <a:pPr algn="ctr"/>
            <a:r>
              <a:rPr lang="is-IS" b="1" dirty="0"/>
              <a:t>Átthagafræði </a:t>
            </a:r>
            <a:br>
              <a:rPr lang="is-IS" b="1" dirty="0"/>
            </a:br>
            <a:r>
              <a:rPr lang="is-IS" b="1" dirty="0"/>
              <a:t>samfélags- og náttúrugreinar</a:t>
            </a:r>
          </a:p>
        </p:txBody>
      </p:sp>
      <p:sp>
        <p:nvSpPr>
          <p:cNvPr id="3" name="Content Placeholder 2"/>
          <p:cNvSpPr>
            <a:spLocks noGrp="1"/>
          </p:cNvSpPr>
          <p:nvPr>
            <p:ph idx="1"/>
          </p:nvPr>
        </p:nvSpPr>
        <p:spPr>
          <a:xfrm>
            <a:off x="503109" y="2148845"/>
            <a:ext cx="10515600" cy="4351338"/>
          </a:xfrm>
        </p:spPr>
        <p:txBody>
          <a:bodyPr vert="horz" lIns="91440" tIns="45720" rIns="91440" bIns="45720" rtlCol="0" anchor="t">
            <a:normAutofit fontScale="92500"/>
          </a:bodyPr>
          <a:lstStyle/>
          <a:p>
            <a:r>
              <a:rPr lang="is-IS" dirty="0"/>
              <a:t>Bækur sem við munum nota að einhverju leyti er Halló heimur 1, 2 og 3</a:t>
            </a:r>
            <a:endParaRPr lang="is-IS" dirty="0">
              <a:ea typeface="Calibri"/>
              <a:cs typeface="Calibri"/>
            </a:endParaRPr>
          </a:p>
          <a:p>
            <a:r>
              <a:rPr lang="is-IS" dirty="0"/>
              <a:t>Við vinnum þessi verkefni aðallega í þemum og/ eða lotum</a:t>
            </a:r>
          </a:p>
          <a:p>
            <a:r>
              <a:rPr lang="is-IS" dirty="0"/>
              <a:t>Lífsleikni leikur stóran þátt í þessum greinum</a:t>
            </a:r>
            <a:endParaRPr lang="is-IS" dirty="0">
              <a:ea typeface="Calibri"/>
              <a:cs typeface="Calibri"/>
            </a:endParaRPr>
          </a:p>
          <a:p>
            <a:r>
              <a:rPr lang="is-IS" dirty="0"/>
              <a:t>Tilraunir reglulega yfir veturinn</a:t>
            </a:r>
            <a:endParaRPr lang="is-IS" dirty="0">
              <a:ea typeface="Calibri"/>
              <a:cs typeface="Calibri"/>
            </a:endParaRPr>
          </a:p>
          <a:p>
            <a:r>
              <a:rPr lang="is-IS" dirty="0"/>
              <a:t>Þemun verða tré, risaeðlur, erlendir listamenn, sólkerfið, Ísland, </a:t>
            </a:r>
            <a:br>
              <a:rPr lang="is-IS" dirty="0"/>
            </a:br>
            <a:r>
              <a:rPr lang="is-IS" dirty="0"/>
              <a:t>styrkleikar, þekktar íslenskar konur og íslenskir listamenn. </a:t>
            </a:r>
            <a:endParaRPr lang="is-IS" dirty="0">
              <a:ea typeface="Calibri"/>
              <a:cs typeface="Calibri"/>
            </a:endParaRPr>
          </a:p>
          <a:p>
            <a:r>
              <a:rPr lang="is-IS" dirty="0"/>
              <a:t>Einkunnarorð skólans verða skoðuð.</a:t>
            </a:r>
          </a:p>
          <a:p>
            <a:r>
              <a:rPr lang="is-IS" dirty="0"/>
              <a:t>Framkoma, samskipti og hópavinna</a:t>
            </a:r>
            <a:endParaRPr lang="is-IS" dirty="0">
              <a:ea typeface="Calibri"/>
              <a:cs typeface="Calibri"/>
            </a:endParaRPr>
          </a:p>
          <a:p>
            <a:r>
              <a:rPr lang="is-IS" dirty="0"/>
              <a:t>Efni af veraldarvefnum</a:t>
            </a:r>
            <a:endParaRPr lang="is-IS" dirty="0">
              <a:ea typeface="Calibri"/>
              <a:cs typeface="Calibri"/>
            </a:endParaRPr>
          </a:p>
          <a:p>
            <a:endParaRPr lang="is-IS" dirty="0"/>
          </a:p>
          <a:p>
            <a:endParaRPr lang="is-IS" dirty="0"/>
          </a:p>
        </p:txBody>
      </p:sp>
      <p:pic>
        <p:nvPicPr>
          <p:cNvPr id="8198" name="Picture 6" descr="Halló heimur 1 | Menntamálastofnu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3052" y="209068"/>
            <a:ext cx="1629969" cy="21732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10403052" y="1974176"/>
            <a:ext cx="1743530" cy="2292229"/>
          </a:xfrm>
          <a:prstGeom prst="rect">
            <a:avLst/>
          </a:prstGeom>
        </p:spPr>
      </p:pic>
      <p:pic>
        <p:nvPicPr>
          <p:cNvPr id="5" name="Picture 4">
            <a:extLst>
              <a:ext uri="{FF2B5EF4-FFF2-40B4-BE49-F238E27FC236}">
                <a16:creationId xmlns:a16="http://schemas.microsoft.com/office/drawing/2014/main" id="{20461BFD-118E-4BEA-9F14-040A6C1FBBB2}"/>
              </a:ext>
            </a:extLst>
          </p:cNvPr>
          <p:cNvPicPr>
            <a:picLocks noChangeAspect="1"/>
          </p:cNvPicPr>
          <p:nvPr/>
        </p:nvPicPr>
        <p:blipFill>
          <a:blip r:embed="rId4"/>
          <a:stretch>
            <a:fillRect/>
          </a:stretch>
        </p:blipFill>
        <p:spPr>
          <a:xfrm>
            <a:off x="10386428" y="3951776"/>
            <a:ext cx="1776777" cy="2468619"/>
          </a:xfrm>
          <a:prstGeom prst="rect">
            <a:avLst/>
          </a:prstGeom>
        </p:spPr>
      </p:pic>
    </p:spTree>
    <p:extLst>
      <p:ext uri="{BB962C8B-B14F-4D97-AF65-F5344CB8AC3E}">
        <p14:creationId xmlns:p14="http://schemas.microsoft.com/office/powerpoint/2010/main" val="10129423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0"/>
                                        <p:tgtEl>
                                          <p:spTgt spid="3">
                                            <p:txEl>
                                              <p:pRg st="7" end="7"/>
                                            </p:txEl>
                                          </p:spTgt>
                                        </p:tgtEl>
                                      </p:cBhvr>
                                    </p:animEffect>
                                    <p:anim calcmode="lin" valueType="num">
                                      <p:cBhvr>
                                        <p:cTn id="6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1C07-A1DD-A1B4-5589-9C6E60295045}"/>
              </a:ext>
            </a:extLst>
          </p:cNvPr>
          <p:cNvSpPr>
            <a:spLocks noGrp="1"/>
          </p:cNvSpPr>
          <p:nvPr>
            <p:ph type="title"/>
          </p:nvPr>
        </p:nvSpPr>
        <p:spPr/>
        <p:txBody>
          <a:bodyPr/>
          <a:lstStyle/>
          <a:p>
            <a:r>
              <a:rPr lang="en-GB" dirty="0">
                <a:ea typeface="Calibri Light"/>
                <a:cs typeface="Calibri Light"/>
              </a:rPr>
              <a:t>Mentor </a:t>
            </a:r>
            <a:r>
              <a:rPr lang="en-GB" dirty="0" err="1">
                <a:ea typeface="Calibri Light"/>
                <a:cs typeface="Calibri Light"/>
              </a:rPr>
              <a:t>og</a:t>
            </a:r>
            <a:r>
              <a:rPr lang="en-GB" dirty="0">
                <a:ea typeface="Calibri Light"/>
                <a:cs typeface="Calibri Light"/>
              </a:rPr>
              <a:t> </a:t>
            </a:r>
            <a:r>
              <a:rPr lang="en-GB" dirty="0" err="1">
                <a:ea typeface="Calibri Light"/>
                <a:cs typeface="Calibri Light"/>
              </a:rPr>
              <a:t>mæting</a:t>
            </a:r>
            <a:endParaRPr lang="en-GB" dirty="0"/>
          </a:p>
        </p:txBody>
      </p:sp>
      <p:sp>
        <p:nvSpPr>
          <p:cNvPr id="3" name="Content Placeholder 2">
            <a:extLst>
              <a:ext uri="{FF2B5EF4-FFF2-40B4-BE49-F238E27FC236}">
                <a16:creationId xmlns:a16="http://schemas.microsoft.com/office/drawing/2014/main" id="{BFF9E7EC-4520-E1D3-C80C-B20BC810892A}"/>
              </a:ext>
            </a:extLst>
          </p:cNvPr>
          <p:cNvSpPr>
            <a:spLocks noGrp="1"/>
          </p:cNvSpPr>
          <p:nvPr>
            <p:ph idx="1"/>
          </p:nvPr>
        </p:nvSpPr>
        <p:spPr/>
        <p:txBody>
          <a:bodyPr vert="horz" lIns="91440" tIns="45720" rIns="91440" bIns="45720" rtlCol="0" anchor="t">
            <a:normAutofit/>
          </a:bodyPr>
          <a:lstStyle/>
          <a:p>
            <a:pPr marL="0" indent="0">
              <a:buNone/>
            </a:pPr>
            <a:r>
              <a:rPr lang="is-IS" dirty="0">
                <a:ea typeface="Calibri"/>
                <a:cs typeface="Calibri"/>
              </a:rPr>
              <a:t>Mikilvægt að mæta á réttum tíma</a:t>
            </a:r>
          </a:p>
          <a:p>
            <a:r>
              <a:rPr lang="is-IS" dirty="0">
                <a:ea typeface="Calibri"/>
                <a:cs typeface="Calibri"/>
              </a:rPr>
              <a:t>Kennslustundin byrjar 8:30 og þá eiga allir að vera mættir.</a:t>
            </a:r>
          </a:p>
          <a:p>
            <a:r>
              <a:rPr lang="is-IS" dirty="0">
                <a:ea typeface="Calibri"/>
                <a:cs typeface="Calibri"/>
              </a:rPr>
              <a:t>Allar upplýsingar er að finna á vef skólans</a:t>
            </a:r>
          </a:p>
          <a:p>
            <a:endParaRPr lang="en-GB" dirty="0">
              <a:ea typeface="Calibri"/>
              <a:cs typeface="Calibri"/>
            </a:endParaRPr>
          </a:p>
          <a:p>
            <a:endParaRPr lang="en-GB" dirty="0">
              <a:ea typeface="Calibri"/>
              <a:cs typeface="Calibri"/>
            </a:endParaRPr>
          </a:p>
          <a:p>
            <a:endParaRPr lang="en-GB" dirty="0">
              <a:ea typeface="Calibri"/>
              <a:cs typeface="Calibri"/>
            </a:endParaRPr>
          </a:p>
          <a:p>
            <a:endParaRPr lang="en-GB" dirty="0">
              <a:ea typeface="Calibri"/>
              <a:cs typeface="Calibri"/>
            </a:endParaRPr>
          </a:p>
        </p:txBody>
      </p:sp>
      <p:pic>
        <p:nvPicPr>
          <p:cNvPr id="4" name="Mynd 3" descr="Mynd sem inniheldur texti&#10;&#10;Efni búið til af gervigreind getur verið rangt.">
            <a:extLst>
              <a:ext uri="{FF2B5EF4-FFF2-40B4-BE49-F238E27FC236}">
                <a16:creationId xmlns:a16="http://schemas.microsoft.com/office/drawing/2014/main" id="{E1628F7E-1494-6F48-3BC3-E7C3A8958BD1}"/>
              </a:ext>
            </a:extLst>
          </p:cNvPr>
          <p:cNvPicPr>
            <a:picLocks noChangeAspect="1"/>
          </p:cNvPicPr>
          <p:nvPr/>
        </p:nvPicPr>
        <p:blipFill>
          <a:blip r:embed="rId2"/>
          <a:stretch>
            <a:fillRect/>
          </a:stretch>
        </p:blipFill>
        <p:spPr>
          <a:xfrm>
            <a:off x="6762616" y="362084"/>
            <a:ext cx="4591050" cy="1733550"/>
          </a:xfrm>
          <a:prstGeom prst="rect">
            <a:avLst/>
          </a:prstGeom>
        </p:spPr>
      </p:pic>
      <p:pic>
        <p:nvPicPr>
          <p:cNvPr id="5" name="Mynd 4" descr="Mynd sem inniheldur klukka, klippimyndir&#10;&#10;Efni búið til af gervigreind getur verið rangt.">
            <a:extLst>
              <a:ext uri="{FF2B5EF4-FFF2-40B4-BE49-F238E27FC236}">
                <a16:creationId xmlns:a16="http://schemas.microsoft.com/office/drawing/2014/main" id="{71987DED-A48D-E8D7-A70C-FE7D6A43579A}"/>
              </a:ext>
            </a:extLst>
          </p:cNvPr>
          <p:cNvPicPr>
            <a:picLocks noChangeAspect="1"/>
          </p:cNvPicPr>
          <p:nvPr/>
        </p:nvPicPr>
        <p:blipFill>
          <a:blip r:embed="rId3"/>
          <a:stretch>
            <a:fillRect/>
          </a:stretch>
        </p:blipFill>
        <p:spPr>
          <a:xfrm>
            <a:off x="9703860" y="4762367"/>
            <a:ext cx="2152298" cy="1818251"/>
          </a:xfrm>
          <a:prstGeom prst="rect">
            <a:avLst/>
          </a:prstGeom>
        </p:spPr>
      </p:pic>
      <p:pic>
        <p:nvPicPr>
          <p:cNvPr id="7" name="Picture 6">
            <a:extLst>
              <a:ext uri="{FF2B5EF4-FFF2-40B4-BE49-F238E27FC236}">
                <a16:creationId xmlns:a16="http://schemas.microsoft.com/office/drawing/2014/main" id="{D63F3B26-1C85-4CD5-AD03-B4A6EA2B8D0B}"/>
              </a:ext>
            </a:extLst>
          </p:cNvPr>
          <p:cNvPicPr>
            <a:picLocks noChangeAspect="1"/>
          </p:cNvPicPr>
          <p:nvPr/>
        </p:nvPicPr>
        <p:blipFill>
          <a:blip r:embed="rId4"/>
          <a:stretch>
            <a:fillRect/>
          </a:stretch>
        </p:blipFill>
        <p:spPr>
          <a:xfrm>
            <a:off x="183253" y="3313283"/>
            <a:ext cx="9598984" cy="2628294"/>
          </a:xfrm>
          <a:prstGeom prst="rect">
            <a:avLst/>
          </a:prstGeom>
        </p:spPr>
      </p:pic>
    </p:spTree>
    <p:extLst>
      <p:ext uri="{BB962C8B-B14F-4D97-AF65-F5344CB8AC3E}">
        <p14:creationId xmlns:p14="http://schemas.microsoft.com/office/powerpoint/2010/main" val="181720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1C07-A1DD-A1B4-5589-9C6E60295045}"/>
              </a:ext>
            </a:extLst>
          </p:cNvPr>
          <p:cNvSpPr>
            <a:spLocks noGrp="1"/>
          </p:cNvSpPr>
          <p:nvPr>
            <p:ph type="title"/>
          </p:nvPr>
        </p:nvSpPr>
        <p:spPr/>
        <p:txBody>
          <a:bodyPr/>
          <a:lstStyle/>
          <a:p>
            <a:r>
              <a:rPr lang="en-GB" dirty="0" err="1">
                <a:ea typeface="Calibri Light"/>
                <a:cs typeface="Calibri Light"/>
              </a:rPr>
              <a:t>Mæting</a:t>
            </a:r>
            <a:endParaRPr lang="en-GB" dirty="0"/>
          </a:p>
        </p:txBody>
      </p:sp>
      <p:pic>
        <p:nvPicPr>
          <p:cNvPr id="4" name="Mynd 3" descr="Mynd sem inniheldur texti&#10;&#10;Efni búið til af gervigreind getur verið rangt.">
            <a:extLst>
              <a:ext uri="{FF2B5EF4-FFF2-40B4-BE49-F238E27FC236}">
                <a16:creationId xmlns:a16="http://schemas.microsoft.com/office/drawing/2014/main" id="{E1628F7E-1494-6F48-3BC3-E7C3A8958BD1}"/>
              </a:ext>
            </a:extLst>
          </p:cNvPr>
          <p:cNvPicPr>
            <a:picLocks noChangeAspect="1"/>
          </p:cNvPicPr>
          <p:nvPr/>
        </p:nvPicPr>
        <p:blipFill>
          <a:blip r:embed="rId2"/>
          <a:stretch>
            <a:fillRect/>
          </a:stretch>
        </p:blipFill>
        <p:spPr>
          <a:xfrm>
            <a:off x="7964528" y="108450"/>
            <a:ext cx="3478664" cy="1313520"/>
          </a:xfrm>
          <a:prstGeom prst="rect">
            <a:avLst/>
          </a:prstGeom>
        </p:spPr>
      </p:pic>
      <p:pic>
        <p:nvPicPr>
          <p:cNvPr id="5" name="Mynd 4" descr="Mynd sem inniheldur klukka, klippimyndir&#10;&#10;Efni búið til af gervigreind getur verið rangt.">
            <a:extLst>
              <a:ext uri="{FF2B5EF4-FFF2-40B4-BE49-F238E27FC236}">
                <a16:creationId xmlns:a16="http://schemas.microsoft.com/office/drawing/2014/main" id="{71987DED-A48D-E8D7-A70C-FE7D6A43579A}"/>
              </a:ext>
            </a:extLst>
          </p:cNvPr>
          <p:cNvPicPr>
            <a:picLocks noChangeAspect="1"/>
          </p:cNvPicPr>
          <p:nvPr/>
        </p:nvPicPr>
        <p:blipFill>
          <a:blip r:embed="rId3"/>
          <a:stretch>
            <a:fillRect/>
          </a:stretch>
        </p:blipFill>
        <p:spPr>
          <a:xfrm>
            <a:off x="9703860" y="4762367"/>
            <a:ext cx="2152298" cy="1818251"/>
          </a:xfrm>
          <a:prstGeom prst="rect">
            <a:avLst/>
          </a:prstGeom>
        </p:spPr>
      </p:pic>
      <p:pic>
        <p:nvPicPr>
          <p:cNvPr id="10" name="Content Placeholder 9">
            <a:extLst>
              <a:ext uri="{FF2B5EF4-FFF2-40B4-BE49-F238E27FC236}">
                <a16:creationId xmlns:a16="http://schemas.microsoft.com/office/drawing/2014/main" id="{8408BCC8-619C-4B1D-A046-399F548AFFF1}"/>
              </a:ext>
            </a:extLst>
          </p:cNvPr>
          <p:cNvPicPr>
            <a:picLocks noGrp="1" noChangeAspect="1"/>
          </p:cNvPicPr>
          <p:nvPr>
            <p:ph idx="1"/>
          </p:nvPr>
        </p:nvPicPr>
        <p:blipFill>
          <a:blip r:embed="rId4"/>
          <a:stretch>
            <a:fillRect/>
          </a:stretch>
        </p:blipFill>
        <p:spPr>
          <a:xfrm>
            <a:off x="4341690" y="227446"/>
            <a:ext cx="2668710" cy="2160639"/>
          </a:xfrm>
        </p:spPr>
      </p:pic>
      <p:sp>
        <p:nvSpPr>
          <p:cNvPr id="12" name="TextBox 11">
            <a:extLst>
              <a:ext uri="{FF2B5EF4-FFF2-40B4-BE49-F238E27FC236}">
                <a16:creationId xmlns:a16="http://schemas.microsoft.com/office/drawing/2014/main" id="{339572AB-E96D-4423-8731-F05AA8CF6A8F}"/>
              </a:ext>
            </a:extLst>
          </p:cNvPr>
          <p:cNvSpPr txBox="1"/>
          <p:nvPr/>
        </p:nvSpPr>
        <p:spPr>
          <a:xfrm>
            <a:off x="681445" y="2257031"/>
            <a:ext cx="8351520" cy="646331"/>
          </a:xfrm>
          <a:prstGeom prst="rect">
            <a:avLst/>
          </a:prstGeom>
          <a:noFill/>
        </p:spPr>
        <p:txBody>
          <a:bodyPr wrap="square">
            <a:spAutoFit/>
          </a:bodyPr>
          <a:lstStyle/>
          <a:p>
            <a:r>
              <a:rPr lang="is-IS" dirty="0"/>
              <a:t>Seinkoma gefur eitt </a:t>
            </a:r>
            <a:r>
              <a:rPr lang="is-IS" dirty="0" err="1"/>
              <a:t>fjarvistarstig</a:t>
            </a:r>
            <a:r>
              <a:rPr lang="is-IS" dirty="0"/>
              <a:t>. </a:t>
            </a:r>
            <a:br>
              <a:rPr lang="is-IS" dirty="0"/>
            </a:br>
            <a:r>
              <a:rPr lang="is-IS" dirty="0"/>
              <a:t>Sé nemandi ekki kominn þegar 5 mínútur eru liðnar af kennslustund telst hann seinn. </a:t>
            </a:r>
          </a:p>
        </p:txBody>
      </p:sp>
      <p:sp>
        <p:nvSpPr>
          <p:cNvPr id="14" name="TextBox 13">
            <a:extLst>
              <a:ext uri="{FF2B5EF4-FFF2-40B4-BE49-F238E27FC236}">
                <a16:creationId xmlns:a16="http://schemas.microsoft.com/office/drawing/2014/main" id="{56A606F3-3A9A-46BD-B16B-8B3B935C689E}"/>
              </a:ext>
            </a:extLst>
          </p:cNvPr>
          <p:cNvSpPr txBox="1"/>
          <p:nvPr/>
        </p:nvSpPr>
        <p:spPr>
          <a:xfrm>
            <a:off x="681444" y="3297199"/>
            <a:ext cx="10761747" cy="646331"/>
          </a:xfrm>
          <a:prstGeom prst="rect">
            <a:avLst/>
          </a:prstGeom>
          <a:noFill/>
        </p:spPr>
        <p:txBody>
          <a:bodyPr wrap="square">
            <a:spAutoFit/>
          </a:bodyPr>
          <a:lstStyle/>
          <a:p>
            <a:r>
              <a:rPr lang="is-IS" dirty="0"/>
              <a:t>Óheimil </a:t>
            </a:r>
            <a:r>
              <a:rPr lang="is-IS" dirty="0" err="1"/>
              <a:t>fjarvist</a:t>
            </a:r>
            <a:r>
              <a:rPr lang="is-IS" dirty="0"/>
              <a:t> gefur tvö </a:t>
            </a:r>
            <a:r>
              <a:rPr lang="is-IS" dirty="0" err="1"/>
              <a:t>fjarvistarstig</a:t>
            </a:r>
            <a:r>
              <a:rPr lang="is-IS" dirty="0"/>
              <a:t>. Komi nemandi meira en 15 mínútum of seint telst það óheimil </a:t>
            </a:r>
            <a:r>
              <a:rPr lang="is-IS" dirty="0" err="1"/>
              <a:t>fjarvist</a:t>
            </a:r>
            <a:r>
              <a:rPr lang="is-IS" dirty="0"/>
              <a:t>, </a:t>
            </a:r>
            <a:br>
              <a:rPr lang="is-IS" dirty="0"/>
            </a:br>
            <a:r>
              <a:rPr lang="is-IS" dirty="0"/>
              <a:t>nema gild skýring berist. </a:t>
            </a:r>
          </a:p>
        </p:txBody>
      </p:sp>
      <p:sp>
        <p:nvSpPr>
          <p:cNvPr id="16" name="TextBox 15">
            <a:extLst>
              <a:ext uri="{FF2B5EF4-FFF2-40B4-BE49-F238E27FC236}">
                <a16:creationId xmlns:a16="http://schemas.microsoft.com/office/drawing/2014/main" id="{E9B23308-EDC1-4280-AF6F-85DDA07740A9}"/>
              </a:ext>
            </a:extLst>
          </p:cNvPr>
          <p:cNvSpPr txBox="1"/>
          <p:nvPr/>
        </p:nvSpPr>
        <p:spPr>
          <a:xfrm>
            <a:off x="681444" y="4194164"/>
            <a:ext cx="10154196" cy="923330"/>
          </a:xfrm>
          <a:prstGeom prst="rect">
            <a:avLst/>
          </a:prstGeom>
          <a:noFill/>
        </p:spPr>
        <p:txBody>
          <a:bodyPr wrap="square">
            <a:spAutoFit/>
          </a:bodyPr>
          <a:lstStyle/>
          <a:p>
            <a:r>
              <a:rPr lang="is-IS" dirty="0"/>
              <a:t>Veikindi ber að tilkynna daglega í </a:t>
            </a:r>
            <a:r>
              <a:rPr lang="is-IS" dirty="0" err="1"/>
              <a:t>Mentor</a:t>
            </a:r>
            <a:r>
              <a:rPr lang="is-IS" dirty="0"/>
              <a:t> eða í síma skólans (553 2590) samdægurs, ella verða þau skráð sem óheimilar </a:t>
            </a:r>
            <a:r>
              <a:rPr lang="is-IS" dirty="0" err="1"/>
              <a:t>fjarvistir</a:t>
            </a:r>
            <a:r>
              <a:rPr lang="is-IS" dirty="0"/>
              <a:t>. Veikindi og önnur forföll sem berast skrifstofu eða í </a:t>
            </a:r>
            <a:r>
              <a:rPr lang="is-IS" dirty="0" err="1"/>
              <a:t>Mentor</a:t>
            </a:r>
            <a:r>
              <a:rPr lang="is-IS" dirty="0"/>
              <a:t> eru skráð eða staðfest í </a:t>
            </a:r>
            <a:r>
              <a:rPr lang="is-IS" dirty="0" err="1"/>
              <a:t>Mentor</a:t>
            </a:r>
            <a:r>
              <a:rPr lang="is-IS" dirty="0"/>
              <a:t>.</a:t>
            </a:r>
          </a:p>
        </p:txBody>
      </p:sp>
      <p:sp>
        <p:nvSpPr>
          <p:cNvPr id="18" name="TextBox 17">
            <a:extLst>
              <a:ext uri="{FF2B5EF4-FFF2-40B4-BE49-F238E27FC236}">
                <a16:creationId xmlns:a16="http://schemas.microsoft.com/office/drawing/2014/main" id="{DF42D888-65F4-472F-8F81-07021E9B4E63}"/>
              </a:ext>
            </a:extLst>
          </p:cNvPr>
          <p:cNvSpPr txBox="1"/>
          <p:nvPr/>
        </p:nvSpPr>
        <p:spPr>
          <a:xfrm>
            <a:off x="681444" y="5292523"/>
            <a:ext cx="9022416" cy="646331"/>
          </a:xfrm>
          <a:prstGeom prst="rect">
            <a:avLst/>
          </a:prstGeom>
          <a:noFill/>
        </p:spPr>
        <p:txBody>
          <a:bodyPr wrap="square">
            <a:spAutoFit/>
          </a:bodyPr>
          <a:lstStyle/>
          <a:p>
            <a:r>
              <a:rPr lang="is-IS" dirty="0"/>
              <a:t>Mæti nemandi ekki í skólann og engar skýringar fylgja hefur viðkomandi kennari samband við skrifstofustjóra, sem hringir heim og athugar hvers vegna nemandinn er ekki mættur. </a:t>
            </a:r>
          </a:p>
        </p:txBody>
      </p:sp>
    </p:spTree>
    <p:extLst>
      <p:ext uri="{BB962C8B-B14F-4D97-AF65-F5344CB8AC3E}">
        <p14:creationId xmlns:p14="http://schemas.microsoft.com/office/powerpoint/2010/main" val="147754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ynd 4" descr="Mynd sem inniheldur klukka, klippimyndir&#10;&#10;Efni búið til af gervigreind getur verið rangt.">
            <a:extLst>
              <a:ext uri="{FF2B5EF4-FFF2-40B4-BE49-F238E27FC236}">
                <a16:creationId xmlns:a16="http://schemas.microsoft.com/office/drawing/2014/main" id="{71987DED-A48D-E8D7-A70C-FE7D6A43579A}"/>
              </a:ext>
            </a:extLst>
          </p:cNvPr>
          <p:cNvPicPr>
            <a:picLocks noChangeAspect="1"/>
          </p:cNvPicPr>
          <p:nvPr/>
        </p:nvPicPr>
        <p:blipFill>
          <a:blip r:embed="rId2"/>
          <a:stretch>
            <a:fillRect/>
          </a:stretch>
        </p:blipFill>
        <p:spPr>
          <a:xfrm>
            <a:off x="4816982" y="123507"/>
            <a:ext cx="1530197" cy="1292703"/>
          </a:xfrm>
          <a:prstGeom prst="rect">
            <a:avLst/>
          </a:prstGeom>
        </p:spPr>
      </p:pic>
      <p:sp>
        <p:nvSpPr>
          <p:cNvPr id="2" name="Title 1">
            <a:extLst>
              <a:ext uri="{FF2B5EF4-FFF2-40B4-BE49-F238E27FC236}">
                <a16:creationId xmlns:a16="http://schemas.microsoft.com/office/drawing/2014/main" id="{94951C07-A1DD-A1B4-5589-9C6E60295045}"/>
              </a:ext>
            </a:extLst>
          </p:cNvPr>
          <p:cNvSpPr>
            <a:spLocks noGrp="1"/>
          </p:cNvSpPr>
          <p:nvPr>
            <p:ph type="title"/>
          </p:nvPr>
        </p:nvSpPr>
        <p:spPr/>
        <p:txBody>
          <a:bodyPr/>
          <a:lstStyle/>
          <a:p>
            <a:r>
              <a:rPr lang="en-GB" dirty="0" err="1">
                <a:ea typeface="Calibri Light"/>
                <a:cs typeface="Calibri Light"/>
              </a:rPr>
              <a:t>Mæting</a:t>
            </a:r>
            <a:endParaRPr lang="en-GB" dirty="0"/>
          </a:p>
        </p:txBody>
      </p:sp>
      <p:pic>
        <p:nvPicPr>
          <p:cNvPr id="4" name="Mynd 3" descr="Mynd sem inniheldur texti&#10;&#10;Efni búið til af gervigreind getur verið rangt.">
            <a:extLst>
              <a:ext uri="{FF2B5EF4-FFF2-40B4-BE49-F238E27FC236}">
                <a16:creationId xmlns:a16="http://schemas.microsoft.com/office/drawing/2014/main" id="{E1628F7E-1494-6F48-3BC3-E7C3A8958BD1}"/>
              </a:ext>
            </a:extLst>
          </p:cNvPr>
          <p:cNvPicPr>
            <a:picLocks noChangeAspect="1"/>
          </p:cNvPicPr>
          <p:nvPr/>
        </p:nvPicPr>
        <p:blipFill>
          <a:blip r:embed="rId3"/>
          <a:stretch>
            <a:fillRect/>
          </a:stretch>
        </p:blipFill>
        <p:spPr>
          <a:xfrm>
            <a:off x="7964528" y="108450"/>
            <a:ext cx="3478664" cy="1313520"/>
          </a:xfrm>
          <a:prstGeom prst="rect">
            <a:avLst/>
          </a:prstGeom>
        </p:spPr>
      </p:pic>
      <p:sp>
        <p:nvSpPr>
          <p:cNvPr id="13" name="TextBox 12">
            <a:extLst>
              <a:ext uri="{FF2B5EF4-FFF2-40B4-BE49-F238E27FC236}">
                <a16:creationId xmlns:a16="http://schemas.microsoft.com/office/drawing/2014/main" id="{22623BDB-75F8-42F0-979C-76FB32F54EF4}"/>
              </a:ext>
            </a:extLst>
          </p:cNvPr>
          <p:cNvSpPr txBox="1"/>
          <p:nvPr/>
        </p:nvSpPr>
        <p:spPr>
          <a:xfrm>
            <a:off x="838200" y="1748471"/>
            <a:ext cx="11017958" cy="4801314"/>
          </a:xfrm>
          <a:prstGeom prst="rect">
            <a:avLst/>
          </a:prstGeom>
          <a:noFill/>
        </p:spPr>
        <p:txBody>
          <a:bodyPr wrap="square">
            <a:spAutoFit/>
          </a:bodyPr>
          <a:lstStyle/>
          <a:p>
            <a:r>
              <a:rPr lang="is-IS" dirty="0"/>
              <a:t>Leyfisbeiðnir eru skráðar í </a:t>
            </a:r>
            <a:r>
              <a:rPr lang="is-IS" dirty="0" err="1"/>
              <a:t>Mentor</a:t>
            </a:r>
            <a:r>
              <a:rPr lang="is-IS" dirty="0"/>
              <a:t>. Skrifstofustjóri fer yfir leyfisbeiðnir í </a:t>
            </a:r>
            <a:r>
              <a:rPr lang="is-IS" dirty="0" err="1"/>
              <a:t>Mentor</a:t>
            </a:r>
            <a:r>
              <a:rPr lang="is-IS" dirty="0"/>
              <a:t> og afgreiðir þær í samráði við skólastjóra eftir því sem við á. </a:t>
            </a:r>
          </a:p>
          <a:p>
            <a:br>
              <a:rPr lang="is-IS" dirty="0"/>
            </a:br>
            <a:r>
              <a:rPr lang="is-IS" dirty="0"/>
              <a:t>Umsjónarkennari getur samþykkt leyfi í einn til þrjá daga. </a:t>
            </a:r>
            <a:br>
              <a:rPr lang="is-IS" dirty="0"/>
            </a:br>
            <a:r>
              <a:rPr lang="is-IS" dirty="0"/>
              <a:t>Skólastjóri ber ábyrgð á samþykkt leyfa sem eru lengri en þrír dagar. </a:t>
            </a:r>
          </a:p>
          <a:p>
            <a:br>
              <a:rPr lang="is-IS" dirty="0"/>
            </a:br>
            <a:r>
              <a:rPr lang="is-IS" dirty="0"/>
              <a:t>Forsjáraðilar bera ábyrgð á námi barna sinna á meðan þau eru í leyfi.</a:t>
            </a:r>
          </a:p>
          <a:p>
            <a:endParaRPr lang="is-IS" dirty="0"/>
          </a:p>
          <a:p>
            <a:r>
              <a:rPr lang="is-IS" dirty="0"/>
              <a:t>Metið er í hverju tilfelli fyrir sig hvort óskað sé eftir læknisvottorði vegna veikinda nemanda, með hliðsjón af lengd og tíðni veikinda og áhrifum þeirra á skólagöngu nemandans</a:t>
            </a:r>
          </a:p>
          <a:p>
            <a:endParaRPr lang="is-IS" dirty="0"/>
          </a:p>
          <a:p>
            <a:r>
              <a:rPr lang="is-IS" dirty="0"/>
              <a:t>Ástundun nemenda er sýnileg forsjáraðilum í </a:t>
            </a:r>
            <a:r>
              <a:rPr lang="is-IS" dirty="0" err="1"/>
              <a:t>Mentor</a:t>
            </a:r>
            <a:r>
              <a:rPr lang="is-IS" dirty="0"/>
              <a:t>. Skrifstofustjóri sendir forsjáraðilum vikulega yfirlit um ástundun. Athugasemdir þurfa að berast skrifstofu innan viku, ella skoðast færslurnar samþykktar</a:t>
            </a:r>
          </a:p>
          <a:p>
            <a:endParaRPr lang="is-IS" dirty="0"/>
          </a:p>
          <a:p>
            <a:r>
              <a:rPr lang="is-IS" dirty="0"/>
              <a:t>Umsjónarkennari fylgist með ástundun nemenda sinna og ber ábyrgð á fyrsta samtali við forsjáraðila samkvæmt þrepi 1. Frá þrepi 2–4 heldur tengiliður farsældar utan um framvindu máls í samráði við umsjónarkennara. Skólastjóri ber ábyrgð á tilkynningu til barnaverndar á þrepi 5.</a:t>
            </a:r>
          </a:p>
        </p:txBody>
      </p:sp>
    </p:spTree>
    <p:extLst>
      <p:ext uri="{BB962C8B-B14F-4D97-AF65-F5344CB8AC3E}">
        <p14:creationId xmlns:p14="http://schemas.microsoft.com/office/powerpoint/2010/main" val="383921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1000"/>
                                        <p:tgtEl>
                                          <p:spTgt spid="13">
                                            <p:txEl>
                                              <p:pRg st="0" end="0"/>
                                            </p:txEl>
                                          </p:spTgt>
                                        </p:tgtEl>
                                      </p:cBhvr>
                                    </p:animEffect>
                                    <p:anim calcmode="lin" valueType="num">
                                      <p:cBhvr>
                                        <p:cTn id="8"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xEl>
                                              <p:pRg st="4" end="4"/>
                                            </p:txEl>
                                          </p:spTgt>
                                        </p:tgtEl>
                                        <p:attrNameLst>
                                          <p:attrName>style.visibility</p:attrName>
                                        </p:attrNameLst>
                                      </p:cBhvr>
                                      <p:to>
                                        <p:strVal val="visible"/>
                                      </p:to>
                                    </p:set>
                                    <p:animEffect transition="in" filter="fade">
                                      <p:cBhvr>
                                        <p:cTn id="28" dur="1000"/>
                                        <p:tgtEl>
                                          <p:spTgt spid="13">
                                            <p:txEl>
                                              <p:pRg st="4" end="4"/>
                                            </p:txEl>
                                          </p:spTgt>
                                        </p:tgtEl>
                                      </p:cBhvr>
                                    </p:animEffect>
                                    <p:anim calcmode="lin" valueType="num">
                                      <p:cBhvr>
                                        <p:cTn id="29"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3">
                                            <p:txEl>
                                              <p:pRg st="6" end="6"/>
                                            </p:txEl>
                                          </p:spTgt>
                                        </p:tgtEl>
                                        <p:attrNameLst>
                                          <p:attrName>style.visibility</p:attrName>
                                        </p:attrNameLst>
                                      </p:cBhvr>
                                      <p:to>
                                        <p:strVal val="visible"/>
                                      </p:to>
                                    </p:set>
                                    <p:animEffect transition="in" filter="fade">
                                      <p:cBhvr>
                                        <p:cTn id="35" dur="1000"/>
                                        <p:tgtEl>
                                          <p:spTgt spid="13">
                                            <p:txEl>
                                              <p:pRg st="6" end="6"/>
                                            </p:txEl>
                                          </p:spTgt>
                                        </p:tgtEl>
                                      </p:cBhvr>
                                    </p:animEffect>
                                    <p:anim calcmode="lin" valueType="num">
                                      <p:cBhvr>
                                        <p:cTn id="36"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3">
                                            <p:txEl>
                                              <p:pRg st="8" end="8"/>
                                            </p:txEl>
                                          </p:spTgt>
                                        </p:tgtEl>
                                        <p:attrNameLst>
                                          <p:attrName>style.visibility</p:attrName>
                                        </p:attrNameLst>
                                      </p:cBhvr>
                                      <p:to>
                                        <p:strVal val="visible"/>
                                      </p:to>
                                    </p:set>
                                    <p:animEffect transition="in" filter="fade">
                                      <p:cBhvr>
                                        <p:cTn id="42" dur="1000"/>
                                        <p:tgtEl>
                                          <p:spTgt spid="13">
                                            <p:txEl>
                                              <p:pRg st="8" end="8"/>
                                            </p:txEl>
                                          </p:spTgt>
                                        </p:tgtEl>
                                      </p:cBhvr>
                                    </p:animEffect>
                                    <p:anim calcmode="lin" valueType="num">
                                      <p:cBhvr>
                                        <p:cTn id="43" dur="1000" fill="hold"/>
                                        <p:tgtEl>
                                          <p:spTgt spid="1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1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s-IS"/>
              <a:t>Afmæli </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is-IS"/>
              <a:t>Í fyrra var ákveðið að hafa 1000 kr. í gjöf þegar boðið er í afmæli þannig að barnið geti síðan farið og valið sér eitthvað eða lagt aurinn inn í banka.</a:t>
            </a:r>
          </a:p>
          <a:p>
            <a:pPr marL="0" indent="0">
              <a:buNone/>
            </a:pPr>
            <a:r>
              <a:rPr lang="is-IS"/>
              <a:t>Foreldrar hafa tekið sig saman að halda sameiginlegt afmæli fyrir nokkra í einu. </a:t>
            </a:r>
          </a:p>
          <a:p>
            <a:pPr marL="0" indent="0">
              <a:buNone/>
            </a:pPr>
            <a:endParaRPr lang="is-IS"/>
          </a:p>
          <a:p>
            <a:pPr marL="0" indent="0">
              <a:buNone/>
            </a:pPr>
            <a:r>
              <a:rPr lang="is-IS"/>
              <a:t>Er ekki planið að hafa sama háttinn á eða?</a:t>
            </a:r>
            <a:endParaRPr lang="is-IS">
              <a:ea typeface="Calibri"/>
              <a:cs typeface="Calibri"/>
            </a:endParaRPr>
          </a:p>
        </p:txBody>
      </p:sp>
      <p:pic>
        <p:nvPicPr>
          <p:cNvPr id="5" name="Picture 4"/>
          <p:cNvPicPr>
            <a:picLocks noChangeAspect="1"/>
          </p:cNvPicPr>
          <p:nvPr/>
        </p:nvPicPr>
        <p:blipFill>
          <a:blip r:embed="rId2"/>
          <a:stretch>
            <a:fillRect/>
          </a:stretch>
        </p:blipFill>
        <p:spPr>
          <a:xfrm>
            <a:off x="8695664" y="3920265"/>
            <a:ext cx="1997438" cy="1997438"/>
          </a:xfrm>
          <a:prstGeom prst="rect">
            <a:avLst/>
          </a:prstGeom>
        </p:spPr>
      </p:pic>
    </p:spTree>
    <p:extLst>
      <p:ext uri="{BB962C8B-B14F-4D97-AF65-F5344CB8AC3E}">
        <p14:creationId xmlns:p14="http://schemas.microsoft.com/office/powerpoint/2010/main" val="1739472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21946"/>
          </a:xfrm>
        </p:spPr>
        <p:txBody>
          <a:bodyPr/>
          <a:lstStyle/>
          <a:p>
            <a:pPr algn="ctr"/>
            <a:r>
              <a:rPr lang="is-IS" dirty="0"/>
              <a:t>Eru einhverjar spurningar?</a:t>
            </a:r>
          </a:p>
        </p:txBody>
      </p:sp>
      <p:pic>
        <p:nvPicPr>
          <p:cNvPr id="3074" name="Picture 2" descr="Children-kids-clip-art-free-clipart-images - Holy Family Parish School  #395399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8471" y="1672009"/>
            <a:ext cx="5568358" cy="40439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8072659" y="5807630"/>
            <a:ext cx="3381823" cy="707886"/>
          </a:xfrm>
          <a:prstGeom prst="rect">
            <a:avLst/>
          </a:prstGeom>
        </p:spPr>
        <p:txBody>
          <a:bodyPr wrap="none">
            <a:spAutoFit/>
          </a:bodyPr>
          <a:lstStyle/>
          <a:p>
            <a:r>
              <a:rPr lang="is-IS" sz="4000"/>
              <a:t>Takk fyrir okkur</a:t>
            </a:r>
          </a:p>
        </p:txBody>
      </p:sp>
    </p:spTree>
    <p:extLst>
      <p:ext uri="{BB962C8B-B14F-4D97-AF65-F5344CB8AC3E}">
        <p14:creationId xmlns:p14="http://schemas.microsoft.com/office/powerpoint/2010/main" val="2737652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aa6c36e-fb1f-4671-bcec-0896aeb2d916" xsi:nil="true"/>
    <lcf76f155ced4ddcb4097134ff3c332f xmlns="71a7069f-e701-4e3e-93b3-104b1f51a2b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3E5E0347532340BF8762ABB1206601" ma:contentTypeVersion="9" ma:contentTypeDescription="Create a new document." ma:contentTypeScope="" ma:versionID="fec7ecd69f658da1c6936660cb27c27a">
  <xsd:schema xmlns:xsd="http://www.w3.org/2001/XMLSchema" xmlns:xs="http://www.w3.org/2001/XMLSchema" xmlns:p="http://schemas.microsoft.com/office/2006/metadata/properties" xmlns:ns2="71a7069f-e701-4e3e-93b3-104b1f51a2b0" xmlns:ns3="3aa6c36e-fb1f-4671-bcec-0896aeb2d916" targetNamespace="http://schemas.microsoft.com/office/2006/metadata/properties" ma:root="true" ma:fieldsID="c2add34bb1fe6aee5f7f115677be14bc" ns2:_="" ns3:_="">
    <xsd:import namespace="71a7069f-e701-4e3e-93b3-104b1f51a2b0"/>
    <xsd:import namespace="3aa6c36e-fb1f-4671-bcec-0896aeb2d91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7069f-e701-4e3e-93b3-104b1f51a2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864615-84dc-42fd-8330-03f6d4f8b45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aa6c36e-fb1f-4671-bcec-0896aeb2d91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cabccb3-bb10-40c5-b53c-967b8735d63f}" ma:internalName="TaxCatchAll" ma:showField="CatchAllData" ma:web="3aa6c36e-fb1f-4671-bcec-0896aeb2d91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5A0142-BCCD-4959-AA81-C4204EC30A95}">
  <ds:schemaRefs>
    <ds:schemaRef ds:uri="http://schemas.microsoft.com/sharepoint/v3/contenttype/forms"/>
  </ds:schemaRefs>
</ds:datastoreItem>
</file>

<file path=customXml/itemProps2.xml><?xml version="1.0" encoding="utf-8"?>
<ds:datastoreItem xmlns:ds="http://schemas.openxmlformats.org/officeDocument/2006/customXml" ds:itemID="{DABC23DA-43E9-4818-ADEE-145CDE32DCCD}">
  <ds:schemaRefs>
    <ds:schemaRef ds:uri="http://purl.org/dc/elements/1.1/"/>
    <ds:schemaRef ds:uri="3aa6c36e-fb1f-4671-bcec-0896aeb2d916"/>
    <ds:schemaRef ds:uri="http://purl.org/dc/terms/"/>
    <ds:schemaRef ds:uri="http://schemas.microsoft.com/office/2006/documentManagement/types"/>
    <ds:schemaRef ds:uri="71a7069f-e701-4e3e-93b3-104b1f51a2b0"/>
    <ds:schemaRef ds:uri="http://www.w3.org/XML/1998/namespace"/>
    <ds:schemaRef ds:uri="http://schemas.microsoft.com/office/infopath/2007/PartnerControls"/>
    <ds:schemaRef ds:uri="http://purl.org/dc/dcmitype/"/>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FBE55C7E-50FE-46B2-BA19-A79DA3AF76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7069f-e701-4e3e-93b3-104b1f51a2b0"/>
    <ds:schemaRef ds:uri="3aa6c36e-fb1f-4671-bcec-0896aeb2d9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249</TotalTime>
  <Words>1140</Words>
  <Application>Microsoft Office PowerPoint</Application>
  <PresentationFormat>Widescreen</PresentationFormat>
  <Paragraphs>125</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Tahoma</vt:lpstr>
      <vt:lpstr>Office Theme</vt:lpstr>
      <vt:lpstr>      Námsefniskynning og kennsluáætlun</vt:lpstr>
      <vt:lpstr>Heimanám fyrir veturinn</vt:lpstr>
      <vt:lpstr> Íslenska Lestur</vt:lpstr>
      <vt:lpstr>Bók 2 - Bókasafnsbók</vt:lpstr>
      <vt:lpstr>Ekki hætta lesa fyrir og með börnunum ykkar</vt:lpstr>
      <vt:lpstr>Vinnubækur í íslensku</vt:lpstr>
      <vt:lpstr>Skrift</vt:lpstr>
      <vt:lpstr>PowerPoint Presentation</vt:lpstr>
      <vt:lpstr>Meira um skrift</vt:lpstr>
      <vt:lpstr>Markviss vinna með ritun </vt:lpstr>
      <vt:lpstr>PowerPoint Presentation</vt:lpstr>
      <vt:lpstr>PowerPoint Presentation</vt:lpstr>
      <vt:lpstr>PowerPoint Presentation</vt:lpstr>
      <vt:lpstr>    Stærðfræði    </vt:lpstr>
      <vt:lpstr>Átthagafræði  samfélags- og náttúrugreinar</vt:lpstr>
      <vt:lpstr>Mentor og mæting</vt:lpstr>
      <vt:lpstr>Mæting</vt:lpstr>
      <vt:lpstr>Mæting</vt:lpstr>
      <vt:lpstr>Afmæli </vt:lpstr>
      <vt:lpstr>Eru einhverjar spurningar?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Námsefniskynning</dc:title>
  <dc:creator>Bjōrg Vigfúsína Kjartansdóttir</dc:creator>
  <cp:lastModifiedBy>Björg (Lilla) Vigfúsína</cp:lastModifiedBy>
  <cp:revision>29</cp:revision>
  <dcterms:created xsi:type="dcterms:W3CDTF">2024-08-26T21:32:08Z</dcterms:created>
  <dcterms:modified xsi:type="dcterms:W3CDTF">2026-09-08T20:13:39Z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0x010100D78F195294665B428661E6646C7477BC</vt:lpwstr>
  </property>
</Properties>
</file>