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Glacial Indifference" panose="020B0604020202020204" charset="0"/>
      <p:regular r:id="rId17"/>
    </p:embeddedFont>
    <p:embeddedFont>
      <p:font typeface="Glacial Indifference Bold" panose="020B0604020202020204" charset="0"/>
      <p:regular r:id="rId18"/>
    </p:embeddedFont>
    <p:embeddedFont>
      <p:font typeface="Tropika"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3"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watch?v=I2TOr7VZqC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777" b="-10777"/>
            </a:stretch>
          </a:blipFill>
        </p:spPr>
      </p:sp>
      <p:sp>
        <p:nvSpPr>
          <p:cNvPr id="3" name="Freeform 3"/>
          <p:cNvSpPr/>
          <p:nvPr/>
        </p:nvSpPr>
        <p:spPr>
          <a:xfrm>
            <a:off x="14563713" y="5174721"/>
            <a:ext cx="7931981" cy="10224558"/>
          </a:xfrm>
          <a:custGeom>
            <a:avLst/>
            <a:gdLst/>
            <a:ahLst/>
            <a:cxnLst/>
            <a:rect l="l" t="t" r="r" b="b"/>
            <a:pathLst>
              <a:path w="7931981" h="10224558">
                <a:moveTo>
                  <a:pt x="0" y="0"/>
                </a:moveTo>
                <a:lnTo>
                  <a:pt x="7931981" y="0"/>
                </a:lnTo>
                <a:lnTo>
                  <a:pt x="7931981" y="10224558"/>
                </a:lnTo>
                <a:lnTo>
                  <a:pt x="0" y="10224558"/>
                </a:lnTo>
                <a:lnTo>
                  <a:pt x="0" y="0"/>
                </a:lnTo>
                <a:close/>
              </a:path>
            </a:pathLst>
          </a:custGeom>
          <a:blipFill>
            <a:blip r:embed="rId3"/>
            <a:stretch>
              <a:fillRect/>
            </a:stretch>
          </a:blipFill>
        </p:spPr>
      </p:sp>
      <p:sp>
        <p:nvSpPr>
          <p:cNvPr id="4" name="Freeform 4"/>
          <p:cNvSpPr/>
          <p:nvPr/>
        </p:nvSpPr>
        <p:spPr>
          <a:xfrm rot="5400000">
            <a:off x="-8444134" y="-1315335"/>
            <a:ext cx="13040485" cy="12980112"/>
          </a:xfrm>
          <a:custGeom>
            <a:avLst/>
            <a:gdLst/>
            <a:ahLst/>
            <a:cxnLst/>
            <a:rect l="l" t="t" r="r" b="b"/>
            <a:pathLst>
              <a:path w="13040485" h="12980112">
                <a:moveTo>
                  <a:pt x="0" y="0"/>
                </a:moveTo>
                <a:lnTo>
                  <a:pt x="13040484" y="0"/>
                </a:lnTo>
                <a:lnTo>
                  <a:pt x="13040484" y="12980112"/>
                </a:lnTo>
                <a:lnTo>
                  <a:pt x="0" y="12980112"/>
                </a:lnTo>
                <a:lnTo>
                  <a:pt x="0" y="0"/>
                </a:lnTo>
                <a:close/>
              </a:path>
            </a:pathLst>
          </a:custGeom>
          <a:blipFill>
            <a:blip r:embed="rId4">
              <a:alphaModFix amt="36000"/>
              <a:extLst>
                <a:ext uri="{96DAC541-7B7A-43D3-8B79-37D633B846F1}">
                  <asvg:svgBlip xmlns:asvg="http://schemas.microsoft.com/office/drawing/2016/SVG/main" r:embed="rId5"/>
                </a:ext>
              </a:extLst>
            </a:blip>
            <a:stretch>
              <a:fillRect/>
            </a:stretch>
          </a:blipFill>
        </p:spPr>
      </p:sp>
      <p:sp>
        <p:nvSpPr>
          <p:cNvPr id="5" name="Freeform 5"/>
          <p:cNvSpPr/>
          <p:nvPr/>
        </p:nvSpPr>
        <p:spPr>
          <a:xfrm>
            <a:off x="-6424722" y="-8335311"/>
            <a:ext cx="14119820" cy="18200865"/>
          </a:xfrm>
          <a:custGeom>
            <a:avLst/>
            <a:gdLst/>
            <a:ahLst/>
            <a:cxnLst/>
            <a:rect l="l" t="t" r="r" b="b"/>
            <a:pathLst>
              <a:path w="14119820" h="18200865">
                <a:moveTo>
                  <a:pt x="0" y="0"/>
                </a:moveTo>
                <a:lnTo>
                  <a:pt x="14119819" y="0"/>
                </a:lnTo>
                <a:lnTo>
                  <a:pt x="14119819" y="18200865"/>
                </a:lnTo>
                <a:lnTo>
                  <a:pt x="0" y="18200865"/>
                </a:lnTo>
                <a:lnTo>
                  <a:pt x="0" y="0"/>
                </a:lnTo>
                <a:close/>
              </a:path>
            </a:pathLst>
          </a:custGeom>
          <a:blipFill>
            <a:blip r:embed="rId3"/>
            <a:stretch>
              <a:fillRect/>
            </a:stretch>
          </a:blipFill>
        </p:spPr>
      </p:sp>
      <p:sp>
        <p:nvSpPr>
          <p:cNvPr id="6" name="TextBox 6"/>
          <p:cNvSpPr txBox="1"/>
          <p:nvPr/>
        </p:nvSpPr>
        <p:spPr>
          <a:xfrm>
            <a:off x="1028700" y="5082546"/>
            <a:ext cx="5462694" cy="1228724"/>
          </a:xfrm>
          <a:prstGeom prst="rect">
            <a:avLst/>
          </a:prstGeom>
        </p:spPr>
        <p:txBody>
          <a:bodyPr lIns="0" tIns="0" rIns="0" bIns="0" rtlCol="0" anchor="t">
            <a:spAutoFit/>
          </a:bodyPr>
          <a:lstStyle/>
          <a:p>
            <a:pPr marL="0" lvl="0" indent="0" algn="just">
              <a:lnSpc>
                <a:spcPts val="8999"/>
              </a:lnSpc>
            </a:pPr>
            <a:r>
              <a:rPr lang="en-US" sz="9999" spc="119">
                <a:solidFill>
                  <a:srgbClr val="88AC28"/>
                </a:solidFill>
                <a:latin typeface="Tropika"/>
                <a:ea typeface="Tropika"/>
                <a:cs typeface="Tropika"/>
                <a:sym typeface="Tropika"/>
              </a:rPr>
              <a:t>REFURINN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1986832" y="997715"/>
            <a:ext cx="14752086" cy="8291570"/>
          </a:xfrm>
          <a:prstGeom prst="rect">
            <a:avLst/>
          </a:prstGeom>
        </p:spPr>
      </p:pic>
      <p:sp>
        <p:nvSpPr>
          <p:cNvPr id="3" name="TextBox 3"/>
          <p:cNvSpPr txBox="1"/>
          <p:nvPr/>
        </p:nvSpPr>
        <p:spPr>
          <a:xfrm>
            <a:off x="5841006" y="319464"/>
            <a:ext cx="6605988" cy="1513722"/>
          </a:xfrm>
          <a:prstGeom prst="rect">
            <a:avLst/>
          </a:prstGeom>
        </p:spPr>
        <p:txBody>
          <a:bodyPr lIns="0" tIns="0" rIns="0" bIns="0" rtlCol="0" anchor="t">
            <a:spAutoFit/>
          </a:bodyPr>
          <a:lstStyle/>
          <a:p>
            <a:pPr marL="0" lvl="0" indent="0" algn="ctr">
              <a:lnSpc>
                <a:spcPts val="5871"/>
              </a:lnSpc>
              <a:spcBef>
                <a:spcPct val="0"/>
              </a:spcBef>
            </a:pPr>
            <a:r>
              <a:rPr lang="en-US" sz="5700">
                <a:solidFill>
                  <a:srgbClr val="FFFFFF"/>
                </a:solidFill>
                <a:latin typeface="Tropika"/>
                <a:ea typeface="Tropika"/>
                <a:cs typeface="Tropika"/>
                <a:sym typeface="Tropika"/>
              </a:rPr>
              <a:t>INNSÝN Í LÍF ÍSLENSKA REFSINS</a:t>
            </a:r>
          </a:p>
        </p:txBody>
      </p:sp>
      <p:sp>
        <p:nvSpPr>
          <p:cNvPr id="4" name="TextBox 4"/>
          <p:cNvSpPr txBox="1"/>
          <p:nvPr/>
        </p:nvSpPr>
        <p:spPr>
          <a:xfrm>
            <a:off x="6582073" y="9561789"/>
            <a:ext cx="5123855" cy="497839"/>
          </a:xfrm>
          <a:prstGeom prst="rect">
            <a:avLst/>
          </a:prstGeom>
        </p:spPr>
        <p:txBody>
          <a:bodyPr lIns="0" tIns="0" rIns="0" bIns="0" rtlCol="0" anchor="t">
            <a:spAutoFit/>
          </a:bodyPr>
          <a:lstStyle/>
          <a:p>
            <a:pPr algn="ctr">
              <a:lnSpc>
                <a:spcPts val="4060"/>
              </a:lnSpc>
            </a:pPr>
            <a:r>
              <a:rPr lang="en-US" sz="2900">
                <a:solidFill>
                  <a:srgbClr val="497AA9"/>
                </a:solidFill>
                <a:latin typeface="Glacial Indifference"/>
                <a:ea typeface="Glacial Indifference"/>
                <a:cs typeface="Glacial Indifference"/>
                <a:sym typeface="Glacial Indifference"/>
              </a:rPr>
              <a:t>stoppa myndband á mínútu 5:00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a:off x="9278517" y="7440688"/>
            <a:ext cx="8649014" cy="2846312"/>
          </a:xfrm>
          <a:custGeom>
            <a:avLst/>
            <a:gdLst/>
            <a:ahLst/>
            <a:cxnLst/>
            <a:rect l="l" t="t" r="r" b="b"/>
            <a:pathLst>
              <a:path w="8649014" h="2846312">
                <a:moveTo>
                  <a:pt x="0" y="0"/>
                </a:moveTo>
                <a:lnTo>
                  <a:pt x="8649014" y="0"/>
                </a:lnTo>
                <a:lnTo>
                  <a:pt x="8649014" y="2846312"/>
                </a:lnTo>
                <a:lnTo>
                  <a:pt x="0" y="2846312"/>
                </a:lnTo>
                <a:lnTo>
                  <a:pt x="0" y="0"/>
                </a:lnTo>
                <a:close/>
              </a:path>
            </a:pathLst>
          </a:custGeom>
          <a:blipFill>
            <a:blip r:embed="rId3"/>
            <a:stretch>
              <a:fillRect/>
            </a:stretch>
          </a:blipFill>
        </p:spPr>
      </p:sp>
      <p:sp>
        <p:nvSpPr>
          <p:cNvPr id="4" name="Freeform 4"/>
          <p:cNvSpPr/>
          <p:nvPr/>
        </p:nvSpPr>
        <p:spPr>
          <a:xfrm>
            <a:off x="318061" y="2715307"/>
            <a:ext cx="1281040" cy="1281040"/>
          </a:xfrm>
          <a:custGeom>
            <a:avLst/>
            <a:gdLst/>
            <a:ahLst/>
            <a:cxnLst/>
            <a:rect l="l" t="t" r="r" b="b"/>
            <a:pathLst>
              <a:path w="1281040" h="1281040">
                <a:moveTo>
                  <a:pt x="0" y="0"/>
                </a:moveTo>
                <a:lnTo>
                  <a:pt x="1281040" y="0"/>
                </a:lnTo>
                <a:lnTo>
                  <a:pt x="1281040" y="1281039"/>
                </a:lnTo>
                <a:lnTo>
                  <a:pt x="0" y="1281039"/>
                </a:lnTo>
                <a:lnTo>
                  <a:pt x="0" y="0"/>
                </a:lnTo>
                <a:close/>
              </a:path>
            </a:pathLst>
          </a:custGeom>
          <a:blipFill>
            <a:blip r:embed="rId4"/>
            <a:stretch>
              <a:fillRect/>
            </a:stretch>
          </a:blipFill>
        </p:spPr>
      </p:sp>
      <p:sp>
        <p:nvSpPr>
          <p:cNvPr id="5" name="Freeform 5"/>
          <p:cNvSpPr/>
          <p:nvPr/>
        </p:nvSpPr>
        <p:spPr>
          <a:xfrm>
            <a:off x="226046" y="5108845"/>
            <a:ext cx="1373055" cy="1070731"/>
          </a:xfrm>
          <a:custGeom>
            <a:avLst/>
            <a:gdLst/>
            <a:ahLst/>
            <a:cxnLst/>
            <a:rect l="l" t="t" r="r" b="b"/>
            <a:pathLst>
              <a:path w="1373055" h="1070731">
                <a:moveTo>
                  <a:pt x="0" y="0"/>
                </a:moveTo>
                <a:lnTo>
                  <a:pt x="1373055" y="0"/>
                </a:lnTo>
                <a:lnTo>
                  <a:pt x="1373055" y="1070730"/>
                </a:lnTo>
                <a:lnTo>
                  <a:pt x="0" y="1070730"/>
                </a:lnTo>
                <a:lnTo>
                  <a:pt x="0" y="0"/>
                </a:lnTo>
                <a:close/>
              </a:path>
            </a:pathLst>
          </a:custGeom>
          <a:blipFill>
            <a:blip r:embed="rId5"/>
            <a:stretch>
              <a:fillRect l="-34641" t="-40761" r="-35351" b="-77229"/>
            </a:stretch>
          </a:blipFill>
        </p:spPr>
      </p:sp>
      <p:sp>
        <p:nvSpPr>
          <p:cNvPr id="6" name="Freeform 6"/>
          <p:cNvSpPr/>
          <p:nvPr/>
        </p:nvSpPr>
        <p:spPr>
          <a:xfrm>
            <a:off x="560000" y="8752177"/>
            <a:ext cx="468700" cy="1364038"/>
          </a:xfrm>
          <a:custGeom>
            <a:avLst/>
            <a:gdLst/>
            <a:ahLst/>
            <a:cxnLst/>
            <a:rect l="l" t="t" r="r" b="b"/>
            <a:pathLst>
              <a:path w="468700" h="1364038">
                <a:moveTo>
                  <a:pt x="0" y="0"/>
                </a:moveTo>
                <a:lnTo>
                  <a:pt x="468700" y="0"/>
                </a:lnTo>
                <a:lnTo>
                  <a:pt x="468700" y="1364038"/>
                </a:lnTo>
                <a:lnTo>
                  <a:pt x="0" y="1364038"/>
                </a:lnTo>
                <a:lnTo>
                  <a:pt x="0" y="0"/>
                </a:lnTo>
                <a:close/>
              </a:path>
            </a:pathLst>
          </a:custGeom>
          <a:blipFill>
            <a:blip r:embed="rId6"/>
            <a:stretch>
              <a:fillRect/>
            </a:stretch>
          </a:blipFill>
        </p:spPr>
      </p:sp>
      <p:sp>
        <p:nvSpPr>
          <p:cNvPr id="7" name="Freeform 7"/>
          <p:cNvSpPr/>
          <p:nvPr/>
        </p:nvSpPr>
        <p:spPr>
          <a:xfrm>
            <a:off x="387339" y="440786"/>
            <a:ext cx="1282721" cy="1175828"/>
          </a:xfrm>
          <a:custGeom>
            <a:avLst/>
            <a:gdLst/>
            <a:ahLst/>
            <a:cxnLst/>
            <a:rect l="l" t="t" r="r" b="b"/>
            <a:pathLst>
              <a:path w="1282721" h="1175828">
                <a:moveTo>
                  <a:pt x="0" y="0"/>
                </a:moveTo>
                <a:lnTo>
                  <a:pt x="1282722" y="0"/>
                </a:lnTo>
                <a:lnTo>
                  <a:pt x="1282722" y="1175828"/>
                </a:lnTo>
                <a:lnTo>
                  <a:pt x="0" y="1175828"/>
                </a:lnTo>
                <a:lnTo>
                  <a:pt x="0" y="0"/>
                </a:lnTo>
                <a:close/>
              </a:path>
            </a:pathLst>
          </a:custGeom>
          <a:blipFill>
            <a:blip r:embed="rId7"/>
            <a:stretch>
              <a:fillRect/>
            </a:stretch>
          </a:blipFill>
        </p:spPr>
      </p:sp>
      <p:sp>
        <p:nvSpPr>
          <p:cNvPr id="8" name="TextBox 8"/>
          <p:cNvSpPr txBox="1"/>
          <p:nvPr/>
        </p:nvSpPr>
        <p:spPr>
          <a:xfrm>
            <a:off x="2491875" y="513056"/>
            <a:ext cx="9211965" cy="863600"/>
          </a:xfrm>
          <a:prstGeom prst="rect">
            <a:avLst/>
          </a:prstGeom>
        </p:spPr>
        <p:txBody>
          <a:bodyPr lIns="0" tIns="0" rIns="0" bIns="0" rtlCol="0" anchor="t">
            <a:spAutoFit/>
          </a:bodyPr>
          <a:lstStyle/>
          <a:p>
            <a:pPr algn="ctr">
              <a:lnSpc>
                <a:spcPts val="7000"/>
              </a:lnSpc>
            </a:pPr>
            <a:r>
              <a:rPr lang="en-US" sz="5000">
                <a:solidFill>
                  <a:srgbClr val="F4F6FC"/>
                </a:solidFill>
                <a:latin typeface="Glacial Indifference"/>
                <a:ea typeface="Glacial Indifference"/>
                <a:cs typeface="Glacial Indifference"/>
                <a:sym typeface="Glacial Indifference"/>
              </a:rPr>
              <a:t>mórauðir, hvítir, mógráir, ljósbrúnir</a:t>
            </a:r>
          </a:p>
        </p:txBody>
      </p:sp>
      <p:sp>
        <p:nvSpPr>
          <p:cNvPr id="9" name="Freeform 9"/>
          <p:cNvSpPr/>
          <p:nvPr/>
        </p:nvSpPr>
        <p:spPr>
          <a:xfrm>
            <a:off x="-247197" y="7274950"/>
            <a:ext cx="2083093" cy="1232831"/>
          </a:xfrm>
          <a:custGeom>
            <a:avLst/>
            <a:gdLst/>
            <a:ahLst/>
            <a:cxnLst/>
            <a:rect l="l" t="t" r="r" b="b"/>
            <a:pathLst>
              <a:path w="2083093" h="1232831">
                <a:moveTo>
                  <a:pt x="0" y="0"/>
                </a:moveTo>
                <a:lnTo>
                  <a:pt x="2083094" y="0"/>
                </a:lnTo>
                <a:lnTo>
                  <a:pt x="2083094" y="1232831"/>
                </a:lnTo>
                <a:lnTo>
                  <a:pt x="0" y="1232831"/>
                </a:lnTo>
                <a:lnTo>
                  <a:pt x="0" y="0"/>
                </a:lnTo>
                <a:close/>
              </a:path>
            </a:pathLst>
          </a:custGeom>
          <a:blipFill>
            <a:blip r:embed="rId8"/>
            <a:stretch>
              <a:fillRect l="-3713" t="-44647" r="-5947" b="-40644"/>
            </a:stretch>
          </a:blipFill>
        </p:spPr>
      </p:sp>
      <p:sp>
        <p:nvSpPr>
          <p:cNvPr id="10" name="TextBox 10"/>
          <p:cNvSpPr txBox="1"/>
          <p:nvPr/>
        </p:nvSpPr>
        <p:spPr>
          <a:xfrm>
            <a:off x="2491875" y="7407178"/>
            <a:ext cx="10686425" cy="863600"/>
          </a:xfrm>
          <a:prstGeom prst="rect">
            <a:avLst/>
          </a:prstGeom>
        </p:spPr>
        <p:txBody>
          <a:bodyPr lIns="0" tIns="0" rIns="0" bIns="0" rtlCol="0" anchor="t">
            <a:spAutoFit/>
          </a:bodyPr>
          <a:lstStyle/>
          <a:p>
            <a:pPr algn="l">
              <a:lnSpc>
                <a:spcPts val="7000"/>
              </a:lnSpc>
            </a:pPr>
            <a:r>
              <a:rPr lang="en-US" sz="5000">
                <a:solidFill>
                  <a:srgbClr val="F4F6FC"/>
                </a:solidFill>
                <a:latin typeface="Glacial Indifference"/>
                <a:ea typeface="Glacial Indifference"/>
                <a:cs typeface="Glacial Indifference"/>
                <a:sym typeface="Glacial Indifference"/>
              </a:rPr>
              <a:t>oftast 5–6 yrðlingar í einu goti</a:t>
            </a:r>
          </a:p>
        </p:txBody>
      </p:sp>
      <p:sp>
        <p:nvSpPr>
          <p:cNvPr id="11" name="TextBox 11"/>
          <p:cNvSpPr txBox="1"/>
          <p:nvPr/>
        </p:nvSpPr>
        <p:spPr>
          <a:xfrm>
            <a:off x="2491875" y="4746895"/>
            <a:ext cx="15435657" cy="2252598"/>
          </a:xfrm>
          <a:prstGeom prst="rect">
            <a:avLst/>
          </a:prstGeom>
        </p:spPr>
        <p:txBody>
          <a:bodyPr lIns="0" tIns="0" rIns="0" bIns="0" rtlCol="0" anchor="t">
            <a:spAutoFit/>
          </a:bodyPr>
          <a:lstStyle/>
          <a:p>
            <a:pPr algn="l">
              <a:lnSpc>
                <a:spcPts val="9353"/>
              </a:lnSpc>
            </a:pPr>
            <a:r>
              <a:rPr lang="en-US" sz="4700">
                <a:solidFill>
                  <a:srgbClr val="F9FDFD"/>
                </a:solidFill>
                <a:latin typeface="Glacial Indifference"/>
                <a:ea typeface="Glacial Indifference"/>
                <a:cs typeface="Glacial Indifference"/>
                <a:sym typeface="Glacial Indifference"/>
              </a:rPr>
              <a:t>kræklingur, mýs, fuglar, egg, ber á haustin, stundum lömb</a:t>
            </a:r>
          </a:p>
          <a:p>
            <a:pPr algn="l">
              <a:lnSpc>
                <a:spcPts val="9353"/>
              </a:lnSpc>
            </a:pPr>
            <a:endParaRPr lang="en-US" sz="4700">
              <a:solidFill>
                <a:srgbClr val="F9FDFD"/>
              </a:solidFill>
              <a:latin typeface="Glacial Indifference"/>
              <a:ea typeface="Glacial Indifference"/>
              <a:cs typeface="Glacial Indifference"/>
              <a:sym typeface="Glacial Indifference"/>
            </a:endParaRPr>
          </a:p>
        </p:txBody>
      </p:sp>
      <p:sp>
        <p:nvSpPr>
          <p:cNvPr id="12" name="TextBox 12"/>
          <p:cNvSpPr txBox="1"/>
          <p:nvPr/>
        </p:nvSpPr>
        <p:spPr>
          <a:xfrm>
            <a:off x="2491875" y="2757781"/>
            <a:ext cx="13043503" cy="863600"/>
          </a:xfrm>
          <a:prstGeom prst="rect">
            <a:avLst/>
          </a:prstGeom>
        </p:spPr>
        <p:txBody>
          <a:bodyPr lIns="0" tIns="0" rIns="0" bIns="0" rtlCol="0" anchor="t">
            <a:spAutoFit/>
          </a:bodyPr>
          <a:lstStyle/>
          <a:p>
            <a:pPr algn="l">
              <a:lnSpc>
                <a:spcPts val="7000"/>
              </a:lnSpc>
            </a:pPr>
            <a:r>
              <a:rPr lang="en-US" sz="5000">
                <a:solidFill>
                  <a:srgbClr val="F9FDFD"/>
                </a:solidFill>
                <a:latin typeface="Glacial Indifference"/>
                <a:ea typeface="Glacial Indifference"/>
                <a:cs typeface="Glacial Indifference"/>
                <a:sym typeface="Glacial Indifference"/>
              </a:rPr>
              <a:t>refur, tófa og yrðlingur</a:t>
            </a:r>
          </a:p>
        </p:txBody>
      </p:sp>
      <p:sp>
        <p:nvSpPr>
          <p:cNvPr id="13" name="TextBox 13"/>
          <p:cNvSpPr txBox="1"/>
          <p:nvPr/>
        </p:nvSpPr>
        <p:spPr>
          <a:xfrm>
            <a:off x="2491875" y="8843208"/>
            <a:ext cx="15257469" cy="1464944"/>
          </a:xfrm>
          <a:prstGeom prst="rect">
            <a:avLst/>
          </a:prstGeom>
        </p:spPr>
        <p:txBody>
          <a:bodyPr lIns="0" tIns="0" rIns="0" bIns="0" rtlCol="0" anchor="t">
            <a:spAutoFit/>
          </a:bodyPr>
          <a:lstStyle/>
          <a:p>
            <a:pPr algn="l">
              <a:lnSpc>
                <a:spcPts val="5880"/>
              </a:lnSpc>
            </a:pPr>
            <a:r>
              <a:rPr lang="en-US" sz="4200">
                <a:solidFill>
                  <a:srgbClr val="F9FDFD"/>
                </a:solidFill>
                <a:latin typeface="Glacial Indifference"/>
                <a:ea typeface="Glacial Indifference"/>
                <a:cs typeface="Glacial Indifference"/>
                <a:sym typeface="Glacial Indifference"/>
              </a:rPr>
              <a:t>loðinn feldur sem skiptir um lit, beittar klær og tennur, hleypur hratt, klókur,  heyrir og sér vel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999" b="-8999"/>
            </a:stretch>
          </a:blipFill>
        </p:spPr>
      </p:sp>
      <p:sp>
        <p:nvSpPr>
          <p:cNvPr id="3" name="Freeform 3"/>
          <p:cNvSpPr/>
          <p:nvPr/>
        </p:nvSpPr>
        <p:spPr>
          <a:xfrm>
            <a:off x="454849" y="7352218"/>
            <a:ext cx="7663622" cy="2522028"/>
          </a:xfrm>
          <a:custGeom>
            <a:avLst/>
            <a:gdLst/>
            <a:ahLst/>
            <a:cxnLst/>
            <a:rect l="l" t="t" r="r" b="b"/>
            <a:pathLst>
              <a:path w="7663622" h="2522028">
                <a:moveTo>
                  <a:pt x="0" y="0"/>
                </a:moveTo>
                <a:lnTo>
                  <a:pt x="7663622" y="0"/>
                </a:lnTo>
                <a:lnTo>
                  <a:pt x="7663622" y="2522028"/>
                </a:lnTo>
                <a:lnTo>
                  <a:pt x="0" y="2522028"/>
                </a:lnTo>
                <a:lnTo>
                  <a:pt x="0" y="0"/>
                </a:lnTo>
                <a:close/>
              </a:path>
            </a:pathLst>
          </a:custGeom>
          <a:blipFill>
            <a:blip r:embed="rId3"/>
            <a:stretch>
              <a:fillRect/>
            </a:stretch>
          </a:blipFill>
        </p:spPr>
      </p:sp>
      <p:sp>
        <p:nvSpPr>
          <p:cNvPr id="4" name="Freeform 4"/>
          <p:cNvSpPr/>
          <p:nvPr/>
        </p:nvSpPr>
        <p:spPr>
          <a:xfrm>
            <a:off x="500409" y="1545183"/>
            <a:ext cx="7663622" cy="2522028"/>
          </a:xfrm>
          <a:custGeom>
            <a:avLst/>
            <a:gdLst/>
            <a:ahLst/>
            <a:cxnLst/>
            <a:rect l="l" t="t" r="r" b="b"/>
            <a:pathLst>
              <a:path w="7663622" h="2522028">
                <a:moveTo>
                  <a:pt x="0" y="0"/>
                </a:moveTo>
                <a:lnTo>
                  <a:pt x="7663623" y="0"/>
                </a:lnTo>
                <a:lnTo>
                  <a:pt x="7663623" y="2522028"/>
                </a:lnTo>
                <a:lnTo>
                  <a:pt x="0" y="2522028"/>
                </a:lnTo>
                <a:lnTo>
                  <a:pt x="0" y="0"/>
                </a:lnTo>
                <a:close/>
              </a:path>
            </a:pathLst>
          </a:custGeom>
          <a:blipFill>
            <a:blip r:embed="rId3"/>
            <a:stretch>
              <a:fillRect/>
            </a:stretch>
          </a:blipFill>
        </p:spPr>
      </p:sp>
      <p:grpSp>
        <p:nvGrpSpPr>
          <p:cNvPr id="5" name="Group 5"/>
          <p:cNvGrpSpPr/>
          <p:nvPr/>
        </p:nvGrpSpPr>
        <p:grpSpPr>
          <a:xfrm>
            <a:off x="8523963" y="-1414680"/>
            <a:ext cx="13116359" cy="131163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7AA9"/>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922859" y="-1015759"/>
            <a:ext cx="12318567" cy="12318517"/>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5430" r="-60007"/>
              </a:stretch>
            </a:blipFill>
          </p:spPr>
        </p:sp>
      </p:grpSp>
      <p:grpSp>
        <p:nvGrpSpPr>
          <p:cNvPr id="10" name="Group 10"/>
          <p:cNvGrpSpPr/>
          <p:nvPr/>
        </p:nvGrpSpPr>
        <p:grpSpPr>
          <a:xfrm>
            <a:off x="702141" y="2641907"/>
            <a:ext cx="7260160" cy="5971325"/>
            <a:chOff x="0" y="0"/>
            <a:chExt cx="2060889" cy="1695037"/>
          </a:xfrm>
        </p:grpSpPr>
        <p:sp>
          <p:nvSpPr>
            <p:cNvPr id="11" name="Freeform 11"/>
            <p:cNvSpPr/>
            <p:nvPr/>
          </p:nvSpPr>
          <p:spPr>
            <a:xfrm>
              <a:off x="0" y="0"/>
              <a:ext cx="2060889" cy="1695037"/>
            </a:xfrm>
            <a:custGeom>
              <a:avLst/>
              <a:gdLst/>
              <a:ahLst/>
              <a:cxnLst/>
              <a:rect l="l" t="t" r="r" b="b"/>
              <a:pathLst>
                <a:path w="2060889" h="1695037">
                  <a:moveTo>
                    <a:pt x="10664" y="0"/>
                  </a:moveTo>
                  <a:lnTo>
                    <a:pt x="2050225" y="0"/>
                  </a:lnTo>
                  <a:cubicBezTo>
                    <a:pt x="2053053" y="0"/>
                    <a:pt x="2055766" y="1123"/>
                    <a:pt x="2057765" y="3123"/>
                  </a:cubicBezTo>
                  <a:cubicBezTo>
                    <a:pt x="2059765" y="5123"/>
                    <a:pt x="2060889" y="7835"/>
                    <a:pt x="2060889" y="10664"/>
                  </a:cubicBezTo>
                  <a:lnTo>
                    <a:pt x="2060889" y="1684373"/>
                  </a:lnTo>
                  <a:cubicBezTo>
                    <a:pt x="2060889" y="1687201"/>
                    <a:pt x="2059765" y="1689914"/>
                    <a:pt x="2057765" y="1691913"/>
                  </a:cubicBezTo>
                  <a:cubicBezTo>
                    <a:pt x="2055766" y="1693913"/>
                    <a:pt x="2053053" y="1695037"/>
                    <a:pt x="2050225" y="1695037"/>
                  </a:cubicBezTo>
                  <a:lnTo>
                    <a:pt x="10664" y="1695037"/>
                  </a:lnTo>
                  <a:cubicBezTo>
                    <a:pt x="7835" y="1695037"/>
                    <a:pt x="5123" y="1693913"/>
                    <a:pt x="3123" y="1691913"/>
                  </a:cubicBezTo>
                  <a:cubicBezTo>
                    <a:pt x="1123" y="1689914"/>
                    <a:pt x="0" y="1687201"/>
                    <a:pt x="0" y="1684373"/>
                  </a:cubicBezTo>
                  <a:lnTo>
                    <a:pt x="0" y="10664"/>
                  </a:lnTo>
                  <a:cubicBezTo>
                    <a:pt x="0" y="7835"/>
                    <a:pt x="1123" y="5123"/>
                    <a:pt x="3123" y="3123"/>
                  </a:cubicBezTo>
                  <a:cubicBezTo>
                    <a:pt x="5123" y="1123"/>
                    <a:pt x="7835" y="0"/>
                    <a:pt x="10664" y="0"/>
                  </a:cubicBezTo>
                  <a:close/>
                </a:path>
              </a:pathLst>
            </a:custGeom>
            <a:solidFill>
              <a:srgbClr val="FFFFFF">
                <a:alpha val="89804"/>
              </a:srgbClr>
            </a:solidFill>
          </p:spPr>
        </p:sp>
        <p:sp>
          <p:nvSpPr>
            <p:cNvPr id="12" name="TextBox 12"/>
            <p:cNvSpPr txBox="1"/>
            <p:nvPr/>
          </p:nvSpPr>
          <p:spPr>
            <a:xfrm>
              <a:off x="0" y="-38100"/>
              <a:ext cx="2060889" cy="1733137"/>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108738" y="4039986"/>
            <a:ext cx="6446965" cy="4573246"/>
          </a:xfrm>
          <a:prstGeom prst="rect">
            <a:avLst/>
          </a:prstGeom>
        </p:spPr>
        <p:txBody>
          <a:bodyPr lIns="0" tIns="0" rIns="0" bIns="0" rtlCol="0" anchor="t">
            <a:spAutoFit/>
          </a:bodyPr>
          <a:lstStyle/>
          <a:p>
            <a:pPr algn="ctr">
              <a:lnSpc>
                <a:spcPts val="5181"/>
              </a:lnSpc>
            </a:pPr>
            <a:r>
              <a:rPr lang="en-US" sz="3700">
                <a:solidFill>
                  <a:srgbClr val="497AA9"/>
                </a:solidFill>
                <a:latin typeface="Glacial Indifference"/>
                <a:ea typeface="Glacial Indifference"/>
                <a:cs typeface="Glacial Indifference"/>
                <a:sym typeface="Glacial Indifference"/>
              </a:rPr>
              <a:t>Refurinn er villt </a:t>
            </a:r>
            <a:r>
              <a:rPr lang="en-US" sz="3700" b="1">
                <a:solidFill>
                  <a:srgbClr val="497AA9"/>
                </a:solidFill>
                <a:latin typeface="Glacial Indifference Bold"/>
                <a:ea typeface="Glacial Indifference Bold"/>
                <a:cs typeface="Glacial Indifference Bold"/>
                <a:sym typeface="Glacial Indifference Bold"/>
              </a:rPr>
              <a:t>landspendýr</a:t>
            </a:r>
            <a:r>
              <a:rPr lang="en-US" sz="3700">
                <a:solidFill>
                  <a:srgbClr val="497AA9"/>
                </a:solidFill>
                <a:latin typeface="Glacial Indifference"/>
                <a:ea typeface="Glacial Indifference"/>
                <a:cs typeface="Glacial Indifference"/>
                <a:sym typeface="Glacial Indifference"/>
              </a:rPr>
              <a:t> og </a:t>
            </a:r>
            <a:r>
              <a:rPr lang="en-US" sz="3700" b="1">
                <a:solidFill>
                  <a:srgbClr val="497AA9"/>
                </a:solidFill>
                <a:latin typeface="Glacial Indifference Bold"/>
                <a:ea typeface="Glacial Indifference Bold"/>
                <a:cs typeface="Glacial Indifference Bold"/>
                <a:sym typeface="Glacial Indifference Bold"/>
              </a:rPr>
              <a:t>rándýr</a:t>
            </a:r>
            <a:r>
              <a:rPr lang="en-US" sz="3700">
                <a:solidFill>
                  <a:srgbClr val="497AA9"/>
                </a:solidFill>
                <a:latin typeface="Glacial Indifference"/>
                <a:ea typeface="Glacial Indifference"/>
                <a:cs typeface="Glacial Indifference"/>
                <a:sym typeface="Glacial Indifference"/>
              </a:rPr>
              <a:t>. Refurinn var eina landspendýrið sem </a:t>
            </a:r>
            <a:r>
              <a:rPr lang="en-US" sz="3700" b="1">
                <a:solidFill>
                  <a:srgbClr val="497AA9"/>
                </a:solidFill>
                <a:latin typeface="Glacial Indifference Bold"/>
                <a:ea typeface="Glacial Indifference Bold"/>
                <a:cs typeface="Glacial Indifference Bold"/>
                <a:sym typeface="Glacial Indifference Bold"/>
              </a:rPr>
              <a:t>landnámsmenn</a:t>
            </a:r>
            <a:r>
              <a:rPr lang="en-US" sz="3700">
                <a:solidFill>
                  <a:srgbClr val="497AA9"/>
                </a:solidFill>
                <a:latin typeface="Glacial Indifference"/>
                <a:ea typeface="Glacial Indifference"/>
                <a:cs typeface="Glacial Indifference"/>
                <a:sym typeface="Glacial Indifference"/>
              </a:rPr>
              <a:t> fundu þegar þeir komu til Íslands. Hingað hefur hann líklega komið með hafís frá Grænlandi.</a:t>
            </a:r>
          </a:p>
        </p:txBody>
      </p:sp>
      <p:sp>
        <p:nvSpPr>
          <p:cNvPr id="14" name="TextBox 14"/>
          <p:cNvSpPr txBox="1"/>
          <p:nvPr/>
        </p:nvSpPr>
        <p:spPr>
          <a:xfrm>
            <a:off x="643475" y="3077955"/>
            <a:ext cx="7377490" cy="725165"/>
          </a:xfrm>
          <a:prstGeom prst="rect">
            <a:avLst/>
          </a:prstGeom>
        </p:spPr>
        <p:txBody>
          <a:bodyPr lIns="0" tIns="0" rIns="0" bIns="0" rtlCol="0" anchor="t">
            <a:spAutoFit/>
          </a:bodyPr>
          <a:lstStyle/>
          <a:p>
            <a:pPr algn="ctr">
              <a:lnSpc>
                <a:spcPts val="5513"/>
              </a:lnSpc>
            </a:pPr>
            <a:r>
              <a:rPr lang="en-US" sz="5352">
                <a:solidFill>
                  <a:srgbClr val="FFFFFF"/>
                </a:solidFill>
                <a:latin typeface="Tropika"/>
                <a:ea typeface="Tropika"/>
                <a:cs typeface="Tropika"/>
                <a:sym typeface="Tropika"/>
              </a:rPr>
              <a:t>REFURINN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grpSp>
        <p:nvGrpSpPr>
          <p:cNvPr id="3" name="Group 3"/>
          <p:cNvGrpSpPr/>
          <p:nvPr/>
        </p:nvGrpSpPr>
        <p:grpSpPr>
          <a:xfrm>
            <a:off x="-3357624" y="-1233196"/>
            <a:ext cx="12753392" cy="1275339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7AA9"/>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9405292" y="7440688"/>
            <a:ext cx="8649014" cy="2846312"/>
          </a:xfrm>
          <a:custGeom>
            <a:avLst/>
            <a:gdLst/>
            <a:ahLst/>
            <a:cxnLst/>
            <a:rect l="l" t="t" r="r" b="b"/>
            <a:pathLst>
              <a:path w="8649014" h="2846312">
                <a:moveTo>
                  <a:pt x="0" y="0"/>
                </a:moveTo>
                <a:lnTo>
                  <a:pt x="8649014" y="0"/>
                </a:lnTo>
                <a:lnTo>
                  <a:pt x="8649014" y="2846312"/>
                </a:lnTo>
                <a:lnTo>
                  <a:pt x="0" y="2846312"/>
                </a:lnTo>
                <a:lnTo>
                  <a:pt x="0" y="0"/>
                </a:lnTo>
                <a:close/>
              </a:path>
            </a:pathLst>
          </a:custGeom>
          <a:blipFill>
            <a:blip r:embed="rId3"/>
            <a:stretch>
              <a:fillRect/>
            </a:stretch>
          </a:blipFill>
        </p:spPr>
      </p:sp>
      <p:sp>
        <p:nvSpPr>
          <p:cNvPr id="7" name="Freeform 7"/>
          <p:cNvSpPr/>
          <p:nvPr/>
        </p:nvSpPr>
        <p:spPr>
          <a:xfrm>
            <a:off x="9405292" y="1004649"/>
            <a:ext cx="8649014" cy="2846312"/>
          </a:xfrm>
          <a:custGeom>
            <a:avLst/>
            <a:gdLst/>
            <a:ahLst/>
            <a:cxnLst/>
            <a:rect l="l" t="t" r="r" b="b"/>
            <a:pathLst>
              <a:path w="8649014" h="2846312">
                <a:moveTo>
                  <a:pt x="0" y="0"/>
                </a:moveTo>
                <a:lnTo>
                  <a:pt x="8649014" y="0"/>
                </a:lnTo>
                <a:lnTo>
                  <a:pt x="8649014" y="2846312"/>
                </a:lnTo>
                <a:lnTo>
                  <a:pt x="0" y="2846312"/>
                </a:lnTo>
                <a:lnTo>
                  <a:pt x="0" y="0"/>
                </a:lnTo>
                <a:close/>
              </a:path>
            </a:pathLst>
          </a:custGeom>
          <a:blipFill>
            <a:blip r:embed="rId3"/>
            <a:stretch>
              <a:fillRect/>
            </a:stretch>
          </a:blipFill>
        </p:spPr>
      </p:sp>
      <p:grpSp>
        <p:nvGrpSpPr>
          <p:cNvPr id="8" name="Group 8"/>
          <p:cNvGrpSpPr/>
          <p:nvPr/>
        </p:nvGrpSpPr>
        <p:grpSpPr>
          <a:xfrm>
            <a:off x="10099719" y="2033349"/>
            <a:ext cx="7260160" cy="6830495"/>
            <a:chOff x="0" y="0"/>
            <a:chExt cx="2060889" cy="1938923"/>
          </a:xfrm>
        </p:grpSpPr>
        <p:sp>
          <p:nvSpPr>
            <p:cNvPr id="9" name="Freeform 9"/>
            <p:cNvSpPr/>
            <p:nvPr/>
          </p:nvSpPr>
          <p:spPr>
            <a:xfrm>
              <a:off x="0" y="0"/>
              <a:ext cx="2060889" cy="1938923"/>
            </a:xfrm>
            <a:custGeom>
              <a:avLst/>
              <a:gdLst/>
              <a:ahLst/>
              <a:cxnLst/>
              <a:rect l="l" t="t" r="r" b="b"/>
              <a:pathLst>
                <a:path w="2060889" h="1938923">
                  <a:moveTo>
                    <a:pt x="10664" y="0"/>
                  </a:moveTo>
                  <a:lnTo>
                    <a:pt x="2050225" y="0"/>
                  </a:lnTo>
                  <a:cubicBezTo>
                    <a:pt x="2053053" y="0"/>
                    <a:pt x="2055766" y="1123"/>
                    <a:pt x="2057765" y="3123"/>
                  </a:cubicBezTo>
                  <a:cubicBezTo>
                    <a:pt x="2059765" y="5123"/>
                    <a:pt x="2060889" y="7835"/>
                    <a:pt x="2060889" y="10664"/>
                  </a:cubicBezTo>
                  <a:lnTo>
                    <a:pt x="2060889" y="1928259"/>
                  </a:lnTo>
                  <a:cubicBezTo>
                    <a:pt x="2060889" y="1931088"/>
                    <a:pt x="2059765" y="1933800"/>
                    <a:pt x="2057765" y="1935800"/>
                  </a:cubicBezTo>
                  <a:cubicBezTo>
                    <a:pt x="2055766" y="1937800"/>
                    <a:pt x="2053053" y="1938923"/>
                    <a:pt x="2050225" y="1938923"/>
                  </a:cubicBezTo>
                  <a:lnTo>
                    <a:pt x="10664" y="1938923"/>
                  </a:lnTo>
                  <a:cubicBezTo>
                    <a:pt x="7835" y="1938923"/>
                    <a:pt x="5123" y="1937800"/>
                    <a:pt x="3123" y="1935800"/>
                  </a:cubicBezTo>
                  <a:cubicBezTo>
                    <a:pt x="1123" y="1933800"/>
                    <a:pt x="0" y="1931088"/>
                    <a:pt x="0" y="1928259"/>
                  </a:cubicBezTo>
                  <a:lnTo>
                    <a:pt x="0" y="10664"/>
                  </a:lnTo>
                  <a:cubicBezTo>
                    <a:pt x="0" y="7835"/>
                    <a:pt x="1123" y="5123"/>
                    <a:pt x="3123" y="3123"/>
                  </a:cubicBezTo>
                  <a:cubicBezTo>
                    <a:pt x="5123" y="1123"/>
                    <a:pt x="7835" y="0"/>
                    <a:pt x="10664" y="0"/>
                  </a:cubicBezTo>
                  <a:close/>
                </a:path>
              </a:pathLst>
            </a:custGeom>
            <a:solidFill>
              <a:srgbClr val="FFFFFF">
                <a:alpha val="89804"/>
              </a:srgbClr>
            </a:solidFill>
          </p:spPr>
        </p:sp>
        <p:sp>
          <p:nvSpPr>
            <p:cNvPr id="10" name="TextBox 10"/>
            <p:cNvSpPr txBox="1"/>
            <p:nvPr/>
          </p:nvSpPr>
          <p:spPr>
            <a:xfrm>
              <a:off x="0" y="-38100"/>
              <a:ext cx="2060889" cy="197702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8574879" y="2513530"/>
            <a:ext cx="10309841" cy="725546"/>
          </a:xfrm>
          <a:prstGeom prst="rect">
            <a:avLst/>
          </a:prstGeom>
        </p:spPr>
        <p:txBody>
          <a:bodyPr lIns="0" tIns="0" rIns="0" bIns="0" rtlCol="0" anchor="t">
            <a:spAutoFit/>
          </a:bodyPr>
          <a:lstStyle/>
          <a:p>
            <a:pPr marL="0" lvl="0" indent="0" algn="ctr">
              <a:lnSpc>
                <a:spcPts val="5531"/>
              </a:lnSpc>
              <a:spcBef>
                <a:spcPct val="0"/>
              </a:spcBef>
            </a:pPr>
            <a:r>
              <a:rPr lang="en-US" sz="5370">
                <a:solidFill>
                  <a:srgbClr val="FFFFFF"/>
                </a:solidFill>
                <a:latin typeface="Tropika"/>
                <a:ea typeface="Tropika"/>
                <a:cs typeface="Tropika"/>
                <a:sym typeface="Tropika"/>
              </a:rPr>
              <a:t>HEIMSKAUTSREFURINN</a:t>
            </a:r>
          </a:p>
        </p:txBody>
      </p:sp>
      <p:grpSp>
        <p:nvGrpSpPr>
          <p:cNvPr id="12" name="Group 12"/>
          <p:cNvGrpSpPr/>
          <p:nvPr/>
        </p:nvGrpSpPr>
        <p:grpSpPr>
          <a:xfrm>
            <a:off x="-2890656" y="-845314"/>
            <a:ext cx="11977676" cy="11977628"/>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9963" r="-19848"/>
              </a:stretch>
            </a:blipFill>
          </p:spPr>
        </p:sp>
      </p:grpSp>
      <p:sp>
        <p:nvSpPr>
          <p:cNvPr id="14" name="TextBox 14"/>
          <p:cNvSpPr txBox="1"/>
          <p:nvPr/>
        </p:nvSpPr>
        <p:spPr>
          <a:xfrm>
            <a:off x="10438545" y="3643892"/>
            <a:ext cx="6782655" cy="4647408"/>
          </a:xfrm>
          <a:prstGeom prst="rect">
            <a:avLst/>
          </a:prstGeom>
        </p:spPr>
        <p:txBody>
          <a:bodyPr lIns="0" tIns="0" rIns="0" bIns="0" rtlCol="0" anchor="t">
            <a:spAutoFit/>
          </a:bodyPr>
          <a:lstStyle/>
          <a:p>
            <a:pPr algn="ctr">
              <a:lnSpc>
                <a:spcPts val="5293"/>
              </a:lnSpc>
            </a:pPr>
            <a:r>
              <a:rPr lang="en-US" sz="3781">
                <a:solidFill>
                  <a:srgbClr val="497AA9"/>
                </a:solidFill>
                <a:latin typeface="Glacial Indifference"/>
                <a:ea typeface="Glacial Indifference"/>
                <a:cs typeface="Glacial Indifference"/>
                <a:sym typeface="Glacial Indifference"/>
              </a:rPr>
              <a:t>Íslenski refurinn er talinn hafa borist til Íslands með hafís fyrir meira en 10.000 árum. Hann telst til refategundar sem er útbreidd um öll lönd sem liggja að Íshafinu og kallast þar </a:t>
            </a:r>
            <a:r>
              <a:rPr lang="en-US" sz="3781" b="1">
                <a:solidFill>
                  <a:srgbClr val="497AA9"/>
                </a:solidFill>
                <a:latin typeface="Glacial Indifference Bold"/>
                <a:ea typeface="Glacial Indifference Bold"/>
                <a:cs typeface="Glacial Indifference Bold"/>
                <a:sym typeface="Glacial Indifference Bold"/>
              </a:rPr>
              <a:t>heimskautsrefur</a:t>
            </a:r>
            <a:r>
              <a:rPr lang="en-US" sz="3781">
                <a:solidFill>
                  <a:srgbClr val="497AA9"/>
                </a:solidFill>
                <a:latin typeface="Glacial Indifference"/>
                <a:ea typeface="Glacial Indifference"/>
                <a:cs typeface="Glacial Indifference"/>
                <a:sym typeface="Glacial Indifference"/>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 r="-60"/>
            </a:stretch>
          </a:blipFill>
        </p:spPr>
      </p:sp>
      <p:grpSp>
        <p:nvGrpSpPr>
          <p:cNvPr id="3" name="Group 3"/>
          <p:cNvGrpSpPr/>
          <p:nvPr/>
        </p:nvGrpSpPr>
        <p:grpSpPr>
          <a:xfrm>
            <a:off x="-788284" y="5641492"/>
            <a:ext cx="8982643" cy="898264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7AA9"/>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27095" y="3983026"/>
            <a:ext cx="8649014" cy="2846312"/>
          </a:xfrm>
          <a:custGeom>
            <a:avLst/>
            <a:gdLst/>
            <a:ahLst/>
            <a:cxnLst/>
            <a:rect l="l" t="t" r="r" b="b"/>
            <a:pathLst>
              <a:path w="8649014" h="2846312">
                <a:moveTo>
                  <a:pt x="0" y="0"/>
                </a:moveTo>
                <a:lnTo>
                  <a:pt x="8649014" y="0"/>
                </a:lnTo>
                <a:lnTo>
                  <a:pt x="8649014" y="2846311"/>
                </a:lnTo>
                <a:lnTo>
                  <a:pt x="0" y="2846311"/>
                </a:lnTo>
                <a:lnTo>
                  <a:pt x="0" y="0"/>
                </a:lnTo>
                <a:close/>
              </a:path>
            </a:pathLst>
          </a:custGeom>
          <a:blipFill>
            <a:blip r:embed="rId3"/>
            <a:stretch>
              <a:fillRect/>
            </a:stretch>
          </a:blipFill>
        </p:spPr>
      </p:sp>
      <p:sp>
        <p:nvSpPr>
          <p:cNvPr id="7" name="Freeform 7"/>
          <p:cNvSpPr/>
          <p:nvPr/>
        </p:nvSpPr>
        <p:spPr>
          <a:xfrm>
            <a:off x="427095" y="-761545"/>
            <a:ext cx="8649014" cy="2846312"/>
          </a:xfrm>
          <a:custGeom>
            <a:avLst/>
            <a:gdLst/>
            <a:ahLst/>
            <a:cxnLst/>
            <a:rect l="l" t="t" r="r" b="b"/>
            <a:pathLst>
              <a:path w="8649014" h="2846312">
                <a:moveTo>
                  <a:pt x="0" y="0"/>
                </a:moveTo>
                <a:lnTo>
                  <a:pt x="8649014" y="0"/>
                </a:lnTo>
                <a:lnTo>
                  <a:pt x="8649014" y="2846312"/>
                </a:lnTo>
                <a:lnTo>
                  <a:pt x="0" y="2846312"/>
                </a:lnTo>
                <a:lnTo>
                  <a:pt x="0" y="0"/>
                </a:lnTo>
                <a:close/>
              </a:path>
            </a:pathLst>
          </a:custGeom>
          <a:blipFill>
            <a:blip r:embed="rId3"/>
            <a:stretch>
              <a:fillRect/>
            </a:stretch>
          </a:blipFill>
        </p:spPr>
      </p:sp>
      <p:grpSp>
        <p:nvGrpSpPr>
          <p:cNvPr id="8" name="Group 8"/>
          <p:cNvGrpSpPr/>
          <p:nvPr/>
        </p:nvGrpSpPr>
        <p:grpSpPr>
          <a:xfrm>
            <a:off x="-515103" y="5914690"/>
            <a:ext cx="8436281" cy="8436247"/>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63856" t="-86840" r="-164891" b="-957"/>
              </a:stretch>
            </a:blipFill>
          </p:spPr>
        </p:sp>
      </p:grpSp>
      <p:grpSp>
        <p:nvGrpSpPr>
          <p:cNvPr id="10" name="Group 10"/>
          <p:cNvGrpSpPr/>
          <p:nvPr/>
        </p:nvGrpSpPr>
        <p:grpSpPr>
          <a:xfrm>
            <a:off x="424633" y="583479"/>
            <a:ext cx="8641866" cy="4822703"/>
            <a:chOff x="0" y="0"/>
            <a:chExt cx="2849314" cy="1590096"/>
          </a:xfrm>
        </p:grpSpPr>
        <p:sp>
          <p:nvSpPr>
            <p:cNvPr id="11" name="Freeform 11"/>
            <p:cNvSpPr/>
            <p:nvPr/>
          </p:nvSpPr>
          <p:spPr>
            <a:xfrm>
              <a:off x="0" y="0"/>
              <a:ext cx="2849313" cy="1590095"/>
            </a:xfrm>
            <a:custGeom>
              <a:avLst/>
              <a:gdLst/>
              <a:ahLst/>
              <a:cxnLst/>
              <a:rect l="l" t="t" r="r" b="b"/>
              <a:pathLst>
                <a:path w="2849313" h="1590095">
                  <a:moveTo>
                    <a:pt x="8959" y="0"/>
                  </a:moveTo>
                  <a:lnTo>
                    <a:pt x="2840355" y="0"/>
                  </a:lnTo>
                  <a:cubicBezTo>
                    <a:pt x="2842731" y="0"/>
                    <a:pt x="2845009" y="944"/>
                    <a:pt x="2846690" y="2624"/>
                  </a:cubicBezTo>
                  <a:cubicBezTo>
                    <a:pt x="2848370" y="4304"/>
                    <a:pt x="2849313" y="6583"/>
                    <a:pt x="2849313" y="8959"/>
                  </a:cubicBezTo>
                  <a:lnTo>
                    <a:pt x="2849313" y="1581137"/>
                  </a:lnTo>
                  <a:cubicBezTo>
                    <a:pt x="2849313" y="1586085"/>
                    <a:pt x="2845302" y="1590095"/>
                    <a:pt x="2840355" y="1590095"/>
                  </a:cubicBezTo>
                  <a:lnTo>
                    <a:pt x="8959" y="1590095"/>
                  </a:lnTo>
                  <a:cubicBezTo>
                    <a:pt x="6583" y="1590095"/>
                    <a:pt x="4304" y="1589152"/>
                    <a:pt x="2624" y="1587472"/>
                  </a:cubicBezTo>
                  <a:cubicBezTo>
                    <a:pt x="944" y="1585791"/>
                    <a:pt x="0" y="1583513"/>
                    <a:pt x="0" y="1581137"/>
                  </a:cubicBezTo>
                  <a:lnTo>
                    <a:pt x="0" y="8959"/>
                  </a:lnTo>
                  <a:cubicBezTo>
                    <a:pt x="0" y="4011"/>
                    <a:pt x="4011" y="0"/>
                    <a:pt x="8959" y="0"/>
                  </a:cubicBezTo>
                  <a:close/>
                </a:path>
              </a:pathLst>
            </a:custGeom>
            <a:solidFill>
              <a:srgbClr val="FFFFFF">
                <a:alpha val="89804"/>
              </a:srgbClr>
            </a:solidFill>
          </p:spPr>
        </p:sp>
        <p:sp>
          <p:nvSpPr>
            <p:cNvPr id="12" name="TextBox 12"/>
            <p:cNvSpPr txBox="1"/>
            <p:nvPr/>
          </p:nvSpPr>
          <p:spPr>
            <a:xfrm>
              <a:off x="0" y="-38100"/>
              <a:ext cx="2849314" cy="1628196"/>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423289" y="-1535608"/>
            <a:ext cx="12705048" cy="1270504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7A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809676" y="-1149197"/>
            <a:ext cx="11932273" cy="11932225"/>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39553" r="-10445"/>
              </a:stretch>
            </a:blipFill>
          </p:spPr>
        </p:sp>
      </p:grpSp>
      <p:sp>
        <p:nvSpPr>
          <p:cNvPr id="18" name="TextBox 18"/>
          <p:cNvSpPr txBox="1"/>
          <p:nvPr/>
        </p:nvSpPr>
        <p:spPr>
          <a:xfrm>
            <a:off x="779890" y="1882643"/>
            <a:ext cx="7943423" cy="3190875"/>
          </a:xfrm>
          <a:prstGeom prst="rect">
            <a:avLst/>
          </a:prstGeom>
        </p:spPr>
        <p:txBody>
          <a:bodyPr lIns="0" tIns="0" rIns="0" bIns="0" rtlCol="0" anchor="t">
            <a:spAutoFit/>
          </a:bodyPr>
          <a:lstStyle/>
          <a:p>
            <a:pPr algn="ctr">
              <a:lnSpc>
                <a:spcPts val="4200"/>
              </a:lnSpc>
            </a:pPr>
            <a:r>
              <a:rPr lang="en-US" sz="3000">
                <a:solidFill>
                  <a:srgbClr val="497AA9"/>
                </a:solidFill>
                <a:latin typeface="Glacial Indifference"/>
                <a:ea typeface="Glacial Indifference"/>
                <a:cs typeface="Glacial Indifference"/>
                <a:sym typeface="Glacial Indifference"/>
              </a:rPr>
              <a:t>Ekkert dýr hefur </a:t>
            </a:r>
            <a:r>
              <a:rPr lang="en-US" sz="3000" b="1">
                <a:solidFill>
                  <a:srgbClr val="497AA9"/>
                </a:solidFill>
                <a:latin typeface="Glacial Indifference Bold"/>
                <a:ea typeface="Glacial Indifference Bold"/>
                <a:cs typeface="Glacial Indifference Bold"/>
                <a:sym typeface="Glacial Indifference Bold"/>
              </a:rPr>
              <a:t>þéttari</a:t>
            </a:r>
            <a:r>
              <a:rPr lang="en-US" sz="3000">
                <a:solidFill>
                  <a:srgbClr val="497AA9"/>
                </a:solidFill>
                <a:latin typeface="Glacial Indifference"/>
                <a:ea typeface="Glacial Indifference"/>
                <a:cs typeface="Glacial Indifference"/>
                <a:sym typeface="Glacial Indifference"/>
              </a:rPr>
              <a:t> feld en heimskautsrefurinn og einangrun hans er svo góð að hann þolir allt að 70 gráðu frost í logni áður en hann fer að skjálfa sér til hita. Þegar refurinn sefur hringar hann skottið yfir leggi sína og </a:t>
            </a:r>
            <a:r>
              <a:rPr lang="en-US" sz="3000" b="1">
                <a:solidFill>
                  <a:srgbClr val="497AA9"/>
                </a:solidFill>
                <a:latin typeface="Glacial Indifference Bold"/>
                <a:ea typeface="Glacial Indifference Bold"/>
                <a:cs typeface="Glacial Indifference Bold"/>
                <a:sym typeface="Glacial Indifference Bold"/>
              </a:rPr>
              <a:t>trýni</a:t>
            </a:r>
            <a:r>
              <a:rPr lang="en-US" sz="3000">
                <a:solidFill>
                  <a:srgbClr val="497AA9"/>
                </a:solidFill>
                <a:latin typeface="Glacial Indifference"/>
                <a:ea typeface="Glacial Indifference"/>
                <a:cs typeface="Glacial Indifference"/>
                <a:sym typeface="Glacial Indifference"/>
              </a:rPr>
              <a:t> til að hlýja sér.</a:t>
            </a:r>
          </a:p>
        </p:txBody>
      </p:sp>
      <p:sp>
        <p:nvSpPr>
          <p:cNvPr id="19" name="TextBox 19"/>
          <p:cNvSpPr txBox="1"/>
          <p:nvPr/>
        </p:nvSpPr>
        <p:spPr>
          <a:xfrm>
            <a:off x="460299" y="678729"/>
            <a:ext cx="8683701" cy="770772"/>
          </a:xfrm>
          <a:prstGeom prst="rect">
            <a:avLst/>
          </a:prstGeom>
        </p:spPr>
        <p:txBody>
          <a:bodyPr lIns="0" tIns="0" rIns="0" bIns="0" rtlCol="0" anchor="t">
            <a:spAutoFit/>
          </a:bodyPr>
          <a:lstStyle/>
          <a:p>
            <a:pPr marL="0" lvl="0" indent="0" algn="ctr">
              <a:lnSpc>
                <a:spcPts val="5871"/>
              </a:lnSpc>
              <a:spcBef>
                <a:spcPct val="0"/>
              </a:spcBef>
            </a:pPr>
            <a:r>
              <a:rPr lang="en-US" sz="5700">
                <a:solidFill>
                  <a:srgbClr val="FFFFFF"/>
                </a:solidFill>
                <a:latin typeface="Tropika"/>
                <a:ea typeface="Tropika"/>
                <a:cs typeface="Tropika"/>
                <a:sym typeface="Tropika"/>
              </a:rPr>
              <a:t>ÞÉTTUR FELDUR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9830487" y="1641401"/>
            <a:ext cx="10263856" cy="1026385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7AA9"/>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142633" y="1953565"/>
            <a:ext cx="9639565" cy="9639526"/>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0023" r="-20023"/>
              </a:stretch>
            </a:blipFill>
          </p:spPr>
        </p:sp>
      </p:grpSp>
      <p:sp>
        <p:nvSpPr>
          <p:cNvPr id="8" name="Freeform 8"/>
          <p:cNvSpPr/>
          <p:nvPr/>
        </p:nvSpPr>
        <p:spPr>
          <a:xfrm>
            <a:off x="628713" y="8377099"/>
            <a:ext cx="8649014" cy="2846312"/>
          </a:xfrm>
          <a:custGeom>
            <a:avLst/>
            <a:gdLst/>
            <a:ahLst/>
            <a:cxnLst/>
            <a:rect l="l" t="t" r="r" b="b"/>
            <a:pathLst>
              <a:path w="8649014" h="2846312">
                <a:moveTo>
                  <a:pt x="0" y="0"/>
                </a:moveTo>
                <a:lnTo>
                  <a:pt x="8649014" y="0"/>
                </a:lnTo>
                <a:lnTo>
                  <a:pt x="8649014" y="2846312"/>
                </a:lnTo>
                <a:lnTo>
                  <a:pt x="0" y="2846312"/>
                </a:lnTo>
                <a:lnTo>
                  <a:pt x="0" y="0"/>
                </a:lnTo>
                <a:close/>
              </a:path>
            </a:pathLst>
          </a:custGeom>
          <a:blipFill>
            <a:blip r:embed="rId4"/>
            <a:stretch>
              <a:fillRect/>
            </a:stretch>
          </a:blipFill>
        </p:spPr>
      </p:sp>
      <p:grpSp>
        <p:nvGrpSpPr>
          <p:cNvPr id="9" name="Group 9"/>
          <p:cNvGrpSpPr/>
          <p:nvPr/>
        </p:nvGrpSpPr>
        <p:grpSpPr>
          <a:xfrm>
            <a:off x="1612862" y="282017"/>
            <a:ext cx="6784134" cy="4661694"/>
            <a:chOff x="0" y="0"/>
            <a:chExt cx="1786768" cy="1227771"/>
          </a:xfrm>
        </p:grpSpPr>
        <p:sp>
          <p:nvSpPr>
            <p:cNvPr id="10" name="Freeform 10"/>
            <p:cNvSpPr/>
            <p:nvPr/>
          </p:nvSpPr>
          <p:spPr>
            <a:xfrm>
              <a:off x="0" y="0"/>
              <a:ext cx="1786768" cy="1227771"/>
            </a:xfrm>
            <a:custGeom>
              <a:avLst/>
              <a:gdLst/>
              <a:ahLst/>
              <a:cxnLst/>
              <a:rect l="l" t="t" r="r" b="b"/>
              <a:pathLst>
                <a:path w="1786768" h="1227771">
                  <a:moveTo>
                    <a:pt x="43365" y="0"/>
                  </a:moveTo>
                  <a:lnTo>
                    <a:pt x="1743403" y="0"/>
                  </a:lnTo>
                  <a:cubicBezTo>
                    <a:pt x="1767353" y="0"/>
                    <a:pt x="1786768" y="19415"/>
                    <a:pt x="1786768" y="43365"/>
                  </a:cubicBezTo>
                  <a:lnTo>
                    <a:pt x="1786768" y="1184406"/>
                  </a:lnTo>
                  <a:cubicBezTo>
                    <a:pt x="1786768" y="1195907"/>
                    <a:pt x="1782199" y="1206937"/>
                    <a:pt x="1774067" y="1215070"/>
                  </a:cubicBezTo>
                  <a:cubicBezTo>
                    <a:pt x="1765934" y="1223202"/>
                    <a:pt x="1754904" y="1227771"/>
                    <a:pt x="1743403" y="1227771"/>
                  </a:cubicBezTo>
                  <a:lnTo>
                    <a:pt x="43365" y="1227771"/>
                  </a:lnTo>
                  <a:cubicBezTo>
                    <a:pt x="19415" y="1227771"/>
                    <a:pt x="0" y="1208356"/>
                    <a:pt x="0" y="1184406"/>
                  </a:cubicBezTo>
                  <a:lnTo>
                    <a:pt x="0" y="43365"/>
                  </a:lnTo>
                  <a:cubicBezTo>
                    <a:pt x="0" y="19415"/>
                    <a:pt x="19415" y="0"/>
                    <a:pt x="43365" y="0"/>
                  </a:cubicBezTo>
                  <a:close/>
                </a:path>
              </a:pathLst>
            </a:custGeom>
            <a:solidFill>
              <a:srgbClr val="497AA9"/>
            </a:solidFill>
          </p:spPr>
        </p:sp>
        <p:sp>
          <p:nvSpPr>
            <p:cNvPr id="11" name="TextBox 11"/>
            <p:cNvSpPr txBox="1"/>
            <p:nvPr/>
          </p:nvSpPr>
          <p:spPr>
            <a:xfrm>
              <a:off x="0" y="-38100"/>
              <a:ext cx="1786768" cy="126587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680422" y="4618953"/>
            <a:ext cx="8649014" cy="2846312"/>
          </a:xfrm>
          <a:custGeom>
            <a:avLst/>
            <a:gdLst/>
            <a:ahLst/>
            <a:cxnLst/>
            <a:rect l="l" t="t" r="r" b="b"/>
            <a:pathLst>
              <a:path w="8649014" h="2846312">
                <a:moveTo>
                  <a:pt x="0" y="0"/>
                </a:moveTo>
                <a:lnTo>
                  <a:pt x="8649014" y="0"/>
                </a:lnTo>
                <a:lnTo>
                  <a:pt x="8649014" y="2846312"/>
                </a:lnTo>
                <a:lnTo>
                  <a:pt x="0" y="2846312"/>
                </a:lnTo>
                <a:lnTo>
                  <a:pt x="0" y="0"/>
                </a:lnTo>
                <a:close/>
              </a:path>
            </a:pathLst>
          </a:custGeom>
          <a:blipFill>
            <a:blip r:embed="rId4"/>
            <a:stretch>
              <a:fillRect/>
            </a:stretch>
          </a:blipFill>
        </p:spPr>
      </p:sp>
      <p:grpSp>
        <p:nvGrpSpPr>
          <p:cNvPr id="13" name="Group 13"/>
          <p:cNvGrpSpPr/>
          <p:nvPr/>
        </p:nvGrpSpPr>
        <p:grpSpPr>
          <a:xfrm>
            <a:off x="680422" y="5870586"/>
            <a:ext cx="8545597" cy="3929669"/>
            <a:chOff x="0" y="0"/>
            <a:chExt cx="2817572" cy="1295653"/>
          </a:xfrm>
        </p:grpSpPr>
        <p:sp>
          <p:nvSpPr>
            <p:cNvPr id="14" name="Freeform 14"/>
            <p:cNvSpPr/>
            <p:nvPr/>
          </p:nvSpPr>
          <p:spPr>
            <a:xfrm>
              <a:off x="0" y="0"/>
              <a:ext cx="2817572" cy="1295653"/>
            </a:xfrm>
            <a:custGeom>
              <a:avLst/>
              <a:gdLst/>
              <a:ahLst/>
              <a:cxnLst/>
              <a:rect l="l" t="t" r="r" b="b"/>
              <a:pathLst>
                <a:path w="2817572" h="1295653">
                  <a:moveTo>
                    <a:pt x="9060" y="0"/>
                  </a:moveTo>
                  <a:lnTo>
                    <a:pt x="2808513" y="0"/>
                  </a:lnTo>
                  <a:cubicBezTo>
                    <a:pt x="2813516" y="0"/>
                    <a:pt x="2817572" y="4056"/>
                    <a:pt x="2817572" y="9060"/>
                  </a:cubicBezTo>
                  <a:lnTo>
                    <a:pt x="2817572" y="1286593"/>
                  </a:lnTo>
                  <a:cubicBezTo>
                    <a:pt x="2817572" y="1291597"/>
                    <a:pt x="2813516" y="1295653"/>
                    <a:pt x="2808513" y="1295653"/>
                  </a:cubicBezTo>
                  <a:lnTo>
                    <a:pt x="9060" y="1295653"/>
                  </a:lnTo>
                  <a:cubicBezTo>
                    <a:pt x="4056" y="1295653"/>
                    <a:pt x="0" y="1291597"/>
                    <a:pt x="0" y="1286593"/>
                  </a:cubicBezTo>
                  <a:lnTo>
                    <a:pt x="0" y="9060"/>
                  </a:lnTo>
                  <a:cubicBezTo>
                    <a:pt x="0" y="4056"/>
                    <a:pt x="4056" y="0"/>
                    <a:pt x="9060" y="0"/>
                  </a:cubicBezTo>
                  <a:close/>
                </a:path>
              </a:pathLst>
            </a:custGeom>
            <a:solidFill>
              <a:srgbClr val="FFFFFF">
                <a:alpha val="89804"/>
              </a:srgbClr>
            </a:solidFill>
          </p:spPr>
        </p:sp>
        <p:sp>
          <p:nvSpPr>
            <p:cNvPr id="15" name="TextBox 15"/>
            <p:cNvSpPr txBox="1"/>
            <p:nvPr/>
          </p:nvSpPr>
          <p:spPr>
            <a:xfrm>
              <a:off x="0" y="-38100"/>
              <a:ext cx="2817572" cy="1333753"/>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842039" y="511769"/>
            <a:ext cx="6325780" cy="4231132"/>
            <a:chOff x="0" y="0"/>
            <a:chExt cx="980029" cy="655513"/>
          </a:xfrm>
        </p:grpSpPr>
        <p:sp>
          <p:nvSpPr>
            <p:cNvPr id="17" name="Freeform 17"/>
            <p:cNvSpPr/>
            <p:nvPr/>
          </p:nvSpPr>
          <p:spPr>
            <a:xfrm>
              <a:off x="0" y="0"/>
              <a:ext cx="980029" cy="655513"/>
            </a:xfrm>
            <a:custGeom>
              <a:avLst/>
              <a:gdLst/>
              <a:ahLst/>
              <a:cxnLst/>
              <a:rect l="l" t="t" r="r" b="b"/>
              <a:pathLst>
                <a:path w="980029" h="655513">
                  <a:moveTo>
                    <a:pt x="28149" y="0"/>
                  </a:moveTo>
                  <a:lnTo>
                    <a:pt x="951880" y="0"/>
                  </a:lnTo>
                  <a:cubicBezTo>
                    <a:pt x="959346" y="0"/>
                    <a:pt x="966505" y="2966"/>
                    <a:pt x="971784" y="8245"/>
                  </a:cubicBezTo>
                  <a:cubicBezTo>
                    <a:pt x="977063" y="13524"/>
                    <a:pt x="980029" y="20683"/>
                    <a:pt x="980029" y="28149"/>
                  </a:cubicBezTo>
                  <a:lnTo>
                    <a:pt x="980029" y="627364"/>
                  </a:lnTo>
                  <a:cubicBezTo>
                    <a:pt x="980029" y="642910"/>
                    <a:pt x="967426" y="655513"/>
                    <a:pt x="951880" y="655513"/>
                  </a:cubicBezTo>
                  <a:lnTo>
                    <a:pt x="28149" y="655513"/>
                  </a:lnTo>
                  <a:cubicBezTo>
                    <a:pt x="12603" y="655513"/>
                    <a:pt x="0" y="642910"/>
                    <a:pt x="0" y="627364"/>
                  </a:cubicBezTo>
                  <a:lnTo>
                    <a:pt x="0" y="28149"/>
                  </a:lnTo>
                  <a:cubicBezTo>
                    <a:pt x="0" y="12603"/>
                    <a:pt x="12603" y="0"/>
                    <a:pt x="28149" y="0"/>
                  </a:cubicBezTo>
                  <a:close/>
                </a:path>
              </a:pathLst>
            </a:custGeom>
            <a:blipFill>
              <a:blip r:embed="rId5"/>
              <a:stretch>
                <a:fillRect l="-6492" r="-6492"/>
              </a:stretch>
            </a:blipFill>
          </p:spPr>
        </p:sp>
      </p:grpSp>
      <p:sp>
        <p:nvSpPr>
          <p:cNvPr id="18" name="TextBox 18"/>
          <p:cNvSpPr txBox="1"/>
          <p:nvPr/>
        </p:nvSpPr>
        <p:spPr>
          <a:xfrm>
            <a:off x="866329" y="5982204"/>
            <a:ext cx="8173783" cy="2601533"/>
          </a:xfrm>
          <a:prstGeom prst="rect">
            <a:avLst/>
          </a:prstGeom>
        </p:spPr>
        <p:txBody>
          <a:bodyPr lIns="0" tIns="0" rIns="0" bIns="0" rtlCol="0" anchor="t">
            <a:spAutoFit/>
          </a:bodyPr>
          <a:lstStyle/>
          <a:p>
            <a:pPr algn="ctr">
              <a:lnSpc>
                <a:spcPts val="4133"/>
              </a:lnSpc>
            </a:pPr>
            <a:r>
              <a:rPr lang="en-US" sz="2952">
                <a:solidFill>
                  <a:srgbClr val="497AA9"/>
                </a:solidFill>
                <a:latin typeface="Glacial Indifference"/>
                <a:ea typeface="Glacial Indifference"/>
                <a:cs typeface="Glacial Indifference"/>
                <a:sym typeface="Glacial Indifference"/>
              </a:rPr>
              <a:t>Refur er af hundaætt. Hann er skyldur hundum og úlfum. Hann er því frekar líkur hundum að útliti en miklu minni. Refurinn er 3–4 kg og 90 cm langur frá trýni og aftur á </a:t>
            </a:r>
            <a:r>
              <a:rPr lang="en-US" sz="2952" b="1">
                <a:solidFill>
                  <a:srgbClr val="497AA9"/>
                </a:solidFill>
                <a:latin typeface="Glacial Indifference Bold"/>
                <a:ea typeface="Glacial Indifference Bold"/>
                <a:cs typeface="Glacial Indifference Bold"/>
                <a:sym typeface="Glacial Indifference Bold"/>
              </a:rPr>
              <a:t>skottbrodd</a:t>
            </a:r>
            <a:r>
              <a:rPr lang="en-US" sz="2952">
                <a:solidFill>
                  <a:srgbClr val="497AA9"/>
                </a:solidFill>
                <a:latin typeface="Glacial Indifference"/>
                <a:ea typeface="Glacial Indifference"/>
                <a:cs typeface="Glacial Indifference"/>
                <a:sym typeface="Glacial Indifference"/>
              </a:rPr>
              <a:t>. En skottið sjálft er 30 cm langt og mjög þykkt.</a:t>
            </a:r>
          </a:p>
        </p:txBody>
      </p:sp>
      <p:sp>
        <p:nvSpPr>
          <p:cNvPr id="19" name="TextBox 19"/>
          <p:cNvSpPr txBox="1"/>
          <p:nvPr/>
        </p:nvSpPr>
        <p:spPr>
          <a:xfrm>
            <a:off x="1239596" y="9134949"/>
            <a:ext cx="7530667" cy="665306"/>
          </a:xfrm>
          <a:prstGeom prst="rect">
            <a:avLst/>
          </a:prstGeom>
        </p:spPr>
        <p:txBody>
          <a:bodyPr lIns="0" tIns="0" rIns="0" bIns="0" rtlCol="0" anchor="t">
            <a:spAutoFit/>
          </a:bodyPr>
          <a:lstStyle/>
          <a:p>
            <a:pPr marL="0" lvl="0" indent="0" algn="ctr">
              <a:lnSpc>
                <a:spcPts val="5091"/>
              </a:lnSpc>
              <a:spcBef>
                <a:spcPct val="0"/>
              </a:spcBef>
            </a:pPr>
            <a:r>
              <a:rPr lang="en-US" sz="4943">
                <a:solidFill>
                  <a:srgbClr val="FFFFFF"/>
                </a:solidFill>
                <a:latin typeface="Tropika"/>
                <a:ea typeface="Tropika"/>
                <a:cs typeface="Tropika"/>
                <a:sym typeface="Tropika"/>
              </a:rPr>
              <a:t>FRÆNDUR HUNDA OG ÚLFA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sp>
      <p:grpSp>
        <p:nvGrpSpPr>
          <p:cNvPr id="3" name="Group 3"/>
          <p:cNvGrpSpPr/>
          <p:nvPr/>
        </p:nvGrpSpPr>
        <p:grpSpPr>
          <a:xfrm>
            <a:off x="-1468915" y="-3737347"/>
            <a:ext cx="10263856" cy="1026385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7AA9"/>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621460" y="8488277"/>
            <a:ext cx="8649014" cy="2846312"/>
          </a:xfrm>
          <a:custGeom>
            <a:avLst/>
            <a:gdLst/>
            <a:ahLst/>
            <a:cxnLst/>
            <a:rect l="l" t="t" r="r" b="b"/>
            <a:pathLst>
              <a:path w="8649014" h="2846312">
                <a:moveTo>
                  <a:pt x="0" y="0"/>
                </a:moveTo>
                <a:lnTo>
                  <a:pt x="8649014" y="0"/>
                </a:lnTo>
                <a:lnTo>
                  <a:pt x="8649014" y="2846312"/>
                </a:lnTo>
                <a:lnTo>
                  <a:pt x="0" y="2846312"/>
                </a:lnTo>
                <a:lnTo>
                  <a:pt x="0" y="0"/>
                </a:lnTo>
                <a:close/>
              </a:path>
            </a:pathLst>
          </a:custGeom>
          <a:blipFill>
            <a:blip r:embed="rId3"/>
            <a:stretch>
              <a:fillRect/>
            </a:stretch>
          </a:blipFill>
        </p:spPr>
      </p:sp>
      <p:sp>
        <p:nvSpPr>
          <p:cNvPr id="7" name="Freeform 7"/>
          <p:cNvSpPr/>
          <p:nvPr/>
        </p:nvSpPr>
        <p:spPr>
          <a:xfrm>
            <a:off x="621460" y="4819763"/>
            <a:ext cx="8649014" cy="2846312"/>
          </a:xfrm>
          <a:custGeom>
            <a:avLst/>
            <a:gdLst/>
            <a:ahLst/>
            <a:cxnLst/>
            <a:rect l="l" t="t" r="r" b="b"/>
            <a:pathLst>
              <a:path w="8649014" h="2846312">
                <a:moveTo>
                  <a:pt x="0" y="0"/>
                </a:moveTo>
                <a:lnTo>
                  <a:pt x="8649014" y="0"/>
                </a:lnTo>
                <a:lnTo>
                  <a:pt x="8649014" y="2846312"/>
                </a:lnTo>
                <a:lnTo>
                  <a:pt x="0" y="2846312"/>
                </a:lnTo>
                <a:lnTo>
                  <a:pt x="0" y="0"/>
                </a:lnTo>
                <a:close/>
              </a:path>
            </a:pathLst>
          </a:custGeom>
          <a:blipFill>
            <a:blip r:embed="rId3"/>
            <a:stretch>
              <a:fillRect/>
            </a:stretch>
          </a:blipFill>
        </p:spPr>
      </p:sp>
      <p:grpSp>
        <p:nvGrpSpPr>
          <p:cNvPr id="8" name="Group 8"/>
          <p:cNvGrpSpPr/>
          <p:nvPr/>
        </p:nvGrpSpPr>
        <p:grpSpPr>
          <a:xfrm>
            <a:off x="-1156769" y="-3425182"/>
            <a:ext cx="9639565" cy="9639526"/>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71521" r="-38312" b="-40065"/>
              </a:stretch>
            </a:blipFill>
          </p:spPr>
        </p:sp>
      </p:grpSp>
      <p:grpSp>
        <p:nvGrpSpPr>
          <p:cNvPr id="10" name="Group 10"/>
          <p:cNvGrpSpPr/>
          <p:nvPr/>
        </p:nvGrpSpPr>
        <p:grpSpPr>
          <a:xfrm>
            <a:off x="621460" y="5875485"/>
            <a:ext cx="8545597" cy="3939462"/>
            <a:chOff x="0" y="0"/>
            <a:chExt cx="2817572" cy="1298882"/>
          </a:xfrm>
        </p:grpSpPr>
        <p:sp>
          <p:nvSpPr>
            <p:cNvPr id="11" name="Freeform 11"/>
            <p:cNvSpPr/>
            <p:nvPr/>
          </p:nvSpPr>
          <p:spPr>
            <a:xfrm>
              <a:off x="0" y="0"/>
              <a:ext cx="2817572" cy="1298882"/>
            </a:xfrm>
            <a:custGeom>
              <a:avLst/>
              <a:gdLst/>
              <a:ahLst/>
              <a:cxnLst/>
              <a:rect l="l" t="t" r="r" b="b"/>
              <a:pathLst>
                <a:path w="2817572" h="1298882">
                  <a:moveTo>
                    <a:pt x="9060" y="0"/>
                  </a:moveTo>
                  <a:lnTo>
                    <a:pt x="2808513" y="0"/>
                  </a:lnTo>
                  <a:cubicBezTo>
                    <a:pt x="2813516" y="0"/>
                    <a:pt x="2817572" y="4056"/>
                    <a:pt x="2817572" y="9060"/>
                  </a:cubicBezTo>
                  <a:lnTo>
                    <a:pt x="2817572" y="1289822"/>
                  </a:lnTo>
                  <a:cubicBezTo>
                    <a:pt x="2817572" y="1294826"/>
                    <a:pt x="2813516" y="1298882"/>
                    <a:pt x="2808513" y="1298882"/>
                  </a:cubicBezTo>
                  <a:lnTo>
                    <a:pt x="9060" y="1298882"/>
                  </a:lnTo>
                  <a:cubicBezTo>
                    <a:pt x="6657" y="1298882"/>
                    <a:pt x="4352" y="1297927"/>
                    <a:pt x="2653" y="1296228"/>
                  </a:cubicBezTo>
                  <a:cubicBezTo>
                    <a:pt x="954" y="1294529"/>
                    <a:pt x="0" y="1292225"/>
                    <a:pt x="0" y="1289822"/>
                  </a:cubicBezTo>
                  <a:lnTo>
                    <a:pt x="0" y="9060"/>
                  </a:lnTo>
                  <a:cubicBezTo>
                    <a:pt x="0" y="4056"/>
                    <a:pt x="4056" y="0"/>
                    <a:pt x="9060" y="0"/>
                  </a:cubicBezTo>
                  <a:close/>
                </a:path>
              </a:pathLst>
            </a:custGeom>
            <a:solidFill>
              <a:srgbClr val="FFFFFF">
                <a:alpha val="89804"/>
              </a:srgbClr>
            </a:solidFill>
          </p:spPr>
        </p:sp>
        <p:sp>
          <p:nvSpPr>
            <p:cNvPr id="12" name="TextBox 12"/>
            <p:cNvSpPr txBox="1"/>
            <p:nvPr/>
          </p:nvSpPr>
          <p:spPr>
            <a:xfrm>
              <a:off x="0" y="-38100"/>
              <a:ext cx="2817572" cy="1336982"/>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984407" y="5249740"/>
            <a:ext cx="8084508" cy="4661694"/>
            <a:chOff x="0" y="0"/>
            <a:chExt cx="2129253" cy="1227771"/>
          </a:xfrm>
        </p:grpSpPr>
        <p:sp>
          <p:nvSpPr>
            <p:cNvPr id="14" name="Freeform 14"/>
            <p:cNvSpPr/>
            <p:nvPr/>
          </p:nvSpPr>
          <p:spPr>
            <a:xfrm>
              <a:off x="0" y="0"/>
              <a:ext cx="2129253" cy="1227771"/>
            </a:xfrm>
            <a:custGeom>
              <a:avLst/>
              <a:gdLst/>
              <a:ahLst/>
              <a:cxnLst/>
              <a:rect l="l" t="t" r="r" b="b"/>
              <a:pathLst>
                <a:path w="2129253" h="1227771">
                  <a:moveTo>
                    <a:pt x="36390" y="0"/>
                  </a:moveTo>
                  <a:lnTo>
                    <a:pt x="2092864" y="0"/>
                  </a:lnTo>
                  <a:cubicBezTo>
                    <a:pt x="2112961" y="0"/>
                    <a:pt x="2129253" y="16292"/>
                    <a:pt x="2129253" y="36390"/>
                  </a:cubicBezTo>
                  <a:lnTo>
                    <a:pt x="2129253" y="1191381"/>
                  </a:lnTo>
                  <a:cubicBezTo>
                    <a:pt x="2129253" y="1201033"/>
                    <a:pt x="2125419" y="1210289"/>
                    <a:pt x="2118595" y="1217113"/>
                  </a:cubicBezTo>
                  <a:cubicBezTo>
                    <a:pt x="2111771" y="1223937"/>
                    <a:pt x="2102515" y="1227771"/>
                    <a:pt x="2092864" y="1227771"/>
                  </a:cubicBezTo>
                  <a:lnTo>
                    <a:pt x="36390" y="1227771"/>
                  </a:lnTo>
                  <a:cubicBezTo>
                    <a:pt x="26739" y="1227771"/>
                    <a:pt x="17483" y="1223937"/>
                    <a:pt x="10658" y="1217113"/>
                  </a:cubicBezTo>
                  <a:cubicBezTo>
                    <a:pt x="3834" y="1210289"/>
                    <a:pt x="0" y="1201033"/>
                    <a:pt x="0" y="1191381"/>
                  </a:cubicBezTo>
                  <a:lnTo>
                    <a:pt x="0" y="36390"/>
                  </a:lnTo>
                  <a:cubicBezTo>
                    <a:pt x="0" y="26739"/>
                    <a:pt x="3834" y="17483"/>
                    <a:pt x="10658" y="10658"/>
                  </a:cubicBezTo>
                  <a:cubicBezTo>
                    <a:pt x="17483" y="3834"/>
                    <a:pt x="26739" y="0"/>
                    <a:pt x="36390" y="0"/>
                  </a:cubicBezTo>
                  <a:close/>
                </a:path>
              </a:pathLst>
            </a:custGeom>
            <a:solidFill>
              <a:srgbClr val="497AA9"/>
            </a:solidFill>
          </p:spPr>
        </p:sp>
        <p:sp>
          <p:nvSpPr>
            <p:cNvPr id="15" name="TextBox 15"/>
            <p:cNvSpPr txBox="1"/>
            <p:nvPr/>
          </p:nvSpPr>
          <p:spPr>
            <a:xfrm>
              <a:off x="0" y="-38100"/>
              <a:ext cx="2129253" cy="1265871"/>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260078" y="5507025"/>
            <a:ext cx="7533165" cy="4147123"/>
            <a:chOff x="0" y="0"/>
            <a:chExt cx="1388167" cy="764207"/>
          </a:xfrm>
        </p:grpSpPr>
        <p:sp>
          <p:nvSpPr>
            <p:cNvPr id="17" name="Freeform 17"/>
            <p:cNvSpPr/>
            <p:nvPr/>
          </p:nvSpPr>
          <p:spPr>
            <a:xfrm>
              <a:off x="0" y="0"/>
              <a:ext cx="1388167" cy="764207"/>
            </a:xfrm>
            <a:custGeom>
              <a:avLst/>
              <a:gdLst/>
              <a:ahLst/>
              <a:cxnLst/>
              <a:rect l="l" t="t" r="r" b="b"/>
              <a:pathLst>
                <a:path w="1388167" h="764207">
                  <a:moveTo>
                    <a:pt x="13360" y="0"/>
                  </a:moveTo>
                  <a:lnTo>
                    <a:pt x="1374807" y="0"/>
                  </a:lnTo>
                  <a:cubicBezTo>
                    <a:pt x="1378350" y="0"/>
                    <a:pt x="1381748" y="1408"/>
                    <a:pt x="1384254" y="3913"/>
                  </a:cubicBezTo>
                  <a:cubicBezTo>
                    <a:pt x="1386759" y="6419"/>
                    <a:pt x="1388167" y="9817"/>
                    <a:pt x="1388167" y="13360"/>
                  </a:cubicBezTo>
                  <a:lnTo>
                    <a:pt x="1388167" y="750847"/>
                  </a:lnTo>
                  <a:cubicBezTo>
                    <a:pt x="1388167" y="754390"/>
                    <a:pt x="1386759" y="757789"/>
                    <a:pt x="1384254" y="760294"/>
                  </a:cubicBezTo>
                  <a:cubicBezTo>
                    <a:pt x="1381748" y="762800"/>
                    <a:pt x="1378350" y="764207"/>
                    <a:pt x="1374807" y="764207"/>
                  </a:cubicBezTo>
                  <a:lnTo>
                    <a:pt x="13360" y="764207"/>
                  </a:lnTo>
                  <a:cubicBezTo>
                    <a:pt x="9817" y="764207"/>
                    <a:pt x="6419" y="762800"/>
                    <a:pt x="3913" y="760294"/>
                  </a:cubicBezTo>
                  <a:cubicBezTo>
                    <a:pt x="1408" y="757789"/>
                    <a:pt x="0" y="754390"/>
                    <a:pt x="0" y="750847"/>
                  </a:cubicBezTo>
                  <a:lnTo>
                    <a:pt x="0" y="13360"/>
                  </a:lnTo>
                  <a:cubicBezTo>
                    <a:pt x="0" y="9817"/>
                    <a:pt x="1408" y="6419"/>
                    <a:pt x="3913" y="3913"/>
                  </a:cubicBezTo>
                  <a:cubicBezTo>
                    <a:pt x="6419" y="1408"/>
                    <a:pt x="9817" y="0"/>
                    <a:pt x="13360" y="0"/>
                  </a:cubicBezTo>
                  <a:close/>
                </a:path>
              </a:pathLst>
            </a:custGeom>
            <a:blipFill>
              <a:blip r:embed="rId5"/>
              <a:stretch>
                <a:fillRect t="-8953" b="-8953"/>
              </a:stretch>
            </a:blipFill>
          </p:spPr>
        </p:sp>
      </p:grpSp>
      <p:grpSp>
        <p:nvGrpSpPr>
          <p:cNvPr id="18" name="Group 18"/>
          <p:cNvGrpSpPr/>
          <p:nvPr/>
        </p:nvGrpSpPr>
        <p:grpSpPr>
          <a:xfrm>
            <a:off x="10634594" y="158069"/>
            <a:ext cx="6784134" cy="4661694"/>
            <a:chOff x="0" y="0"/>
            <a:chExt cx="1786768" cy="1227771"/>
          </a:xfrm>
        </p:grpSpPr>
        <p:sp>
          <p:nvSpPr>
            <p:cNvPr id="19" name="Freeform 19"/>
            <p:cNvSpPr/>
            <p:nvPr/>
          </p:nvSpPr>
          <p:spPr>
            <a:xfrm>
              <a:off x="0" y="0"/>
              <a:ext cx="1786768" cy="1227771"/>
            </a:xfrm>
            <a:custGeom>
              <a:avLst/>
              <a:gdLst/>
              <a:ahLst/>
              <a:cxnLst/>
              <a:rect l="l" t="t" r="r" b="b"/>
              <a:pathLst>
                <a:path w="1786768" h="1227771">
                  <a:moveTo>
                    <a:pt x="43365" y="0"/>
                  </a:moveTo>
                  <a:lnTo>
                    <a:pt x="1743403" y="0"/>
                  </a:lnTo>
                  <a:cubicBezTo>
                    <a:pt x="1767353" y="0"/>
                    <a:pt x="1786768" y="19415"/>
                    <a:pt x="1786768" y="43365"/>
                  </a:cubicBezTo>
                  <a:lnTo>
                    <a:pt x="1786768" y="1184406"/>
                  </a:lnTo>
                  <a:cubicBezTo>
                    <a:pt x="1786768" y="1195907"/>
                    <a:pt x="1782199" y="1206937"/>
                    <a:pt x="1774067" y="1215070"/>
                  </a:cubicBezTo>
                  <a:cubicBezTo>
                    <a:pt x="1765934" y="1223202"/>
                    <a:pt x="1754904" y="1227771"/>
                    <a:pt x="1743403" y="1227771"/>
                  </a:cubicBezTo>
                  <a:lnTo>
                    <a:pt x="43365" y="1227771"/>
                  </a:lnTo>
                  <a:cubicBezTo>
                    <a:pt x="19415" y="1227771"/>
                    <a:pt x="0" y="1208356"/>
                    <a:pt x="0" y="1184406"/>
                  </a:cubicBezTo>
                  <a:lnTo>
                    <a:pt x="0" y="43365"/>
                  </a:lnTo>
                  <a:cubicBezTo>
                    <a:pt x="0" y="19415"/>
                    <a:pt x="19415" y="0"/>
                    <a:pt x="43365" y="0"/>
                  </a:cubicBezTo>
                  <a:close/>
                </a:path>
              </a:pathLst>
            </a:custGeom>
            <a:solidFill>
              <a:srgbClr val="497AA9"/>
            </a:solidFill>
          </p:spPr>
        </p:sp>
        <p:sp>
          <p:nvSpPr>
            <p:cNvPr id="20" name="TextBox 20"/>
            <p:cNvSpPr txBox="1"/>
            <p:nvPr/>
          </p:nvSpPr>
          <p:spPr>
            <a:xfrm>
              <a:off x="0" y="-38100"/>
              <a:ext cx="1786768" cy="1265871"/>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0921359" y="381199"/>
            <a:ext cx="6210603" cy="4215434"/>
          </a:xfrm>
          <a:custGeom>
            <a:avLst/>
            <a:gdLst/>
            <a:ahLst/>
            <a:cxnLst/>
            <a:rect l="l" t="t" r="r" b="b"/>
            <a:pathLst>
              <a:path w="6210603" h="4215434">
                <a:moveTo>
                  <a:pt x="0" y="0"/>
                </a:moveTo>
                <a:lnTo>
                  <a:pt x="6210603" y="0"/>
                </a:lnTo>
                <a:lnTo>
                  <a:pt x="6210603" y="4215434"/>
                </a:lnTo>
                <a:lnTo>
                  <a:pt x="0" y="4215434"/>
                </a:lnTo>
                <a:lnTo>
                  <a:pt x="0" y="0"/>
                </a:lnTo>
                <a:close/>
              </a:path>
            </a:pathLst>
          </a:custGeom>
          <a:blipFill>
            <a:blip r:embed="rId6"/>
            <a:stretch>
              <a:fillRect/>
            </a:stretch>
          </a:blipFill>
        </p:spPr>
      </p:sp>
      <p:sp>
        <p:nvSpPr>
          <p:cNvPr id="22" name="TextBox 22"/>
          <p:cNvSpPr txBox="1"/>
          <p:nvPr/>
        </p:nvSpPr>
        <p:spPr>
          <a:xfrm>
            <a:off x="960563" y="7263827"/>
            <a:ext cx="7970808" cy="1994473"/>
          </a:xfrm>
          <a:prstGeom prst="rect">
            <a:avLst/>
          </a:prstGeom>
        </p:spPr>
        <p:txBody>
          <a:bodyPr lIns="0" tIns="0" rIns="0" bIns="0" rtlCol="0" anchor="t">
            <a:spAutoFit/>
          </a:bodyPr>
          <a:lstStyle/>
          <a:p>
            <a:pPr algn="ctr">
              <a:lnSpc>
                <a:spcPts val="3993"/>
              </a:lnSpc>
            </a:pPr>
            <a:r>
              <a:rPr lang="en-US" sz="2852">
                <a:solidFill>
                  <a:srgbClr val="497AA9"/>
                </a:solidFill>
                <a:latin typeface="Glacial Indifference"/>
                <a:ea typeface="Glacial Indifference"/>
                <a:cs typeface="Glacial Indifference"/>
                <a:sym typeface="Glacial Indifference"/>
              </a:rPr>
              <a:t>Íslenskir refir eru ýmist </a:t>
            </a:r>
            <a:r>
              <a:rPr lang="en-US" sz="2852" b="1">
                <a:solidFill>
                  <a:srgbClr val="497AA9"/>
                </a:solidFill>
                <a:latin typeface="Glacial Indifference Bold"/>
                <a:ea typeface="Glacial Indifference Bold"/>
                <a:cs typeface="Glacial Indifference Bold"/>
                <a:sym typeface="Glacial Indifference Bold"/>
              </a:rPr>
              <a:t>mórauðir</a:t>
            </a:r>
            <a:r>
              <a:rPr lang="en-US" sz="2852">
                <a:solidFill>
                  <a:srgbClr val="497AA9"/>
                </a:solidFill>
                <a:latin typeface="Glacial Indifference"/>
                <a:ea typeface="Glacial Indifference"/>
                <a:cs typeface="Glacial Indifference"/>
                <a:sym typeface="Glacial Indifference"/>
              </a:rPr>
              <a:t> allt árið eða hvítir á veturna og </a:t>
            </a:r>
            <a:r>
              <a:rPr lang="en-US" sz="2852" b="1">
                <a:solidFill>
                  <a:srgbClr val="497AA9"/>
                </a:solidFill>
                <a:latin typeface="Glacial Indifference Bold"/>
                <a:ea typeface="Glacial Indifference Bold"/>
                <a:cs typeface="Glacial Indifference Bold"/>
                <a:sym typeface="Glacial Indifference Bold"/>
              </a:rPr>
              <a:t>mógráir</a:t>
            </a:r>
            <a:r>
              <a:rPr lang="en-US" sz="2852">
                <a:solidFill>
                  <a:srgbClr val="497AA9"/>
                </a:solidFill>
                <a:latin typeface="Glacial Indifference"/>
                <a:ea typeface="Glacial Indifference"/>
                <a:cs typeface="Glacial Indifference"/>
                <a:sym typeface="Glacial Indifference"/>
              </a:rPr>
              <a:t> á sumrin. Mórauði refurinn er algengastur við sjóinn en hvíti refurinn er algengari á </a:t>
            </a:r>
            <a:r>
              <a:rPr lang="en-US" sz="2852" b="1">
                <a:solidFill>
                  <a:srgbClr val="497AA9"/>
                </a:solidFill>
                <a:latin typeface="Glacial Indifference Bold"/>
                <a:ea typeface="Glacial Indifference Bold"/>
                <a:cs typeface="Glacial Indifference Bold"/>
                <a:sym typeface="Glacial Indifference Bold"/>
              </a:rPr>
              <a:t>hálendinu</a:t>
            </a:r>
            <a:r>
              <a:rPr lang="en-US" sz="2852">
                <a:solidFill>
                  <a:srgbClr val="497AA9"/>
                </a:solidFill>
                <a:latin typeface="Glacial Indifference"/>
                <a:ea typeface="Glacial Indifference"/>
                <a:cs typeface="Glacial Indifference"/>
                <a:sym typeface="Glacial Indifference"/>
              </a:rPr>
              <a:t>.</a:t>
            </a:r>
          </a:p>
        </p:txBody>
      </p:sp>
      <p:sp>
        <p:nvSpPr>
          <p:cNvPr id="23" name="TextBox 23"/>
          <p:cNvSpPr txBox="1"/>
          <p:nvPr/>
        </p:nvSpPr>
        <p:spPr>
          <a:xfrm>
            <a:off x="1004841" y="5961210"/>
            <a:ext cx="7778834" cy="725035"/>
          </a:xfrm>
          <a:prstGeom prst="rect">
            <a:avLst/>
          </a:prstGeom>
        </p:spPr>
        <p:txBody>
          <a:bodyPr lIns="0" tIns="0" rIns="0" bIns="0" rtlCol="0" anchor="t">
            <a:spAutoFit/>
          </a:bodyPr>
          <a:lstStyle/>
          <a:p>
            <a:pPr marL="0" lvl="0" indent="0" algn="ctr">
              <a:lnSpc>
                <a:spcPts val="5507"/>
              </a:lnSpc>
              <a:spcBef>
                <a:spcPct val="0"/>
              </a:spcBef>
            </a:pPr>
            <a:r>
              <a:rPr lang="en-US" sz="5346">
                <a:solidFill>
                  <a:srgbClr val="FFFFFF"/>
                </a:solidFill>
                <a:latin typeface="Tropika"/>
                <a:ea typeface="Tropika"/>
                <a:cs typeface="Tropika"/>
                <a:sym typeface="Tropika"/>
              </a:rPr>
              <a:t>LITBRIGÐI REFSINS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884" r="-21884"/>
            </a:stretch>
          </a:blipFill>
        </p:spPr>
      </p:sp>
      <p:grpSp>
        <p:nvGrpSpPr>
          <p:cNvPr id="3" name="Group 3"/>
          <p:cNvGrpSpPr/>
          <p:nvPr/>
        </p:nvGrpSpPr>
        <p:grpSpPr>
          <a:xfrm>
            <a:off x="8322841" y="-406139"/>
            <a:ext cx="8112971" cy="811297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7AA9"/>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73226" y="7055790"/>
            <a:ext cx="7663622" cy="2522028"/>
          </a:xfrm>
          <a:custGeom>
            <a:avLst/>
            <a:gdLst/>
            <a:ahLst/>
            <a:cxnLst/>
            <a:rect l="l" t="t" r="r" b="b"/>
            <a:pathLst>
              <a:path w="7663622" h="2522028">
                <a:moveTo>
                  <a:pt x="0" y="0"/>
                </a:moveTo>
                <a:lnTo>
                  <a:pt x="7663622" y="0"/>
                </a:lnTo>
                <a:lnTo>
                  <a:pt x="7663622" y="2522028"/>
                </a:lnTo>
                <a:lnTo>
                  <a:pt x="0" y="2522028"/>
                </a:lnTo>
                <a:lnTo>
                  <a:pt x="0" y="0"/>
                </a:lnTo>
                <a:close/>
              </a:path>
            </a:pathLst>
          </a:custGeom>
          <a:blipFill>
            <a:blip r:embed="rId3"/>
            <a:stretch>
              <a:fillRect/>
            </a:stretch>
          </a:blipFill>
        </p:spPr>
      </p:sp>
      <p:sp>
        <p:nvSpPr>
          <p:cNvPr id="7" name="Freeform 7"/>
          <p:cNvSpPr/>
          <p:nvPr/>
        </p:nvSpPr>
        <p:spPr>
          <a:xfrm>
            <a:off x="473226" y="1417877"/>
            <a:ext cx="7663622" cy="2522028"/>
          </a:xfrm>
          <a:custGeom>
            <a:avLst/>
            <a:gdLst/>
            <a:ahLst/>
            <a:cxnLst/>
            <a:rect l="l" t="t" r="r" b="b"/>
            <a:pathLst>
              <a:path w="7663622" h="2522028">
                <a:moveTo>
                  <a:pt x="0" y="0"/>
                </a:moveTo>
                <a:lnTo>
                  <a:pt x="7663622" y="0"/>
                </a:lnTo>
                <a:lnTo>
                  <a:pt x="7663622" y="2522029"/>
                </a:lnTo>
                <a:lnTo>
                  <a:pt x="0" y="2522029"/>
                </a:lnTo>
                <a:lnTo>
                  <a:pt x="0" y="0"/>
                </a:lnTo>
                <a:close/>
              </a:path>
            </a:pathLst>
          </a:custGeom>
          <a:blipFill>
            <a:blip r:embed="rId3"/>
            <a:stretch>
              <a:fillRect/>
            </a:stretch>
          </a:blipFill>
        </p:spPr>
      </p:sp>
      <p:sp>
        <p:nvSpPr>
          <p:cNvPr id="8" name="Freeform 8"/>
          <p:cNvSpPr/>
          <p:nvPr/>
        </p:nvSpPr>
        <p:spPr>
          <a:xfrm>
            <a:off x="473226" y="2972402"/>
            <a:ext cx="7663622" cy="2522028"/>
          </a:xfrm>
          <a:custGeom>
            <a:avLst/>
            <a:gdLst/>
            <a:ahLst/>
            <a:cxnLst/>
            <a:rect l="l" t="t" r="r" b="b"/>
            <a:pathLst>
              <a:path w="7663622" h="2522028">
                <a:moveTo>
                  <a:pt x="0" y="0"/>
                </a:moveTo>
                <a:lnTo>
                  <a:pt x="7663622" y="0"/>
                </a:lnTo>
                <a:lnTo>
                  <a:pt x="7663622" y="2522028"/>
                </a:lnTo>
                <a:lnTo>
                  <a:pt x="0" y="2522028"/>
                </a:lnTo>
                <a:lnTo>
                  <a:pt x="0" y="0"/>
                </a:lnTo>
                <a:close/>
              </a:path>
            </a:pathLst>
          </a:custGeom>
          <a:blipFill>
            <a:blip r:embed="rId3"/>
            <a:stretch>
              <a:fillRect/>
            </a:stretch>
          </a:blipFill>
        </p:spPr>
      </p:sp>
      <p:grpSp>
        <p:nvGrpSpPr>
          <p:cNvPr id="9" name="Group 9"/>
          <p:cNvGrpSpPr/>
          <p:nvPr/>
        </p:nvGrpSpPr>
        <p:grpSpPr>
          <a:xfrm>
            <a:off x="674957" y="158033"/>
            <a:ext cx="7260160" cy="9419785"/>
            <a:chOff x="0" y="0"/>
            <a:chExt cx="2060889" cy="2673926"/>
          </a:xfrm>
        </p:grpSpPr>
        <p:sp>
          <p:nvSpPr>
            <p:cNvPr id="10" name="Freeform 10"/>
            <p:cNvSpPr/>
            <p:nvPr/>
          </p:nvSpPr>
          <p:spPr>
            <a:xfrm>
              <a:off x="0" y="0"/>
              <a:ext cx="2060889" cy="2673926"/>
            </a:xfrm>
            <a:custGeom>
              <a:avLst/>
              <a:gdLst/>
              <a:ahLst/>
              <a:cxnLst/>
              <a:rect l="l" t="t" r="r" b="b"/>
              <a:pathLst>
                <a:path w="2060889" h="2673926">
                  <a:moveTo>
                    <a:pt x="10664" y="0"/>
                  </a:moveTo>
                  <a:lnTo>
                    <a:pt x="2050225" y="0"/>
                  </a:lnTo>
                  <a:cubicBezTo>
                    <a:pt x="2053053" y="0"/>
                    <a:pt x="2055766" y="1123"/>
                    <a:pt x="2057765" y="3123"/>
                  </a:cubicBezTo>
                  <a:cubicBezTo>
                    <a:pt x="2059765" y="5123"/>
                    <a:pt x="2060889" y="7835"/>
                    <a:pt x="2060889" y="10664"/>
                  </a:cubicBezTo>
                  <a:lnTo>
                    <a:pt x="2060889" y="2663263"/>
                  </a:lnTo>
                  <a:cubicBezTo>
                    <a:pt x="2060889" y="2666091"/>
                    <a:pt x="2059765" y="2668803"/>
                    <a:pt x="2057765" y="2670803"/>
                  </a:cubicBezTo>
                  <a:cubicBezTo>
                    <a:pt x="2055766" y="2672803"/>
                    <a:pt x="2053053" y="2673926"/>
                    <a:pt x="2050225" y="2673926"/>
                  </a:cubicBezTo>
                  <a:lnTo>
                    <a:pt x="10664" y="2673926"/>
                  </a:lnTo>
                  <a:cubicBezTo>
                    <a:pt x="7835" y="2673926"/>
                    <a:pt x="5123" y="2672803"/>
                    <a:pt x="3123" y="2670803"/>
                  </a:cubicBezTo>
                  <a:cubicBezTo>
                    <a:pt x="1123" y="2668803"/>
                    <a:pt x="0" y="2666091"/>
                    <a:pt x="0" y="2663263"/>
                  </a:cubicBezTo>
                  <a:lnTo>
                    <a:pt x="0" y="10664"/>
                  </a:lnTo>
                  <a:cubicBezTo>
                    <a:pt x="0" y="7835"/>
                    <a:pt x="1123" y="5123"/>
                    <a:pt x="3123" y="3123"/>
                  </a:cubicBezTo>
                  <a:cubicBezTo>
                    <a:pt x="5123" y="1123"/>
                    <a:pt x="7835" y="0"/>
                    <a:pt x="10664" y="0"/>
                  </a:cubicBezTo>
                  <a:close/>
                </a:path>
              </a:pathLst>
            </a:custGeom>
            <a:solidFill>
              <a:srgbClr val="FFFFFF">
                <a:alpha val="89804"/>
              </a:srgbClr>
            </a:solidFill>
          </p:spPr>
        </p:sp>
        <p:sp>
          <p:nvSpPr>
            <p:cNvPr id="11" name="TextBox 11"/>
            <p:cNvSpPr txBox="1"/>
            <p:nvPr/>
          </p:nvSpPr>
          <p:spPr>
            <a:xfrm>
              <a:off x="0" y="-38100"/>
              <a:ext cx="2060889" cy="271202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656560" y="28844"/>
            <a:ext cx="7445533" cy="7445503"/>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8184" r="-21627"/>
              </a:stretch>
            </a:blipFill>
          </p:spPr>
        </p:sp>
      </p:grpSp>
      <p:grpSp>
        <p:nvGrpSpPr>
          <p:cNvPr id="14" name="Group 14"/>
          <p:cNvGrpSpPr/>
          <p:nvPr/>
        </p:nvGrpSpPr>
        <p:grpSpPr>
          <a:xfrm>
            <a:off x="11469384" y="5143500"/>
            <a:ext cx="8084508" cy="4661694"/>
            <a:chOff x="0" y="0"/>
            <a:chExt cx="2129253" cy="1227771"/>
          </a:xfrm>
        </p:grpSpPr>
        <p:sp>
          <p:nvSpPr>
            <p:cNvPr id="15" name="Freeform 15"/>
            <p:cNvSpPr/>
            <p:nvPr/>
          </p:nvSpPr>
          <p:spPr>
            <a:xfrm>
              <a:off x="0" y="0"/>
              <a:ext cx="2129253" cy="1227771"/>
            </a:xfrm>
            <a:custGeom>
              <a:avLst/>
              <a:gdLst/>
              <a:ahLst/>
              <a:cxnLst/>
              <a:rect l="l" t="t" r="r" b="b"/>
              <a:pathLst>
                <a:path w="2129253" h="1227771">
                  <a:moveTo>
                    <a:pt x="36390" y="0"/>
                  </a:moveTo>
                  <a:lnTo>
                    <a:pt x="2092864" y="0"/>
                  </a:lnTo>
                  <a:cubicBezTo>
                    <a:pt x="2112961" y="0"/>
                    <a:pt x="2129253" y="16292"/>
                    <a:pt x="2129253" y="36390"/>
                  </a:cubicBezTo>
                  <a:lnTo>
                    <a:pt x="2129253" y="1191381"/>
                  </a:lnTo>
                  <a:cubicBezTo>
                    <a:pt x="2129253" y="1201033"/>
                    <a:pt x="2125419" y="1210289"/>
                    <a:pt x="2118595" y="1217113"/>
                  </a:cubicBezTo>
                  <a:cubicBezTo>
                    <a:pt x="2111771" y="1223937"/>
                    <a:pt x="2102515" y="1227771"/>
                    <a:pt x="2092864" y="1227771"/>
                  </a:cubicBezTo>
                  <a:lnTo>
                    <a:pt x="36390" y="1227771"/>
                  </a:lnTo>
                  <a:cubicBezTo>
                    <a:pt x="26739" y="1227771"/>
                    <a:pt x="17483" y="1223937"/>
                    <a:pt x="10658" y="1217113"/>
                  </a:cubicBezTo>
                  <a:cubicBezTo>
                    <a:pt x="3834" y="1210289"/>
                    <a:pt x="0" y="1201033"/>
                    <a:pt x="0" y="1191381"/>
                  </a:cubicBezTo>
                  <a:lnTo>
                    <a:pt x="0" y="36390"/>
                  </a:lnTo>
                  <a:cubicBezTo>
                    <a:pt x="0" y="26739"/>
                    <a:pt x="3834" y="17483"/>
                    <a:pt x="10658" y="10658"/>
                  </a:cubicBezTo>
                  <a:cubicBezTo>
                    <a:pt x="17483" y="3834"/>
                    <a:pt x="26739" y="0"/>
                    <a:pt x="36390" y="0"/>
                  </a:cubicBezTo>
                  <a:close/>
                </a:path>
              </a:pathLst>
            </a:custGeom>
            <a:solidFill>
              <a:srgbClr val="497AA9"/>
            </a:solidFill>
          </p:spPr>
        </p:sp>
        <p:sp>
          <p:nvSpPr>
            <p:cNvPr id="16" name="TextBox 16"/>
            <p:cNvSpPr txBox="1"/>
            <p:nvPr/>
          </p:nvSpPr>
          <p:spPr>
            <a:xfrm>
              <a:off x="0" y="-38100"/>
              <a:ext cx="2129253" cy="1265871"/>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1771819" y="5416466"/>
            <a:ext cx="6820709" cy="4115762"/>
          </a:xfrm>
          <a:custGeom>
            <a:avLst/>
            <a:gdLst/>
            <a:ahLst/>
            <a:cxnLst/>
            <a:rect l="l" t="t" r="r" b="b"/>
            <a:pathLst>
              <a:path w="6820709" h="4115762">
                <a:moveTo>
                  <a:pt x="0" y="0"/>
                </a:moveTo>
                <a:lnTo>
                  <a:pt x="6820709" y="0"/>
                </a:lnTo>
                <a:lnTo>
                  <a:pt x="6820709" y="4115762"/>
                </a:lnTo>
                <a:lnTo>
                  <a:pt x="0" y="4115762"/>
                </a:lnTo>
                <a:lnTo>
                  <a:pt x="0" y="0"/>
                </a:lnTo>
                <a:close/>
              </a:path>
            </a:pathLst>
          </a:custGeom>
          <a:blipFill>
            <a:blip r:embed="rId5"/>
            <a:stretch>
              <a:fillRect/>
            </a:stretch>
          </a:blipFill>
        </p:spPr>
      </p:sp>
      <p:sp>
        <p:nvSpPr>
          <p:cNvPr id="18" name="TextBox 18"/>
          <p:cNvSpPr txBox="1"/>
          <p:nvPr/>
        </p:nvSpPr>
        <p:spPr>
          <a:xfrm>
            <a:off x="1230167" y="1456367"/>
            <a:ext cx="6553204" cy="7853523"/>
          </a:xfrm>
          <a:prstGeom prst="rect">
            <a:avLst/>
          </a:prstGeom>
        </p:spPr>
        <p:txBody>
          <a:bodyPr lIns="0" tIns="0" rIns="0" bIns="0" rtlCol="0" anchor="t">
            <a:spAutoFit/>
          </a:bodyPr>
          <a:lstStyle/>
          <a:p>
            <a:pPr algn="ctr">
              <a:lnSpc>
                <a:spcPts val="4453"/>
              </a:lnSpc>
            </a:pPr>
            <a:r>
              <a:rPr lang="en-US" sz="3181">
                <a:solidFill>
                  <a:srgbClr val="497AA9"/>
                </a:solidFill>
                <a:latin typeface="Glacial Indifference"/>
                <a:ea typeface="Glacial Indifference"/>
                <a:cs typeface="Glacial Indifference"/>
                <a:sym typeface="Glacial Indifference"/>
              </a:rPr>
              <a:t>Refurinn stundar veiðar og þegar hann finnur meiri </a:t>
            </a:r>
            <a:r>
              <a:rPr lang="en-US" sz="3181" b="1">
                <a:solidFill>
                  <a:srgbClr val="497AA9"/>
                </a:solidFill>
                <a:latin typeface="Glacial Indifference Bold"/>
                <a:ea typeface="Glacial Indifference Bold"/>
                <a:cs typeface="Glacial Indifference Bold"/>
                <a:sym typeface="Glacial Indifference Bold"/>
              </a:rPr>
              <a:t>fæðu</a:t>
            </a:r>
            <a:r>
              <a:rPr lang="en-US" sz="3181">
                <a:solidFill>
                  <a:srgbClr val="497AA9"/>
                </a:solidFill>
                <a:latin typeface="Glacial Indifference"/>
                <a:ea typeface="Glacial Indifference"/>
                <a:cs typeface="Glacial Indifference"/>
                <a:sym typeface="Glacial Indifference"/>
              </a:rPr>
              <a:t> en hann þarf grefur hann matinn sem </a:t>
            </a:r>
            <a:r>
              <a:rPr lang="en-US" sz="3181" b="1">
                <a:solidFill>
                  <a:srgbClr val="497AA9"/>
                </a:solidFill>
                <a:latin typeface="Glacial Indifference Bold"/>
                <a:ea typeface="Glacial Indifference Bold"/>
                <a:cs typeface="Glacial Indifference Bold"/>
                <a:sym typeface="Glacial Indifference Bold"/>
              </a:rPr>
              <a:t>umfram</a:t>
            </a:r>
            <a:r>
              <a:rPr lang="en-US" sz="3181">
                <a:solidFill>
                  <a:srgbClr val="497AA9"/>
                </a:solidFill>
                <a:latin typeface="Glacial Indifference"/>
                <a:ea typeface="Glacial Indifference"/>
                <a:cs typeface="Glacial Indifference"/>
                <a:sym typeface="Glacial Indifference"/>
              </a:rPr>
              <a:t> er í jörðina. Hann getur síðan fundið hann aftur með því að þefa hann uppi. Sumt af þeirri fæðu sem hann grefur étur hann ekki fyrr en komið er fram á vetur.</a:t>
            </a:r>
          </a:p>
          <a:p>
            <a:pPr algn="ctr">
              <a:lnSpc>
                <a:spcPts val="4453"/>
              </a:lnSpc>
            </a:pPr>
            <a:endParaRPr lang="en-US" sz="3181">
              <a:solidFill>
                <a:srgbClr val="497AA9"/>
              </a:solidFill>
              <a:latin typeface="Glacial Indifference"/>
              <a:ea typeface="Glacial Indifference"/>
              <a:cs typeface="Glacial Indifference"/>
              <a:sym typeface="Glacial Indifference"/>
            </a:endParaRPr>
          </a:p>
          <a:p>
            <a:pPr algn="ctr">
              <a:lnSpc>
                <a:spcPts val="4453"/>
              </a:lnSpc>
            </a:pPr>
            <a:r>
              <a:rPr lang="en-US" sz="3181">
                <a:solidFill>
                  <a:srgbClr val="497AA9"/>
                </a:solidFill>
                <a:latin typeface="Glacial Indifference"/>
                <a:ea typeface="Glacial Indifference"/>
                <a:cs typeface="Glacial Indifference"/>
                <a:sym typeface="Glacial Indifference"/>
              </a:rPr>
              <a:t>Refurinn er sérhæfð smádýra- og fuglaæta en þó kemur fyrir að refur drepi lömb. Slíkur refur er kallaður </a:t>
            </a:r>
            <a:r>
              <a:rPr lang="en-US" sz="3181" b="1">
                <a:solidFill>
                  <a:srgbClr val="497AA9"/>
                </a:solidFill>
                <a:latin typeface="Glacial Indifference Bold"/>
                <a:ea typeface="Glacial Indifference Bold"/>
                <a:cs typeface="Glacial Indifference Bold"/>
                <a:sym typeface="Glacial Indifference Bold"/>
              </a:rPr>
              <a:t>dýrbítur</a:t>
            </a:r>
            <a:r>
              <a:rPr lang="en-US" sz="3181">
                <a:solidFill>
                  <a:srgbClr val="497AA9"/>
                </a:solidFill>
                <a:latin typeface="Glacial Indifference"/>
                <a:ea typeface="Glacial Indifference"/>
                <a:cs typeface="Glacial Indifference"/>
                <a:sym typeface="Glacial Indifference"/>
              </a:rPr>
              <a:t>. Nú á dögum eru dýrbítir </a:t>
            </a:r>
            <a:r>
              <a:rPr lang="en-US" sz="3181" b="1">
                <a:solidFill>
                  <a:srgbClr val="497AA9"/>
                </a:solidFill>
                <a:latin typeface="Glacial Indifference Bold"/>
                <a:ea typeface="Glacial Indifference Bold"/>
                <a:cs typeface="Glacial Indifference Bold"/>
                <a:sym typeface="Glacial Indifference Bold"/>
              </a:rPr>
              <a:t>sjaldgæfir</a:t>
            </a:r>
            <a:r>
              <a:rPr lang="en-US" sz="3181">
                <a:solidFill>
                  <a:srgbClr val="497AA9"/>
                </a:solidFill>
                <a:latin typeface="Glacial Indifference"/>
                <a:ea typeface="Glacial Indifference"/>
                <a:cs typeface="Glacial Indifference"/>
                <a:sym typeface="Glacial Indifference"/>
              </a:rPr>
              <a:t>.</a:t>
            </a:r>
          </a:p>
        </p:txBody>
      </p:sp>
      <p:sp>
        <p:nvSpPr>
          <p:cNvPr id="19" name="TextBox 19"/>
          <p:cNvSpPr txBox="1"/>
          <p:nvPr/>
        </p:nvSpPr>
        <p:spPr>
          <a:xfrm>
            <a:off x="876689" y="336084"/>
            <a:ext cx="7260160" cy="692616"/>
          </a:xfrm>
          <a:prstGeom prst="rect">
            <a:avLst/>
          </a:prstGeom>
        </p:spPr>
        <p:txBody>
          <a:bodyPr lIns="0" tIns="0" rIns="0" bIns="0" rtlCol="0" anchor="t">
            <a:spAutoFit/>
          </a:bodyPr>
          <a:lstStyle/>
          <a:p>
            <a:pPr marL="0" lvl="0" indent="0" algn="ctr">
              <a:lnSpc>
                <a:spcPts val="5323"/>
              </a:lnSpc>
              <a:spcBef>
                <a:spcPct val="0"/>
              </a:spcBef>
            </a:pPr>
            <a:r>
              <a:rPr lang="en-US" sz="5168">
                <a:solidFill>
                  <a:srgbClr val="FFFFFF"/>
                </a:solidFill>
                <a:latin typeface="Tropika"/>
                <a:ea typeface="Tropika"/>
                <a:cs typeface="Tropika"/>
                <a:sym typeface="Tropika"/>
              </a:rPr>
              <a:t>FÆÐA REFSINS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sp>
      <p:sp>
        <p:nvSpPr>
          <p:cNvPr id="3" name="Freeform 3"/>
          <p:cNvSpPr/>
          <p:nvPr/>
        </p:nvSpPr>
        <p:spPr>
          <a:xfrm>
            <a:off x="473226" y="7405117"/>
            <a:ext cx="7663622" cy="2522028"/>
          </a:xfrm>
          <a:custGeom>
            <a:avLst/>
            <a:gdLst/>
            <a:ahLst/>
            <a:cxnLst/>
            <a:rect l="l" t="t" r="r" b="b"/>
            <a:pathLst>
              <a:path w="7663622" h="2522028">
                <a:moveTo>
                  <a:pt x="0" y="0"/>
                </a:moveTo>
                <a:lnTo>
                  <a:pt x="7663622" y="0"/>
                </a:lnTo>
                <a:lnTo>
                  <a:pt x="7663622" y="2522029"/>
                </a:lnTo>
                <a:lnTo>
                  <a:pt x="0" y="2522029"/>
                </a:lnTo>
                <a:lnTo>
                  <a:pt x="0" y="0"/>
                </a:lnTo>
                <a:close/>
              </a:path>
            </a:pathLst>
          </a:custGeom>
          <a:blipFill>
            <a:blip r:embed="rId3"/>
            <a:stretch>
              <a:fillRect/>
            </a:stretch>
          </a:blipFill>
        </p:spPr>
      </p:sp>
      <p:sp>
        <p:nvSpPr>
          <p:cNvPr id="4" name="Freeform 4"/>
          <p:cNvSpPr/>
          <p:nvPr/>
        </p:nvSpPr>
        <p:spPr>
          <a:xfrm>
            <a:off x="473226" y="1028700"/>
            <a:ext cx="7663622" cy="2522028"/>
          </a:xfrm>
          <a:custGeom>
            <a:avLst/>
            <a:gdLst/>
            <a:ahLst/>
            <a:cxnLst/>
            <a:rect l="l" t="t" r="r" b="b"/>
            <a:pathLst>
              <a:path w="7663622" h="2522028">
                <a:moveTo>
                  <a:pt x="0" y="0"/>
                </a:moveTo>
                <a:lnTo>
                  <a:pt x="7663622" y="0"/>
                </a:lnTo>
                <a:lnTo>
                  <a:pt x="7663622" y="2522028"/>
                </a:lnTo>
                <a:lnTo>
                  <a:pt x="0" y="2522028"/>
                </a:lnTo>
                <a:lnTo>
                  <a:pt x="0" y="0"/>
                </a:lnTo>
                <a:close/>
              </a:path>
            </a:pathLst>
          </a:custGeom>
          <a:blipFill>
            <a:blip r:embed="rId3"/>
            <a:stretch>
              <a:fillRect/>
            </a:stretch>
          </a:blipFill>
        </p:spPr>
      </p:sp>
      <p:grpSp>
        <p:nvGrpSpPr>
          <p:cNvPr id="5" name="Group 5"/>
          <p:cNvGrpSpPr/>
          <p:nvPr/>
        </p:nvGrpSpPr>
        <p:grpSpPr>
          <a:xfrm>
            <a:off x="8523963" y="-1414680"/>
            <a:ext cx="13116359" cy="131163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97AA9"/>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922859" y="-1015759"/>
            <a:ext cx="12318567" cy="12318517"/>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38888" r="-38888"/>
              </a:stretch>
            </a:blipFill>
          </p:spPr>
        </p:sp>
      </p:grpSp>
      <p:grpSp>
        <p:nvGrpSpPr>
          <p:cNvPr id="10" name="Group 10"/>
          <p:cNvGrpSpPr/>
          <p:nvPr/>
        </p:nvGrpSpPr>
        <p:grpSpPr>
          <a:xfrm>
            <a:off x="674957" y="325107"/>
            <a:ext cx="7260160" cy="9765681"/>
            <a:chOff x="0" y="0"/>
            <a:chExt cx="2060889" cy="2772113"/>
          </a:xfrm>
        </p:grpSpPr>
        <p:sp>
          <p:nvSpPr>
            <p:cNvPr id="11" name="Freeform 11"/>
            <p:cNvSpPr/>
            <p:nvPr/>
          </p:nvSpPr>
          <p:spPr>
            <a:xfrm>
              <a:off x="0" y="0"/>
              <a:ext cx="2060889" cy="2772113"/>
            </a:xfrm>
            <a:custGeom>
              <a:avLst/>
              <a:gdLst/>
              <a:ahLst/>
              <a:cxnLst/>
              <a:rect l="l" t="t" r="r" b="b"/>
              <a:pathLst>
                <a:path w="2060889" h="2772113">
                  <a:moveTo>
                    <a:pt x="10664" y="0"/>
                  </a:moveTo>
                  <a:lnTo>
                    <a:pt x="2050225" y="0"/>
                  </a:lnTo>
                  <a:cubicBezTo>
                    <a:pt x="2053053" y="0"/>
                    <a:pt x="2055766" y="1123"/>
                    <a:pt x="2057765" y="3123"/>
                  </a:cubicBezTo>
                  <a:cubicBezTo>
                    <a:pt x="2059765" y="5123"/>
                    <a:pt x="2060889" y="7835"/>
                    <a:pt x="2060889" y="10664"/>
                  </a:cubicBezTo>
                  <a:lnTo>
                    <a:pt x="2060889" y="2761449"/>
                  </a:lnTo>
                  <a:cubicBezTo>
                    <a:pt x="2060889" y="2764278"/>
                    <a:pt x="2059765" y="2766990"/>
                    <a:pt x="2057765" y="2768990"/>
                  </a:cubicBezTo>
                  <a:cubicBezTo>
                    <a:pt x="2055766" y="2770990"/>
                    <a:pt x="2053053" y="2772113"/>
                    <a:pt x="2050225" y="2772113"/>
                  </a:cubicBezTo>
                  <a:lnTo>
                    <a:pt x="10664" y="2772113"/>
                  </a:lnTo>
                  <a:cubicBezTo>
                    <a:pt x="7835" y="2772113"/>
                    <a:pt x="5123" y="2770990"/>
                    <a:pt x="3123" y="2768990"/>
                  </a:cubicBezTo>
                  <a:cubicBezTo>
                    <a:pt x="1123" y="2766990"/>
                    <a:pt x="0" y="2764278"/>
                    <a:pt x="0" y="2761449"/>
                  </a:cubicBezTo>
                  <a:lnTo>
                    <a:pt x="0" y="10664"/>
                  </a:lnTo>
                  <a:cubicBezTo>
                    <a:pt x="0" y="7835"/>
                    <a:pt x="1123" y="5123"/>
                    <a:pt x="3123" y="3123"/>
                  </a:cubicBezTo>
                  <a:cubicBezTo>
                    <a:pt x="5123" y="1123"/>
                    <a:pt x="7835" y="0"/>
                    <a:pt x="10664" y="0"/>
                  </a:cubicBezTo>
                  <a:close/>
                </a:path>
              </a:pathLst>
            </a:custGeom>
            <a:solidFill>
              <a:srgbClr val="FFFFFF">
                <a:alpha val="89804"/>
              </a:srgbClr>
            </a:solidFill>
          </p:spPr>
        </p:sp>
        <p:sp>
          <p:nvSpPr>
            <p:cNvPr id="12" name="TextBox 12"/>
            <p:cNvSpPr txBox="1"/>
            <p:nvPr/>
          </p:nvSpPr>
          <p:spPr>
            <a:xfrm>
              <a:off x="0" y="-38100"/>
              <a:ext cx="2060889" cy="2810213"/>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214946" y="2055017"/>
            <a:ext cx="6233496" cy="7203283"/>
          </a:xfrm>
          <a:prstGeom prst="rect">
            <a:avLst/>
          </a:prstGeom>
        </p:spPr>
        <p:txBody>
          <a:bodyPr lIns="0" tIns="0" rIns="0" bIns="0" rtlCol="0" anchor="t">
            <a:spAutoFit/>
          </a:bodyPr>
          <a:lstStyle/>
          <a:p>
            <a:pPr algn="ctr">
              <a:lnSpc>
                <a:spcPts val="4593"/>
              </a:lnSpc>
            </a:pPr>
            <a:r>
              <a:rPr lang="en-US" sz="3281">
                <a:solidFill>
                  <a:srgbClr val="497AA9"/>
                </a:solidFill>
                <a:latin typeface="Glacial Indifference"/>
                <a:ea typeface="Glacial Indifference"/>
                <a:cs typeface="Glacial Indifference"/>
                <a:sym typeface="Glacial Indifference"/>
              </a:rPr>
              <a:t>Þegar refur ætlar að koma upp fjölskyldu þá helgar hann sér svæði og merkir svæðið sitt með </a:t>
            </a:r>
            <a:r>
              <a:rPr lang="en-US" sz="3281" b="1">
                <a:solidFill>
                  <a:srgbClr val="497AA9"/>
                </a:solidFill>
                <a:latin typeface="Glacial Indifference Bold"/>
                <a:ea typeface="Glacial Indifference Bold"/>
                <a:cs typeface="Glacial Indifference Bold"/>
                <a:sym typeface="Glacial Indifference Bold"/>
              </a:rPr>
              <a:t>þvaginu </a:t>
            </a:r>
            <a:r>
              <a:rPr lang="en-US" sz="3281">
                <a:solidFill>
                  <a:srgbClr val="497AA9"/>
                </a:solidFill>
                <a:latin typeface="Glacial Indifference"/>
                <a:ea typeface="Glacial Indifference"/>
                <a:cs typeface="Glacial Indifference"/>
                <a:sym typeface="Glacial Indifference"/>
              </a:rPr>
              <a:t>sínu. Þetta umráðasvæði er</a:t>
            </a:r>
            <a:r>
              <a:rPr lang="en-US" sz="3281" b="1">
                <a:solidFill>
                  <a:srgbClr val="497AA9"/>
                </a:solidFill>
                <a:latin typeface="Glacial Indifference Bold"/>
                <a:ea typeface="Glacial Indifference Bold"/>
                <a:cs typeface="Glacial Indifference Bold"/>
                <a:sym typeface="Glacial Indifference Bold"/>
              </a:rPr>
              <a:t> óðal </a:t>
            </a:r>
            <a:r>
              <a:rPr lang="en-US" sz="3281">
                <a:solidFill>
                  <a:srgbClr val="497AA9"/>
                </a:solidFill>
                <a:latin typeface="Glacial Indifference"/>
                <a:ea typeface="Glacial Indifference"/>
                <a:cs typeface="Glacial Indifference"/>
                <a:sym typeface="Glacial Indifference"/>
              </a:rPr>
              <a:t>hans og refurinn ver það fyrir öðrum refum.</a:t>
            </a:r>
          </a:p>
          <a:p>
            <a:pPr algn="ctr">
              <a:lnSpc>
                <a:spcPts val="2073"/>
              </a:lnSpc>
            </a:pPr>
            <a:endParaRPr lang="en-US" sz="3281">
              <a:solidFill>
                <a:srgbClr val="497AA9"/>
              </a:solidFill>
              <a:latin typeface="Glacial Indifference"/>
              <a:ea typeface="Glacial Indifference"/>
              <a:cs typeface="Glacial Indifference"/>
              <a:sym typeface="Glacial Indifference"/>
            </a:endParaRPr>
          </a:p>
          <a:p>
            <a:pPr algn="ctr">
              <a:lnSpc>
                <a:spcPts val="4593"/>
              </a:lnSpc>
            </a:pPr>
            <a:r>
              <a:rPr lang="en-US" sz="3281">
                <a:solidFill>
                  <a:srgbClr val="497AA9"/>
                </a:solidFill>
                <a:latin typeface="Glacial Indifference"/>
                <a:ea typeface="Glacial Indifference"/>
                <a:cs typeface="Glacial Indifference"/>
                <a:sym typeface="Glacial Indifference"/>
              </a:rPr>
              <a:t>Ef nágrannarefir sjást nærri óðali refsins þá stikar hann gaggandi meðfram svæðinu sínu með skottið beint upp í loftið og merkir þúfurnar með þvagi og </a:t>
            </a:r>
            <a:r>
              <a:rPr lang="en-US" sz="3281" b="1">
                <a:solidFill>
                  <a:srgbClr val="497AA9"/>
                </a:solidFill>
                <a:latin typeface="Glacial Indifference Bold"/>
                <a:ea typeface="Glacial Indifference Bold"/>
                <a:cs typeface="Glacial Indifference Bold"/>
                <a:sym typeface="Glacial Indifference Bold"/>
              </a:rPr>
              <a:t>lætur mikið á sér bera</a:t>
            </a:r>
            <a:r>
              <a:rPr lang="en-US" sz="3281">
                <a:solidFill>
                  <a:srgbClr val="497AA9"/>
                </a:solidFill>
                <a:latin typeface="Glacial Indifference"/>
                <a:ea typeface="Glacial Indifference"/>
                <a:cs typeface="Glacial Indifference"/>
                <a:sym typeface="Glacial Indifference"/>
              </a:rPr>
              <a:t>.</a:t>
            </a:r>
          </a:p>
        </p:txBody>
      </p:sp>
      <p:sp>
        <p:nvSpPr>
          <p:cNvPr id="14" name="TextBox 14"/>
          <p:cNvSpPr txBox="1"/>
          <p:nvPr/>
        </p:nvSpPr>
        <p:spPr>
          <a:xfrm>
            <a:off x="1028700" y="420357"/>
            <a:ext cx="6605988" cy="770772"/>
          </a:xfrm>
          <a:prstGeom prst="rect">
            <a:avLst/>
          </a:prstGeom>
        </p:spPr>
        <p:txBody>
          <a:bodyPr lIns="0" tIns="0" rIns="0" bIns="0" rtlCol="0" anchor="t">
            <a:spAutoFit/>
          </a:bodyPr>
          <a:lstStyle/>
          <a:p>
            <a:pPr marL="0" lvl="0" indent="0" algn="ctr">
              <a:lnSpc>
                <a:spcPts val="5871"/>
              </a:lnSpc>
              <a:spcBef>
                <a:spcPct val="0"/>
              </a:spcBef>
            </a:pPr>
            <a:r>
              <a:rPr lang="en-US" sz="5700">
                <a:solidFill>
                  <a:srgbClr val="FFFFFF"/>
                </a:solidFill>
                <a:latin typeface="Tropika"/>
                <a:ea typeface="Tropika"/>
                <a:cs typeface="Tropika"/>
                <a:sym typeface="Tropika"/>
              </a:rPr>
              <a:t>ÓÐALL REFSINS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888" b="-15888"/>
            </a:stretch>
          </a:blipFill>
        </p:spPr>
      </p:sp>
      <p:sp>
        <p:nvSpPr>
          <p:cNvPr id="3" name="Freeform 3"/>
          <p:cNvSpPr/>
          <p:nvPr/>
        </p:nvSpPr>
        <p:spPr>
          <a:xfrm>
            <a:off x="9395767" y="7055559"/>
            <a:ext cx="8649014" cy="2846312"/>
          </a:xfrm>
          <a:custGeom>
            <a:avLst/>
            <a:gdLst/>
            <a:ahLst/>
            <a:cxnLst/>
            <a:rect l="l" t="t" r="r" b="b"/>
            <a:pathLst>
              <a:path w="8649014" h="2846312">
                <a:moveTo>
                  <a:pt x="0" y="0"/>
                </a:moveTo>
                <a:lnTo>
                  <a:pt x="8649014" y="0"/>
                </a:lnTo>
                <a:lnTo>
                  <a:pt x="8649014" y="2846312"/>
                </a:lnTo>
                <a:lnTo>
                  <a:pt x="0" y="2846312"/>
                </a:lnTo>
                <a:lnTo>
                  <a:pt x="0" y="0"/>
                </a:lnTo>
                <a:close/>
              </a:path>
            </a:pathLst>
          </a:custGeom>
          <a:blipFill>
            <a:blip r:embed="rId3"/>
            <a:stretch>
              <a:fillRect/>
            </a:stretch>
          </a:blipFill>
        </p:spPr>
      </p:sp>
      <p:sp>
        <p:nvSpPr>
          <p:cNvPr id="4" name="Freeform 4"/>
          <p:cNvSpPr/>
          <p:nvPr/>
        </p:nvSpPr>
        <p:spPr>
          <a:xfrm>
            <a:off x="9395767" y="1707178"/>
            <a:ext cx="8649014" cy="2846312"/>
          </a:xfrm>
          <a:custGeom>
            <a:avLst/>
            <a:gdLst/>
            <a:ahLst/>
            <a:cxnLst/>
            <a:rect l="l" t="t" r="r" b="b"/>
            <a:pathLst>
              <a:path w="8649014" h="2846312">
                <a:moveTo>
                  <a:pt x="0" y="0"/>
                </a:moveTo>
                <a:lnTo>
                  <a:pt x="8649014" y="0"/>
                </a:lnTo>
                <a:lnTo>
                  <a:pt x="8649014" y="2846312"/>
                </a:lnTo>
                <a:lnTo>
                  <a:pt x="0" y="2846312"/>
                </a:lnTo>
                <a:lnTo>
                  <a:pt x="0" y="0"/>
                </a:lnTo>
                <a:close/>
              </a:path>
            </a:pathLst>
          </a:custGeom>
          <a:blipFill>
            <a:blip r:embed="rId3"/>
            <a:stretch>
              <a:fillRect/>
            </a:stretch>
          </a:blipFill>
        </p:spPr>
      </p:sp>
      <p:grpSp>
        <p:nvGrpSpPr>
          <p:cNvPr id="5" name="Group 5"/>
          <p:cNvGrpSpPr/>
          <p:nvPr/>
        </p:nvGrpSpPr>
        <p:grpSpPr>
          <a:xfrm>
            <a:off x="9636407" y="1322978"/>
            <a:ext cx="7019520" cy="5732581"/>
            <a:chOff x="0" y="0"/>
            <a:chExt cx="1992580" cy="1627266"/>
          </a:xfrm>
        </p:grpSpPr>
        <p:sp>
          <p:nvSpPr>
            <p:cNvPr id="6" name="Freeform 6"/>
            <p:cNvSpPr/>
            <p:nvPr/>
          </p:nvSpPr>
          <p:spPr>
            <a:xfrm>
              <a:off x="0" y="0"/>
              <a:ext cx="1992580" cy="1627266"/>
            </a:xfrm>
            <a:custGeom>
              <a:avLst/>
              <a:gdLst/>
              <a:ahLst/>
              <a:cxnLst/>
              <a:rect l="l" t="t" r="r" b="b"/>
              <a:pathLst>
                <a:path w="1992580" h="1627266">
                  <a:moveTo>
                    <a:pt x="11029" y="0"/>
                  </a:moveTo>
                  <a:lnTo>
                    <a:pt x="1981551" y="0"/>
                  </a:lnTo>
                  <a:cubicBezTo>
                    <a:pt x="1987642" y="0"/>
                    <a:pt x="1992580" y="4938"/>
                    <a:pt x="1992580" y="11029"/>
                  </a:cubicBezTo>
                  <a:lnTo>
                    <a:pt x="1992580" y="1616237"/>
                  </a:lnTo>
                  <a:cubicBezTo>
                    <a:pt x="1992580" y="1622328"/>
                    <a:pt x="1987642" y="1627266"/>
                    <a:pt x="1981551" y="1627266"/>
                  </a:cubicBezTo>
                  <a:lnTo>
                    <a:pt x="11029" y="1627266"/>
                  </a:lnTo>
                  <a:cubicBezTo>
                    <a:pt x="4938" y="1627266"/>
                    <a:pt x="0" y="1622328"/>
                    <a:pt x="0" y="1616237"/>
                  </a:cubicBezTo>
                  <a:lnTo>
                    <a:pt x="0" y="11029"/>
                  </a:lnTo>
                  <a:cubicBezTo>
                    <a:pt x="0" y="4938"/>
                    <a:pt x="4938" y="0"/>
                    <a:pt x="11029" y="0"/>
                  </a:cubicBezTo>
                  <a:close/>
                </a:path>
              </a:pathLst>
            </a:custGeom>
            <a:solidFill>
              <a:srgbClr val="FFFFFF">
                <a:alpha val="89804"/>
              </a:srgbClr>
            </a:solidFill>
          </p:spPr>
        </p:sp>
        <p:sp>
          <p:nvSpPr>
            <p:cNvPr id="7" name="TextBox 7"/>
            <p:cNvSpPr txBox="1"/>
            <p:nvPr/>
          </p:nvSpPr>
          <p:spPr>
            <a:xfrm>
              <a:off x="0" y="-38100"/>
              <a:ext cx="1992580" cy="166536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64476" y="415287"/>
            <a:ext cx="7768256" cy="4661694"/>
            <a:chOff x="0" y="0"/>
            <a:chExt cx="2045960" cy="1227771"/>
          </a:xfrm>
        </p:grpSpPr>
        <p:sp>
          <p:nvSpPr>
            <p:cNvPr id="9" name="Freeform 9"/>
            <p:cNvSpPr/>
            <p:nvPr/>
          </p:nvSpPr>
          <p:spPr>
            <a:xfrm>
              <a:off x="0" y="0"/>
              <a:ext cx="2045961" cy="1227771"/>
            </a:xfrm>
            <a:custGeom>
              <a:avLst/>
              <a:gdLst/>
              <a:ahLst/>
              <a:cxnLst/>
              <a:rect l="l" t="t" r="r" b="b"/>
              <a:pathLst>
                <a:path w="2045961" h="1227771">
                  <a:moveTo>
                    <a:pt x="37871" y="0"/>
                  </a:moveTo>
                  <a:lnTo>
                    <a:pt x="2008089" y="0"/>
                  </a:lnTo>
                  <a:cubicBezTo>
                    <a:pt x="2029005" y="0"/>
                    <a:pt x="2045961" y="16956"/>
                    <a:pt x="2045961" y="37871"/>
                  </a:cubicBezTo>
                  <a:lnTo>
                    <a:pt x="2045961" y="1189900"/>
                  </a:lnTo>
                  <a:cubicBezTo>
                    <a:pt x="2045961" y="1199944"/>
                    <a:pt x="2041971" y="1209577"/>
                    <a:pt x="2034868" y="1216679"/>
                  </a:cubicBezTo>
                  <a:cubicBezTo>
                    <a:pt x="2027766" y="1223781"/>
                    <a:pt x="2018133" y="1227771"/>
                    <a:pt x="2008089" y="1227771"/>
                  </a:cubicBezTo>
                  <a:lnTo>
                    <a:pt x="37871" y="1227771"/>
                  </a:lnTo>
                  <a:cubicBezTo>
                    <a:pt x="16956" y="1227771"/>
                    <a:pt x="0" y="1210816"/>
                    <a:pt x="0" y="1189900"/>
                  </a:cubicBezTo>
                  <a:lnTo>
                    <a:pt x="0" y="37871"/>
                  </a:lnTo>
                  <a:cubicBezTo>
                    <a:pt x="0" y="16956"/>
                    <a:pt x="16956" y="0"/>
                    <a:pt x="37871" y="0"/>
                  </a:cubicBezTo>
                  <a:close/>
                </a:path>
              </a:pathLst>
            </a:custGeom>
            <a:solidFill>
              <a:srgbClr val="497AA9"/>
            </a:solidFill>
          </p:spPr>
        </p:sp>
        <p:sp>
          <p:nvSpPr>
            <p:cNvPr id="10" name="TextBox 10"/>
            <p:cNvSpPr txBox="1"/>
            <p:nvPr/>
          </p:nvSpPr>
          <p:spPr>
            <a:xfrm>
              <a:off x="0" y="-38100"/>
              <a:ext cx="2045960" cy="126587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264476" y="5240177"/>
            <a:ext cx="7768256" cy="4661694"/>
            <a:chOff x="0" y="0"/>
            <a:chExt cx="2045960" cy="1227771"/>
          </a:xfrm>
        </p:grpSpPr>
        <p:sp>
          <p:nvSpPr>
            <p:cNvPr id="12" name="Freeform 12"/>
            <p:cNvSpPr/>
            <p:nvPr/>
          </p:nvSpPr>
          <p:spPr>
            <a:xfrm>
              <a:off x="0" y="0"/>
              <a:ext cx="2045961" cy="1227771"/>
            </a:xfrm>
            <a:custGeom>
              <a:avLst/>
              <a:gdLst/>
              <a:ahLst/>
              <a:cxnLst/>
              <a:rect l="l" t="t" r="r" b="b"/>
              <a:pathLst>
                <a:path w="2045961" h="1227771">
                  <a:moveTo>
                    <a:pt x="37871" y="0"/>
                  </a:moveTo>
                  <a:lnTo>
                    <a:pt x="2008089" y="0"/>
                  </a:lnTo>
                  <a:cubicBezTo>
                    <a:pt x="2029005" y="0"/>
                    <a:pt x="2045961" y="16956"/>
                    <a:pt x="2045961" y="37871"/>
                  </a:cubicBezTo>
                  <a:lnTo>
                    <a:pt x="2045961" y="1189900"/>
                  </a:lnTo>
                  <a:cubicBezTo>
                    <a:pt x="2045961" y="1199944"/>
                    <a:pt x="2041971" y="1209577"/>
                    <a:pt x="2034868" y="1216679"/>
                  </a:cubicBezTo>
                  <a:cubicBezTo>
                    <a:pt x="2027766" y="1223781"/>
                    <a:pt x="2018133" y="1227771"/>
                    <a:pt x="2008089" y="1227771"/>
                  </a:cubicBezTo>
                  <a:lnTo>
                    <a:pt x="37871" y="1227771"/>
                  </a:lnTo>
                  <a:cubicBezTo>
                    <a:pt x="16956" y="1227771"/>
                    <a:pt x="0" y="1210816"/>
                    <a:pt x="0" y="1189900"/>
                  </a:cubicBezTo>
                  <a:lnTo>
                    <a:pt x="0" y="37871"/>
                  </a:lnTo>
                  <a:cubicBezTo>
                    <a:pt x="0" y="16956"/>
                    <a:pt x="16956" y="0"/>
                    <a:pt x="37871" y="0"/>
                  </a:cubicBezTo>
                  <a:close/>
                </a:path>
              </a:pathLst>
            </a:custGeom>
            <a:solidFill>
              <a:srgbClr val="497AA9"/>
            </a:solidFill>
          </p:spPr>
        </p:sp>
        <p:sp>
          <p:nvSpPr>
            <p:cNvPr id="13" name="TextBox 13"/>
            <p:cNvSpPr txBox="1"/>
            <p:nvPr/>
          </p:nvSpPr>
          <p:spPr>
            <a:xfrm>
              <a:off x="0" y="-38100"/>
              <a:ext cx="2045960" cy="1265871"/>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225894" y="595225"/>
            <a:ext cx="6535882" cy="4301818"/>
          </a:xfrm>
          <a:custGeom>
            <a:avLst/>
            <a:gdLst/>
            <a:ahLst/>
            <a:cxnLst/>
            <a:rect l="l" t="t" r="r" b="b"/>
            <a:pathLst>
              <a:path w="6535882" h="4301818">
                <a:moveTo>
                  <a:pt x="0" y="0"/>
                </a:moveTo>
                <a:lnTo>
                  <a:pt x="6535882" y="0"/>
                </a:lnTo>
                <a:lnTo>
                  <a:pt x="6535882" y="4301818"/>
                </a:lnTo>
                <a:lnTo>
                  <a:pt x="0" y="4301818"/>
                </a:lnTo>
                <a:lnTo>
                  <a:pt x="0" y="0"/>
                </a:lnTo>
                <a:close/>
              </a:path>
            </a:pathLst>
          </a:custGeom>
          <a:blipFill>
            <a:blip r:embed="rId4"/>
            <a:stretch>
              <a:fillRect t="-2163" b="-7093"/>
            </a:stretch>
          </a:blipFill>
        </p:spPr>
      </p:sp>
      <p:sp>
        <p:nvSpPr>
          <p:cNvPr id="15" name="Freeform 15"/>
          <p:cNvSpPr/>
          <p:nvPr/>
        </p:nvSpPr>
        <p:spPr>
          <a:xfrm>
            <a:off x="-746937" y="5427195"/>
            <a:ext cx="7056925" cy="4289591"/>
          </a:xfrm>
          <a:custGeom>
            <a:avLst/>
            <a:gdLst/>
            <a:ahLst/>
            <a:cxnLst/>
            <a:rect l="l" t="t" r="r" b="b"/>
            <a:pathLst>
              <a:path w="7056925" h="4289591">
                <a:moveTo>
                  <a:pt x="0" y="0"/>
                </a:moveTo>
                <a:lnTo>
                  <a:pt x="7056925" y="0"/>
                </a:lnTo>
                <a:lnTo>
                  <a:pt x="7056925" y="4289590"/>
                </a:lnTo>
                <a:lnTo>
                  <a:pt x="0" y="4289590"/>
                </a:lnTo>
                <a:lnTo>
                  <a:pt x="0" y="0"/>
                </a:lnTo>
                <a:close/>
              </a:path>
            </a:pathLst>
          </a:custGeom>
          <a:blipFill>
            <a:blip r:embed="rId5"/>
            <a:stretch>
              <a:fillRect b="-21765"/>
            </a:stretch>
          </a:blipFill>
        </p:spPr>
      </p:sp>
      <p:sp>
        <p:nvSpPr>
          <p:cNvPr id="16" name="Freeform 16"/>
          <p:cNvSpPr/>
          <p:nvPr/>
        </p:nvSpPr>
        <p:spPr>
          <a:xfrm>
            <a:off x="9984417" y="1462246"/>
            <a:ext cx="6345093" cy="5264713"/>
          </a:xfrm>
          <a:custGeom>
            <a:avLst/>
            <a:gdLst/>
            <a:ahLst/>
            <a:cxnLst/>
            <a:rect l="l" t="t" r="r" b="b"/>
            <a:pathLst>
              <a:path w="6345093" h="5264713">
                <a:moveTo>
                  <a:pt x="0" y="0"/>
                </a:moveTo>
                <a:lnTo>
                  <a:pt x="6345094" y="0"/>
                </a:lnTo>
                <a:lnTo>
                  <a:pt x="6345094" y="5264712"/>
                </a:lnTo>
                <a:lnTo>
                  <a:pt x="0" y="5264712"/>
                </a:lnTo>
                <a:lnTo>
                  <a:pt x="0" y="0"/>
                </a:lnTo>
                <a:close/>
              </a:path>
            </a:pathLst>
          </a:custGeom>
          <a:blipFill>
            <a:blip r:embed="rId6"/>
            <a:stretch>
              <a:fillRect/>
            </a:stretch>
          </a:blipFill>
        </p:spPr>
      </p:sp>
      <p:sp>
        <p:nvSpPr>
          <p:cNvPr id="17" name="TextBox 17"/>
          <p:cNvSpPr txBox="1"/>
          <p:nvPr/>
        </p:nvSpPr>
        <p:spPr>
          <a:xfrm>
            <a:off x="9395767" y="680950"/>
            <a:ext cx="7522394" cy="781296"/>
          </a:xfrm>
          <a:prstGeom prst="rect">
            <a:avLst/>
          </a:prstGeom>
        </p:spPr>
        <p:txBody>
          <a:bodyPr lIns="0" tIns="0" rIns="0" bIns="0" rtlCol="0" anchor="t">
            <a:spAutoFit/>
          </a:bodyPr>
          <a:lstStyle/>
          <a:p>
            <a:pPr marL="0" lvl="0" indent="0" algn="ctr">
              <a:lnSpc>
                <a:spcPts val="5919"/>
              </a:lnSpc>
              <a:spcBef>
                <a:spcPct val="0"/>
              </a:spcBef>
            </a:pPr>
            <a:r>
              <a:rPr lang="en-US" sz="5746">
                <a:solidFill>
                  <a:srgbClr val="FFFFFF"/>
                </a:solidFill>
                <a:latin typeface="Tropika"/>
                <a:ea typeface="Tropika"/>
                <a:cs typeface="Tropika"/>
                <a:sym typeface="Tropika"/>
              </a:rPr>
              <a:t>FJÖLSKYLDA REFSINS</a:t>
            </a:r>
          </a:p>
        </p:txBody>
      </p:sp>
      <p:sp>
        <p:nvSpPr>
          <p:cNvPr id="18" name="TextBox 18"/>
          <p:cNvSpPr txBox="1"/>
          <p:nvPr/>
        </p:nvSpPr>
        <p:spPr>
          <a:xfrm>
            <a:off x="5247744" y="700043"/>
            <a:ext cx="693638" cy="622935"/>
          </a:xfrm>
          <a:prstGeom prst="rect">
            <a:avLst/>
          </a:prstGeom>
        </p:spPr>
        <p:txBody>
          <a:bodyPr lIns="0" tIns="0" rIns="0" bIns="0" rtlCol="0" anchor="t">
            <a:spAutoFit/>
          </a:bodyPr>
          <a:lstStyle/>
          <a:p>
            <a:pPr algn="ctr">
              <a:lnSpc>
                <a:spcPts val="5040"/>
              </a:lnSpc>
            </a:pPr>
            <a:r>
              <a:rPr lang="en-US" sz="3600">
                <a:solidFill>
                  <a:srgbClr val="F9FDFD"/>
                </a:solidFill>
                <a:latin typeface="Tropika"/>
                <a:ea typeface="Tropika"/>
                <a:cs typeface="Tropika"/>
                <a:sym typeface="Tropika"/>
              </a:rPr>
              <a:t>tófa</a:t>
            </a:r>
          </a:p>
        </p:txBody>
      </p:sp>
      <p:sp>
        <p:nvSpPr>
          <p:cNvPr id="19" name="TextBox 19"/>
          <p:cNvSpPr txBox="1"/>
          <p:nvPr/>
        </p:nvSpPr>
        <p:spPr>
          <a:xfrm>
            <a:off x="4455184" y="5635160"/>
            <a:ext cx="1585119" cy="622935"/>
          </a:xfrm>
          <a:prstGeom prst="rect">
            <a:avLst/>
          </a:prstGeom>
        </p:spPr>
        <p:txBody>
          <a:bodyPr lIns="0" tIns="0" rIns="0" bIns="0" rtlCol="0" anchor="t">
            <a:spAutoFit/>
          </a:bodyPr>
          <a:lstStyle/>
          <a:p>
            <a:pPr algn="ctr">
              <a:lnSpc>
                <a:spcPts val="5040"/>
              </a:lnSpc>
            </a:pPr>
            <a:r>
              <a:rPr lang="en-US" sz="3600">
                <a:solidFill>
                  <a:srgbClr val="F9FDFD"/>
                </a:solidFill>
                <a:latin typeface="Tropika"/>
                <a:ea typeface="Tropika"/>
                <a:cs typeface="Tropika"/>
                <a:sym typeface="Tropika"/>
              </a:rPr>
              <a:t>yrðlingar</a:t>
            </a:r>
          </a:p>
        </p:txBody>
      </p:sp>
      <p:sp>
        <p:nvSpPr>
          <p:cNvPr id="20" name="TextBox 20"/>
          <p:cNvSpPr txBox="1"/>
          <p:nvPr/>
        </p:nvSpPr>
        <p:spPr>
          <a:xfrm>
            <a:off x="14909038" y="4203923"/>
            <a:ext cx="866874" cy="622935"/>
          </a:xfrm>
          <a:prstGeom prst="rect">
            <a:avLst/>
          </a:prstGeom>
        </p:spPr>
        <p:txBody>
          <a:bodyPr lIns="0" tIns="0" rIns="0" bIns="0" rtlCol="0" anchor="t">
            <a:spAutoFit/>
          </a:bodyPr>
          <a:lstStyle/>
          <a:p>
            <a:pPr algn="ctr">
              <a:lnSpc>
                <a:spcPts val="5040"/>
              </a:lnSpc>
            </a:pPr>
            <a:r>
              <a:rPr lang="en-US" sz="3600">
                <a:solidFill>
                  <a:srgbClr val="F9FDFD"/>
                </a:solidFill>
                <a:latin typeface="Tropika"/>
                <a:ea typeface="Tropika"/>
                <a:cs typeface="Tropika"/>
                <a:sym typeface="Tropika"/>
              </a:rPr>
              <a:t>refur</a:t>
            </a:r>
          </a:p>
        </p:txBody>
      </p:sp>
      <p:sp>
        <p:nvSpPr>
          <p:cNvPr id="21" name="TextBox 21"/>
          <p:cNvSpPr txBox="1"/>
          <p:nvPr/>
        </p:nvSpPr>
        <p:spPr>
          <a:xfrm>
            <a:off x="8619237" y="7421440"/>
            <a:ext cx="9075454" cy="1057275"/>
          </a:xfrm>
          <a:prstGeom prst="rect">
            <a:avLst/>
          </a:prstGeom>
        </p:spPr>
        <p:txBody>
          <a:bodyPr lIns="0" tIns="0" rIns="0" bIns="0" rtlCol="0" anchor="t">
            <a:spAutoFit/>
          </a:bodyPr>
          <a:lstStyle/>
          <a:p>
            <a:pPr algn="ctr">
              <a:lnSpc>
                <a:spcPts val="4200"/>
              </a:lnSpc>
            </a:pPr>
            <a:r>
              <a:rPr lang="en-US" sz="3000">
                <a:solidFill>
                  <a:srgbClr val="F4F6FC"/>
                </a:solidFill>
                <a:latin typeface="Glacial Indifference"/>
                <a:ea typeface="Glacial Indifference"/>
                <a:cs typeface="Glacial Indifference"/>
                <a:sym typeface="Glacial Indifference"/>
              </a:rPr>
              <a:t>Íslenski refurinn hefur mörg nöfn, má þar nefna melrakki, tófa, lágfóta og skolli.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438</Words>
  <Application>Microsoft Office PowerPoint</Application>
  <PresentationFormat>Custom</PresentationFormat>
  <Paragraphs>31</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Glacial Indifference Bold</vt:lpstr>
      <vt:lpstr>Arial</vt:lpstr>
      <vt:lpstr>Tropika</vt:lpstr>
      <vt:lpstr>Glacial Indifference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Refir</dc:title>
  <dc:creator>Bjōrg Vigfúsína Kjartansdóttir</dc:creator>
  <cp:lastModifiedBy>Bjōrg Vigfúsína</cp:lastModifiedBy>
  <cp:revision>1</cp:revision>
  <dcterms:created xsi:type="dcterms:W3CDTF">2006-08-16T00:00:00Z</dcterms:created>
  <dcterms:modified xsi:type="dcterms:W3CDTF">2026-05-05T13:23:32Z</dcterms:modified>
  <dc:identifier>DAHIDT6Cgpc</dc:identifier>
</cp:coreProperties>
</file>