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Bobby Jones Soft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stoga" panose="020B0604020202020204" charset="0"/>
      <p:regular r:id="rId18"/>
    </p:embeddedFont>
    <p:embeddedFont>
      <p:font typeface="Dreaming Outloud Sans" panose="020B0604020202020204" charset="0"/>
      <p:regular r:id="rId19"/>
    </p:embeddedFont>
    <p:embeddedFont>
      <p:font typeface="Glacial Indifference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1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27017" y="-105523"/>
            <a:ext cx="13997395" cy="10498046"/>
            <a:chOff x="0" y="0"/>
            <a:chExt cx="812800" cy="609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09600"/>
            </a:xfrm>
            <a:custGeom>
              <a:avLst/>
              <a:gdLst/>
              <a:ahLst/>
              <a:cxnLst/>
              <a:rect l="l" t="t" r="r" b="b"/>
              <a:pathLst>
                <a:path w="812800" h="609600">
                  <a:moveTo>
                    <a:pt x="203200" y="0"/>
                  </a:moveTo>
                  <a:lnTo>
                    <a:pt x="812800" y="0"/>
                  </a:lnTo>
                  <a:lnTo>
                    <a:pt x="6096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CAEA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651849" y="1695474"/>
            <a:ext cx="5086124" cy="5035263"/>
          </a:xfrm>
          <a:custGeom>
            <a:avLst/>
            <a:gdLst/>
            <a:ahLst/>
            <a:cxnLst/>
            <a:rect l="l" t="t" r="r" b="b"/>
            <a:pathLst>
              <a:path w="5086124" h="5035263">
                <a:moveTo>
                  <a:pt x="0" y="0"/>
                </a:moveTo>
                <a:lnTo>
                  <a:pt x="5086124" y="0"/>
                </a:lnTo>
                <a:lnTo>
                  <a:pt x="5086124" y="5035263"/>
                </a:lnTo>
                <a:lnTo>
                  <a:pt x="0" y="50352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6AE2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3160542"/>
            <a:ext cx="8753442" cy="3627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830"/>
              </a:lnSpc>
            </a:pPr>
            <a:r>
              <a:rPr lang="en-US" sz="13830" spc="-580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ÞINGMENN</a:t>
            </a:r>
          </a:p>
          <a:p>
            <a:pPr marL="0" lvl="0" indent="0" algn="ctr">
              <a:lnSpc>
                <a:spcPts val="13830"/>
              </a:lnSpc>
            </a:pPr>
            <a:r>
              <a:rPr lang="en-US" sz="13830" spc="-580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Á ÍSLANDI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19664" y="7074279"/>
            <a:ext cx="8371513" cy="523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27"/>
              </a:lnSpc>
            </a:pPr>
            <a:r>
              <a:rPr lang="en-US" sz="3091">
                <a:solidFill>
                  <a:srgbClr val="FFFFFF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HVAÐ GERA ÞEIR Í VINNUNNI?</a:t>
            </a:r>
          </a:p>
        </p:txBody>
      </p:sp>
      <p:sp>
        <p:nvSpPr>
          <p:cNvPr id="11" name="Freeform 11"/>
          <p:cNvSpPr/>
          <p:nvPr/>
        </p:nvSpPr>
        <p:spPr>
          <a:xfrm>
            <a:off x="9325153" y="4938836"/>
            <a:ext cx="9383981" cy="6873766"/>
          </a:xfrm>
          <a:custGeom>
            <a:avLst/>
            <a:gdLst/>
            <a:ahLst/>
            <a:cxnLst/>
            <a:rect l="l" t="t" r="r" b="b"/>
            <a:pathLst>
              <a:path w="9383981" h="6873766">
                <a:moveTo>
                  <a:pt x="0" y="0"/>
                </a:moveTo>
                <a:lnTo>
                  <a:pt x="9383981" y="0"/>
                </a:lnTo>
                <a:lnTo>
                  <a:pt x="9383981" y="6873766"/>
                </a:lnTo>
                <a:lnTo>
                  <a:pt x="0" y="68737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028700" y="1854534"/>
            <a:ext cx="8753442" cy="1077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894"/>
              </a:lnSpc>
            </a:pPr>
            <a:r>
              <a:rPr lang="en-US" sz="6352">
                <a:solidFill>
                  <a:srgbClr val="FFFFFF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Komdu og kynntu þér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AE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3CAEA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516907" y="984978"/>
            <a:ext cx="7254186" cy="1330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992"/>
              </a:lnSpc>
            </a:pPr>
            <a:r>
              <a:rPr lang="en-US" sz="9992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Verkefni</a:t>
            </a:r>
          </a:p>
        </p:txBody>
      </p:sp>
      <p:sp>
        <p:nvSpPr>
          <p:cNvPr id="6" name="Freeform 6"/>
          <p:cNvSpPr/>
          <p:nvPr/>
        </p:nvSpPr>
        <p:spPr>
          <a:xfrm>
            <a:off x="2631950" y="3033985"/>
            <a:ext cx="693533" cy="649320"/>
          </a:xfrm>
          <a:custGeom>
            <a:avLst/>
            <a:gdLst/>
            <a:ahLst/>
            <a:cxnLst/>
            <a:rect l="l" t="t" r="r" b="b"/>
            <a:pathLst>
              <a:path w="693533" h="649320">
                <a:moveTo>
                  <a:pt x="0" y="0"/>
                </a:moveTo>
                <a:lnTo>
                  <a:pt x="693533" y="0"/>
                </a:lnTo>
                <a:lnTo>
                  <a:pt x="693533" y="649320"/>
                </a:lnTo>
                <a:lnTo>
                  <a:pt x="0" y="6493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449503" y="4137031"/>
            <a:ext cx="1058428" cy="1006469"/>
          </a:xfrm>
          <a:custGeom>
            <a:avLst/>
            <a:gdLst/>
            <a:ahLst/>
            <a:cxnLst/>
            <a:rect l="l" t="t" r="r" b="b"/>
            <a:pathLst>
              <a:path w="1058428" h="1006469">
                <a:moveTo>
                  <a:pt x="0" y="0"/>
                </a:moveTo>
                <a:lnTo>
                  <a:pt x="1058428" y="0"/>
                </a:lnTo>
                <a:lnTo>
                  <a:pt x="1058428" y="1006469"/>
                </a:lnTo>
                <a:lnTo>
                  <a:pt x="0" y="10064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449503" y="5720308"/>
            <a:ext cx="909045" cy="934750"/>
          </a:xfrm>
          <a:custGeom>
            <a:avLst/>
            <a:gdLst/>
            <a:ahLst/>
            <a:cxnLst/>
            <a:rect l="l" t="t" r="r" b="b"/>
            <a:pathLst>
              <a:path w="909045" h="934750">
                <a:moveTo>
                  <a:pt x="0" y="0"/>
                </a:moveTo>
                <a:lnTo>
                  <a:pt x="909044" y="0"/>
                </a:lnTo>
                <a:lnTo>
                  <a:pt x="909044" y="934751"/>
                </a:lnTo>
                <a:lnTo>
                  <a:pt x="0" y="9347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714416" y="7112259"/>
            <a:ext cx="379218" cy="1199107"/>
          </a:xfrm>
          <a:custGeom>
            <a:avLst/>
            <a:gdLst/>
            <a:ahLst/>
            <a:cxnLst/>
            <a:rect l="l" t="t" r="r" b="b"/>
            <a:pathLst>
              <a:path w="379218" h="1199107">
                <a:moveTo>
                  <a:pt x="0" y="0"/>
                </a:moveTo>
                <a:lnTo>
                  <a:pt x="379218" y="0"/>
                </a:lnTo>
                <a:lnTo>
                  <a:pt x="379218" y="1199107"/>
                </a:lnTo>
                <a:lnTo>
                  <a:pt x="0" y="11991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040505" y="2995885"/>
            <a:ext cx="264175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49"/>
              </a:lnSpc>
              <a:spcBef>
                <a:spcPct val="0"/>
              </a:spcBef>
            </a:pPr>
            <a:r>
              <a:rPr lang="en-US" sz="4499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Vel til fara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166117" y="4386535"/>
            <a:ext cx="4390533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49"/>
              </a:lnSpc>
              <a:spcBef>
                <a:spcPct val="0"/>
              </a:spcBef>
            </a:pPr>
            <a:r>
              <a:rPr lang="en-US" sz="4499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Alþingishús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040505" y="5940684"/>
            <a:ext cx="9832538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49"/>
              </a:lnSpc>
              <a:spcBef>
                <a:spcPct val="0"/>
              </a:spcBef>
            </a:pPr>
            <a:r>
              <a:rPr lang="en-US" sz="4499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Tölvur, málfar, framkoma, ræðumennska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040505" y="7293234"/>
            <a:ext cx="11407378" cy="1447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49"/>
              </a:lnSpc>
              <a:spcBef>
                <a:spcPct val="0"/>
              </a:spcBef>
            </a:pPr>
            <a:r>
              <a:rPr lang="en-US" sz="4499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Þingmenn eru liðsmenn sem passa upp á landið.</a:t>
            </a:r>
          </a:p>
          <a:p>
            <a:pPr algn="ctr">
              <a:lnSpc>
                <a:spcPts val="5849"/>
              </a:lnSpc>
              <a:spcBef>
                <a:spcPct val="0"/>
              </a:spcBef>
            </a:pPr>
            <a:endParaRPr lang="en-US" sz="4499">
              <a:solidFill>
                <a:srgbClr val="000000"/>
              </a:solidFill>
              <a:latin typeface="Dreaming Outloud Sans"/>
              <a:ea typeface="Dreaming Outloud Sans"/>
              <a:cs typeface="Dreaming Outloud Sans"/>
              <a:sym typeface="Dreaming Outloud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27017" y="-105523"/>
            <a:ext cx="13997395" cy="10498046"/>
            <a:chOff x="0" y="0"/>
            <a:chExt cx="812800" cy="609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09600"/>
            </a:xfrm>
            <a:custGeom>
              <a:avLst/>
              <a:gdLst/>
              <a:ahLst/>
              <a:cxnLst/>
              <a:rect l="l" t="t" r="r" b="b"/>
              <a:pathLst>
                <a:path w="812800" h="609600">
                  <a:moveTo>
                    <a:pt x="203200" y="0"/>
                  </a:moveTo>
                  <a:lnTo>
                    <a:pt x="812800" y="0"/>
                  </a:lnTo>
                  <a:lnTo>
                    <a:pt x="6096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CAEA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090237" y="565737"/>
            <a:ext cx="6167381" cy="5735665"/>
          </a:xfrm>
          <a:custGeom>
            <a:avLst/>
            <a:gdLst/>
            <a:ahLst/>
            <a:cxnLst/>
            <a:rect l="l" t="t" r="r" b="b"/>
            <a:pathLst>
              <a:path w="6167381" h="5735665">
                <a:moveTo>
                  <a:pt x="0" y="0"/>
                </a:moveTo>
                <a:lnTo>
                  <a:pt x="6167381" y="0"/>
                </a:lnTo>
                <a:lnTo>
                  <a:pt x="6167381" y="5735665"/>
                </a:lnTo>
                <a:lnTo>
                  <a:pt x="0" y="57356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6AE2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3160542"/>
            <a:ext cx="8753442" cy="3627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830"/>
              </a:lnSpc>
            </a:pPr>
            <a:r>
              <a:rPr lang="en-US" sz="13830" spc="-580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TAKK FYRIR AÐ HLUSTA!</a:t>
            </a:r>
          </a:p>
        </p:txBody>
      </p:sp>
      <p:sp>
        <p:nvSpPr>
          <p:cNvPr id="10" name="Freeform 10"/>
          <p:cNvSpPr/>
          <p:nvPr/>
        </p:nvSpPr>
        <p:spPr>
          <a:xfrm>
            <a:off x="9245637" y="4412627"/>
            <a:ext cx="9668058" cy="7190618"/>
          </a:xfrm>
          <a:custGeom>
            <a:avLst/>
            <a:gdLst/>
            <a:ahLst/>
            <a:cxnLst/>
            <a:rect l="l" t="t" r="r" b="b"/>
            <a:pathLst>
              <a:path w="9668058" h="7190618">
                <a:moveTo>
                  <a:pt x="0" y="0"/>
                </a:moveTo>
                <a:lnTo>
                  <a:pt x="9668057" y="0"/>
                </a:lnTo>
                <a:lnTo>
                  <a:pt x="9668057" y="7190618"/>
                </a:lnTo>
                <a:lnTo>
                  <a:pt x="0" y="71906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AE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6587" y="4342887"/>
            <a:ext cx="11392774" cy="3660863"/>
            <a:chOff x="0" y="0"/>
            <a:chExt cx="812800" cy="2611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61179"/>
            </a:xfrm>
            <a:custGeom>
              <a:avLst/>
              <a:gdLst/>
              <a:ahLst/>
              <a:cxnLst/>
              <a:rect l="l" t="t" r="r" b="b"/>
              <a:pathLst>
                <a:path w="812800" h="261179">
                  <a:moveTo>
                    <a:pt x="27182" y="0"/>
                  </a:moveTo>
                  <a:lnTo>
                    <a:pt x="785618" y="0"/>
                  </a:lnTo>
                  <a:cubicBezTo>
                    <a:pt x="800630" y="0"/>
                    <a:pt x="812800" y="12170"/>
                    <a:pt x="812800" y="27182"/>
                  </a:cubicBezTo>
                  <a:lnTo>
                    <a:pt x="812800" y="233997"/>
                  </a:lnTo>
                  <a:cubicBezTo>
                    <a:pt x="812800" y="241206"/>
                    <a:pt x="809936" y="248120"/>
                    <a:pt x="804839" y="253217"/>
                  </a:cubicBezTo>
                  <a:cubicBezTo>
                    <a:pt x="799741" y="258315"/>
                    <a:pt x="792827" y="261179"/>
                    <a:pt x="785618" y="261179"/>
                  </a:cubicBezTo>
                  <a:lnTo>
                    <a:pt x="27182" y="261179"/>
                  </a:lnTo>
                  <a:cubicBezTo>
                    <a:pt x="12170" y="261179"/>
                    <a:pt x="0" y="249009"/>
                    <a:pt x="0" y="233997"/>
                  </a:cubicBezTo>
                  <a:lnTo>
                    <a:pt x="0" y="27182"/>
                  </a:lnTo>
                  <a:cubicBezTo>
                    <a:pt x="0" y="12170"/>
                    <a:pt x="12170" y="0"/>
                    <a:pt x="2718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2992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DE303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2435546" y="686918"/>
            <a:ext cx="11704908" cy="7793469"/>
          </a:xfrm>
          <a:custGeom>
            <a:avLst/>
            <a:gdLst/>
            <a:ahLst/>
            <a:cxnLst/>
            <a:rect l="l" t="t" r="r" b="b"/>
            <a:pathLst>
              <a:path w="11704908" h="7793469">
                <a:moveTo>
                  <a:pt x="0" y="0"/>
                </a:moveTo>
                <a:lnTo>
                  <a:pt x="11704908" y="0"/>
                </a:lnTo>
                <a:lnTo>
                  <a:pt x="11704908" y="7793468"/>
                </a:lnTo>
                <a:lnTo>
                  <a:pt x="0" y="77934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4736001"/>
            <a:ext cx="10819458" cy="2637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293"/>
              </a:lnSpc>
            </a:pPr>
            <a:r>
              <a:rPr lang="en-US" sz="378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Alþingi er sérstakt hús í Reykjavík þar sem þingmenn hittast til að tala um mikilvæg mál fyrir landið okkar. Þetta er eins og stór fundarsalur þar sem fullorðnir ákveða reglur sem hjálpa öllum á Íslandi!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2062981"/>
            <a:ext cx="11392774" cy="1708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989"/>
              </a:lnSpc>
            </a:pPr>
            <a:r>
              <a:rPr lang="en-US" sz="9992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Hvað er Alþingi?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AE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368159" y="1028700"/>
            <a:ext cx="7891141" cy="7293569"/>
            <a:chOff x="0" y="0"/>
            <a:chExt cx="562981" cy="5203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2981" cy="520349"/>
            </a:xfrm>
            <a:custGeom>
              <a:avLst/>
              <a:gdLst/>
              <a:ahLst/>
              <a:cxnLst/>
              <a:rect l="l" t="t" r="r" b="b"/>
              <a:pathLst>
                <a:path w="562981" h="520349">
                  <a:moveTo>
                    <a:pt x="39244" y="0"/>
                  </a:moveTo>
                  <a:lnTo>
                    <a:pt x="523738" y="0"/>
                  </a:lnTo>
                  <a:cubicBezTo>
                    <a:pt x="534146" y="0"/>
                    <a:pt x="544128" y="4135"/>
                    <a:pt x="551487" y="11494"/>
                  </a:cubicBezTo>
                  <a:cubicBezTo>
                    <a:pt x="558847" y="18854"/>
                    <a:pt x="562981" y="28836"/>
                    <a:pt x="562981" y="39244"/>
                  </a:cubicBezTo>
                  <a:lnTo>
                    <a:pt x="562981" y="481105"/>
                  </a:lnTo>
                  <a:cubicBezTo>
                    <a:pt x="562981" y="502779"/>
                    <a:pt x="545411" y="520349"/>
                    <a:pt x="523738" y="520349"/>
                  </a:cubicBezTo>
                  <a:lnTo>
                    <a:pt x="39244" y="520349"/>
                  </a:lnTo>
                  <a:cubicBezTo>
                    <a:pt x="17570" y="520349"/>
                    <a:pt x="0" y="502779"/>
                    <a:pt x="0" y="481105"/>
                  </a:cubicBezTo>
                  <a:lnTo>
                    <a:pt x="0" y="39244"/>
                  </a:lnTo>
                  <a:cubicBezTo>
                    <a:pt x="0" y="17570"/>
                    <a:pt x="17570" y="0"/>
                    <a:pt x="3924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62981" cy="5584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3CAEA3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47135" y="4119785"/>
            <a:ext cx="6915098" cy="8207832"/>
          </a:xfrm>
          <a:custGeom>
            <a:avLst/>
            <a:gdLst/>
            <a:ahLst/>
            <a:cxnLst/>
            <a:rect l="l" t="t" r="r" b="b"/>
            <a:pathLst>
              <a:path w="6915098" h="8207832">
                <a:moveTo>
                  <a:pt x="0" y="0"/>
                </a:moveTo>
                <a:lnTo>
                  <a:pt x="6915098" y="0"/>
                </a:lnTo>
                <a:lnTo>
                  <a:pt x="6915098" y="8207832"/>
                </a:lnTo>
                <a:lnTo>
                  <a:pt x="0" y="82078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1200150"/>
            <a:ext cx="7795943" cy="2364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93"/>
              </a:lnSpc>
            </a:pPr>
            <a:r>
              <a:rPr lang="en-US" sz="9093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Hvað gera þingmenn?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0826" y="1640116"/>
            <a:ext cx="6905054" cy="6506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19"/>
              </a:lnSpc>
            </a:pPr>
            <a:r>
              <a:rPr lang="en-US" sz="4399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Þingmenn eru eins og liðsmenn sem passa upp á landið!</a:t>
            </a:r>
          </a:p>
          <a:p>
            <a:pPr marL="0" lvl="0" indent="0" algn="l">
              <a:lnSpc>
                <a:spcPts val="5719"/>
              </a:lnSpc>
            </a:pPr>
            <a:r>
              <a:rPr lang="en-US" sz="4399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Þingmenn:</a:t>
            </a:r>
          </a:p>
          <a:p>
            <a:pPr marL="0" lvl="0" indent="0" algn="l">
              <a:lnSpc>
                <a:spcPts val="5719"/>
              </a:lnSpc>
            </a:pPr>
            <a:r>
              <a:rPr lang="en-US" sz="4399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Búa til lög og reglur.</a:t>
            </a:r>
          </a:p>
          <a:p>
            <a:pPr marL="0" lvl="0" indent="0" algn="l">
              <a:lnSpc>
                <a:spcPts val="5719"/>
              </a:lnSpc>
            </a:pPr>
            <a:r>
              <a:rPr lang="en-US" sz="4399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Ræða um vandamál og finna lausnir.</a:t>
            </a:r>
          </a:p>
          <a:p>
            <a:pPr marL="0" lvl="0" indent="0" algn="l">
              <a:lnSpc>
                <a:spcPts val="5719"/>
              </a:lnSpc>
            </a:pPr>
            <a:r>
              <a:rPr lang="en-US" sz="4399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Hjálpa fólki og hlusta á það sem fólk þarf.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AE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10343" y="4917890"/>
            <a:ext cx="3688471" cy="1481355"/>
            <a:chOff x="0" y="0"/>
            <a:chExt cx="1046026" cy="4201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6026" cy="420102"/>
            </a:xfrm>
            <a:custGeom>
              <a:avLst/>
              <a:gdLst/>
              <a:ahLst/>
              <a:cxnLst/>
              <a:rect l="l" t="t" r="r" b="b"/>
              <a:pathLst>
                <a:path w="1046026" h="420102">
                  <a:moveTo>
                    <a:pt x="104948" y="0"/>
                  </a:moveTo>
                  <a:lnTo>
                    <a:pt x="941078" y="0"/>
                  </a:lnTo>
                  <a:cubicBezTo>
                    <a:pt x="999039" y="0"/>
                    <a:pt x="1046026" y="46987"/>
                    <a:pt x="1046026" y="104948"/>
                  </a:cubicBezTo>
                  <a:lnTo>
                    <a:pt x="1046026" y="315155"/>
                  </a:lnTo>
                  <a:cubicBezTo>
                    <a:pt x="1046026" y="373116"/>
                    <a:pt x="999039" y="420102"/>
                    <a:pt x="941078" y="420102"/>
                  </a:cubicBezTo>
                  <a:lnTo>
                    <a:pt x="104948" y="420102"/>
                  </a:lnTo>
                  <a:cubicBezTo>
                    <a:pt x="46987" y="420102"/>
                    <a:pt x="0" y="373116"/>
                    <a:pt x="0" y="315155"/>
                  </a:cubicBezTo>
                  <a:lnTo>
                    <a:pt x="0" y="104948"/>
                  </a:lnTo>
                  <a:cubicBezTo>
                    <a:pt x="0" y="46987"/>
                    <a:pt x="46987" y="0"/>
                    <a:pt x="10494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046026" cy="4391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2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570829" y="4917890"/>
            <a:ext cx="3688471" cy="1481355"/>
            <a:chOff x="0" y="0"/>
            <a:chExt cx="1046026" cy="42010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46026" cy="420102"/>
            </a:xfrm>
            <a:custGeom>
              <a:avLst/>
              <a:gdLst/>
              <a:ahLst/>
              <a:cxnLst/>
              <a:rect l="l" t="t" r="r" b="b"/>
              <a:pathLst>
                <a:path w="1046026" h="420102">
                  <a:moveTo>
                    <a:pt x="104948" y="0"/>
                  </a:moveTo>
                  <a:lnTo>
                    <a:pt x="941078" y="0"/>
                  </a:lnTo>
                  <a:cubicBezTo>
                    <a:pt x="999039" y="0"/>
                    <a:pt x="1046026" y="46987"/>
                    <a:pt x="1046026" y="104948"/>
                  </a:cubicBezTo>
                  <a:lnTo>
                    <a:pt x="1046026" y="315155"/>
                  </a:lnTo>
                  <a:cubicBezTo>
                    <a:pt x="1046026" y="373116"/>
                    <a:pt x="999039" y="420102"/>
                    <a:pt x="941078" y="420102"/>
                  </a:cubicBezTo>
                  <a:lnTo>
                    <a:pt x="104948" y="420102"/>
                  </a:lnTo>
                  <a:cubicBezTo>
                    <a:pt x="46987" y="420102"/>
                    <a:pt x="0" y="373116"/>
                    <a:pt x="0" y="315155"/>
                  </a:cubicBezTo>
                  <a:lnTo>
                    <a:pt x="0" y="104948"/>
                  </a:lnTo>
                  <a:cubicBezTo>
                    <a:pt x="0" y="46987"/>
                    <a:pt x="46987" y="0"/>
                    <a:pt x="10494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1046026" cy="4391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24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210343" y="6978736"/>
            <a:ext cx="3688471" cy="1481355"/>
            <a:chOff x="0" y="0"/>
            <a:chExt cx="1046026" cy="42010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6026" cy="420102"/>
            </a:xfrm>
            <a:custGeom>
              <a:avLst/>
              <a:gdLst/>
              <a:ahLst/>
              <a:cxnLst/>
              <a:rect l="l" t="t" r="r" b="b"/>
              <a:pathLst>
                <a:path w="1046026" h="420102">
                  <a:moveTo>
                    <a:pt x="104948" y="0"/>
                  </a:moveTo>
                  <a:lnTo>
                    <a:pt x="941078" y="0"/>
                  </a:lnTo>
                  <a:cubicBezTo>
                    <a:pt x="999039" y="0"/>
                    <a:pt x="1046026" y="46987"/>
                    <a:pt x="1046026" y="104948"/>
                  </a:cubicBezTo>
                  <a:lnTo>
                    <a:pt x="1046026" y="315155"/>
                  </a:lnTo>
                  <a:cubicBezTo>
                    <a:pt x="1046026" y="373116"/>
                    <a:pt x="999039" y="420102"/>
                    <a:pt x="941078" y="420102"/>
                  </a:cubicBezTo>
                  <a:lnTo>
                    <a:pt x="104948" y="420102"/>
                  </a:lnTo>
                  <a:cubicBezTo>
                    <a:pt x="46987" y="420102"/>
                    <a:pt x="0" y="373116"/>
                    <a:pt x="0" y="315155"/>
                  </a:cubicBezTo>
                  <a:lnTo>
                    <a:pt x="0" y="104948"/>
                  </a:lnTo>
                  <a:cubicBezTo>
                    <a:pt x="0" y="46987"/>
                    <a:pt x="46987" y="0"/>
                    <a:pt x="10494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1046026" cy="4391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24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570829" y="6979177"/>
            <a:ext cx="3688471" cy="1481355"/>
            <a:chOff x="0" y="0"/>
            <a:chExt cx="1046026" cy="42010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46026" cy="420102"/>
            </a:xfrm>
            <a:custGeom>
              <a:avLst/>
              <a:gdLst/>
              <a:ahLst/>
              <a:cxnLst/>
              <a:rect l="l" t="t" r="r" b="b"/>
              <a:pathLst>
                <a:path w="1046026" h="420102">
                  <a:moveTo>
                    <a:pt x="104948" y="0"/>
                  </a:moveTo>
                  <a:lnTo>
                    <a:pt x="941078" y="0"/>
                  </a:lnTo>
                  <a:cubicBezTo>
                    <a:pt x="999039" y="0"/>
                    <a:pt x="1046026" y="46987"/>
                    <a:pt x="1046026" y="104948"/>
                  </a:cubicBezTo>
                  <a:lnTo>
                    <a:pt x="1046026" y="315155"/>
                  </a:lnTo>
                  <a:cubicBezTo>
                    <a:pt x="1046026" y="373116"/>
                    <a:pt x="999039" y="420102"/>
                    <a:pt x="941078" y="420102"/>
                  </a:cubicBezTo>
                  <a:lnTo>
                    <a:pt x="104948" y="420102"/>
                  </a:lnTo>
                  <a:cubicBezTo>
                    <a:pt x="46987" y="420102"/>
                    <a:pt x="0" y="373116"/>
                    <a:pt x="0" y="315155"/>
                  </a:cubicBezTo>
                  <a:lnTo>
                    <a:pt x="0" y="104948"/>
                  </a:lnTo>
                  <a:cubicBezTo>
                    <a:pt x="0" y="46987"/>
                    <a:pt x="46987" y="0"/>
                    <a:pt x="10494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1046026" cy="4391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24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389186" y="4917890"/>
            <a:ext cx="3688471" cy="1481355"/>
            <a:chOff x="0" y="0"/>
            <a:chExt cx="1046026" cy="42010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46026" cy="420102"/>
            </a:xfrm>
            <a:custGeom>
              <a:avLst/>
              <a:gdLst/>
              <a:ahLst/>
              <a:cxnLst/>
              <a:rect l="l" t="t" r="r" b="b"/>
              <a:pathLst>
                <a:path w="1046026" h="420102">
                  <a:moveTo>
                    <a:pt x="104948" y="0"/>
                  </a:moveTo>
                  <a:lnTo>
                    <a:pt x="941078" y="0"/>
                  </a:lnTo>
                  <a:cubicBezTo>
                    <a:pt x="999039" y="0"/>
                    <a:pt x="1046026" y="46987"/>
                    <a:pt x="1046026" y="104948"/>
                  </a:cubicBezTo>
                  <a:lnTo>
                    <a:pt x="1046026" y="315155"/>
                  </a:lnTo>
                  <a:cubicBezTo>
                    <a:pt x="1046026" y="373116"/>
                    <a:pt x="999039" y="420102"/>
                    <a:pt x="941078" y="420102"/>
                  </a:cubicBezTo>
                  <a:lnTo>
                    <a:pt x="104948" y="420102"/>
                  </a:lnTo>
                  <a:cubicBezTo>
                    <a:pt x="46987" y="420102"/>
                    <a:pt x="0" y="373116"/>
                    <a:pt x="0" y="315155"/>
                  </a:cubicBezTo>
                  <a:lnTo>
                    <a:pt x="0" y="104948"/>
                  </a:lnTo>
                  <a:cubicBezTo>
                    <a:pt x="0" y="46987"/>
                    <a:pt x="46987" y="0"/>
                    <a:pt x="10494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1046026" cy="4391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24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8700" y="6978736"/>
            <a:ext cx="3688471" cy="1481355"/>
            <a:chOff x="0" y="0"/>
            <a:chExt cx="1046026" cy="42010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46026" cy="420102"/>
            </a:xfrm>
            <a:custGeom>
              <a:avLst/>
              <a:gdLst/>
              <a:ahLst/>
              <a:cxnLst/>
              <a:rect l="l" t="t" r="r" b="b"/>
              <a:pathLst>
                <a:path w="1046026" h="420102">
                  <a:moveTo>
                    <a:pt x="104948" y="0"/>
                  </a:moveTo>
                  <a:lnTo>
                    <a:pt x="941078" y="0"/>
                  </a:lnTo>
                  <a:cubicBezTo>
                    <a:pt x="999039" y="0"/>
                    <a:pt x="1046026" y="46987"/>
                    <a:pt x="1046026" y="104948"/>
                  </a:cubicBezTo>
                  <a:lnTo>
                    <a:pt x="1046026" y="315155"/>
                  </a:lnTo>
                  <a:cubicBezTo>
                    <a:pt x="1046026" y="373116"/>
                    <a:pt x="999039" y="420102"/>
                    <a:pt x="941078" y="420102"/>
                  </a:cubicBezTo>
                  <a:lnTo>
                    <a:pt x="104948" y="420102"/>
                  </a:lnTo>
                  <a:cubicBezTo>
                    <a:pt x="46987" y="420102"/>
                    <a:pt x="0" y="373116"/>
                    <a:pt x="0" y="315155"/>
                  </a:cubicBezTo>
                  <a:lnTo>
                    <a:pt x="0" y="104948"/>
                  </a:lnTo>
                  <a:cubicBezTo>
                    <a:pt x="0" y="46987"/>
                    <a:pt x="46987" y="0"/>
                    <a:pt x="10494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1046026" cy="4391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24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389186" y="6979177"/>
            <a:ext cx="3688471" cy="1481355"/>
            <a:chOff x="0" y="0"/>
            <a:chExt cx="1046026" cy="42010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46026" cy="420102"/>
            </a:xfrm>
            <a:custGeom>
              <a:avLst/>
              <a:gdLst/>
              <a:ahLst/>
              <a:cxnLst/>
              <a:rect l="l" t="t" r="r" b="b"/>
              <a:pathLst>
                <a:path w="1046026" h="420102">
                  <a:moveTo>
                    <a:pt x="104948" y="0"/>
                  </a:moveTo>
                  <a:lnTo>
                    <a:pt x="941078" y="0"/>
                  </a:lnTo>
                  <a:cubicBezTo>
                    <a:pt x="999039" y="0"/>
                    <a:pt x="1046026" y="46987"/>
                    <a:pt x="1046026" y="104948"/>
                  </a:cubicBezTo>
                  <a:lnTo>
                    <a:pt x="1046026" y="315155"/>
                  </a:lnTo>
                  <a:cubicBezTo>
                    <a:pt x="1046026" y="373116"/>
                    <a:pt x="999039" y="420102"/>
                    <a:pt x="941078" y="420102"/>
                  </a:cubicBezTo>
                  <a:lnTo>
                    <a:pt x="104948" y="420102"/>
                  </a:lnTo>
                  <a:cubicBezTo>
                    <a:pt x="46987" y="420102"/>
                    <a:pt x="0" y="373116"/>
                    <a:pt x="0" y="315155"/>
                  </a:cubicBezTo>
                  <a:lnTo>
                    <a:pt x="0" y="104948"/>
                  </a:lnTo>
                  <a:cubicBezTo>
                    <a:pt x="0" y="46987"/>
                    <a:pt x="46987" y="0"/>
                    <a:pt x="10494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19050"/>
              <a:ext cx="1046026" cy="4391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24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28700" y="4917890"/>
            <a:ext cx="3688471" cy="1481355"/>
            <a:chOff x="0" y="0"/>
            <a:chExt cx="1046026" cy="42010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46026" cy="420102"/>
            </a:xfrm>
            <a:custGeom>
              <a:avLst/>
              <a:gdLst/>
              <a:ahLst/>
              <a:cxnLst/>
              <a:rect l="l" t="t" r="r" b="b"/>
              <a:pathLst>
                <a:path w="1046026" h="420102">
                  <a:moveTo>
                    <a:pt x="104948" y="0"/>
                  </a:moveTo>
                  <a:lnTo>
                    <a:pt x="941078" y="0"/>
                  </a:lnTo>
                  <a:cubicBezTo>
                    <a:pt x="999039" y="0"/>
                    <a:pt x="1046026" y="46987"/>
                    <a:pt x="1046026" y="104948"/>
                  </a:cubicBezTo>
                  <a:lnTo>
                    <a:pt x="1046026" y="315155"/>
                  </a:lnTo>
                  <a:cubicBezTo>
                    <a:pt x="1046026" y="373116"/>
                    <a:pt x="999039" y="420102"/>
                    <a:pt x="941078" y="420102"/>
                  </a:cubicBezTo>
                  <a:lnTo>
                    <a:pt x="104948" y="420102"/>
                  </a:lnTo>
                  <a:cubicBezTo>
                    <a:pt x="46987" y="420102"/>
                    <a:pt x="0" y="373116"/>
                    <a:pt x="0" y="315155"/>
                  </a:cubicBezTo>
                  <a:lnTo>
                    <a:pt x="0" y="104948"/>
                  </a:lnTo>
                  <a:cubicBezTo>
                    <a:pt x="0" y="46987"/>
                    <a:pt x="46987" y="0"/>
                    <a:pt x="10494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19050"/>
              <a:ext cx="1046026" cy="4391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240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DE303F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893181" y="713402"/>
            <a:ext cx="3292476" cy="3768213"/>
          </a:xfrm>
          <a:custGeom>
            <a:avLst/>
            <a:gdLst/>
            <a:ahLst/>
            <a:cxnLst/>
            <a:rect l="l" t="t" r="r" b="b"/>
            <a:pathLst>
              <a:path w="3292476" h="3768213">
                <a:moveTo>
                  <a:pt x="0" y="0"/>
                </a:moveTo>
                <a:lnTo>
                  <a:pt x="3292476" y="0"/>
                </a:lnTo>
                <a:lnTo>
                  <a:pt x="3292476" y="3768213"/>
                </a:lnTo>
                <a:lnTo>
                  <a:pt x="0" y="37682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4963757" y="2745631"/>
            <a:ext cx="8360486" cy="961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114"/>
              </a:lnSpc>
            </a:pPr>
            <a:r>
              <a:rPr lang="en-US" sz="7114" spc="-298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DAGURINN HJÁ ÞINGMANNI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713269" y="5432996"/>
            <a:ext cx="2682620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23"/>
              </a:lnSpc>
              <a:spcBef>
                <a:spcPct val="0"/>
              </a:spcBef>
            </a:pPr>
            <a:r>
              <a:rPr lang="en-US" sz="3269" spc="-13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Tala við fólk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4073754" y="5433877"/>
            <a:ext cx="2682620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23"/>
              </a:lnSpc>
              <a:spcBef>
                <a:spcPct val="0"/>
              </a:spcBef>
            </a:pPr>
            <a:r>
              <a:rPr lang="en-US" sz="3269" spc="-13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Greiða atkvæði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713269" y="7494283"/>
            <a:ext cx="2682620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23"/>
              </a:lnSpc>
              <a:spcBef>
                <a:spcPct val="0"/>
              </a:spcBef>
            </a:pPr>
            <a:r>
              <a:rPr lang="en-US" sz="3269" spc="-13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Heimsækja skóla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4077782" y="6998983"/>
            <a:ext cx="2682620" cy="148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23"/>
              </a:lnSpc>
              <a:spcBef>
                <a:spcPct val="0"/>
              </a:spcBef>
            </a:pPr>
            <a:r>
              <a:rPr lang="en-US" sz="3269" spc="-13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Vinna með öðrum þingmönnum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503037" y="5234875"/>
            <a:ext cx="2682620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23"/>
              </a:lnSpc>
              <a:spcBef>
                <a:spcPct val="0"/>
              </a:spcBef>
            </a:pPr>
            <a:r>
              <a:rPr lang="en-US" sz="3269" spc="-13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Lesa bréf frá fólki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892111" y="5433877"/>
            <a:ext cx="2682620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23"/>
              </a:lnSpc>
              <a:spcBef>
                <a:spcPct val="0"/>
              </a:spcBef>
            </a:pPr>
            <a:r>
              <a:rPr lang="en-US" sz="3269" spc="-13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Sitja á fundum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531625" y="7494283"/>
            <a:ext cx="2682620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23"/>
              </a:lnSpc>
              <a:spcBef>
                <a:spcPct val="0"/>
              </a:spcBef>
            </a:pPr>
            <a:r>
              <a:rPr lang="en-US" sz="3269" spc="-13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Skrifa lög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9892111" y="7494283"/>
            <a:ext cx="2682620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23"/>
              </a:lnSpc>
              <a:spcBef>
                <a:spcPct val="0"/>
              </a:spcBef>
            </a:pPr>
            <a:r>
              <a:rPr lang="en-US" sz="3269" spc="-13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Hjálpa fólki</a:t>
            </a:r>
          </a:p>
        </p:txBody>
      </p:sp>
      <p:sp>
        <p:nvSpPr>
          <p:cNvPr id="39" name="Freeform 39"/>
          <p:cNvSpPr/>
          <p:nvPr/>
        </p:nvSpPr>
        <p:spPr>
          <a:xfrm>
            <a:off x="14447755" y="468003"/>
            <a:ext cx="2486198" cy="4259012"/>
          </a:xfrm>
          <a:custGeom>
            <a:avLst/>
            <a:gdLst/>
            <a:ahLst/>
            <a:cxnLst/>
            <a:rect l="l" t="t" r="r" b="b"/>
            <a:pathLst>
              <a:path w="2486198" h="4259012">
                <a:moveTo>
                  <a:pt x="0" y="0"/>
                </a:moveTo>
                <a:lnTo>
                  <a:pt x="2486198" y="0"/>
                </a:lnTo>
                <a:lnTo>
                  <a:pt x="2486198" y="4259011"/>
                </a:lnTo>
                <a:lnTo>
                  <a:pt x="0" y="42590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0" name="TextBox 40"/>
          <p:cNvSpPr txBox="1"/>
          <p:nvPr/>
        </p:nvSpPr>
        <p:spPr>
          <a:xfrm>
            <a:off x="6014930" y="1591303"/>
            <a:ext cx="6258140" cy="521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16"/>
              </a:lnSpc>
            </a:pPr>
            <a:r>
              <a:rPr lang="en-US" sz="3083">
                <a:solidFill>
                  <a:srgbClr val="FFFFFF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Hvað gerir þingmaður á hverjum degi?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3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11762"/>
            <a:ext cx="16230600" cy="1315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92"/>
              </a:lnSpc>
            </a:pPr>
            <a:r>
              <a:rPr lang="en-US" sz="9792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STÖRF Á ALÞINGI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2930143"/>
            <a:ext cx="9679731" cy="6559543"/>
            <a:chOff x="0" y="0"/>
            <a:chExt cx="2584690" cy="175153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84690" cy="1751535"/>
            </a:xfrm>
            <a:custGeom>
              <a:avLst/>
              <a:gdLst/>
              <a:ahLst/>
              <a:cxnLst/>
              <a:rect l="l" t="t" r="r" b="b"/>
              <a:pathLst>
                <a:path w="2584690" h="1751535">
                  <a:moveTo>
                    <a:pt x="24794" y="0"/>
                  </a:moveTo>
                  <a:lnTo>
                    <a:pt x="2559896" y="0"/>
                  </a:lnTo>
                  <a:cubicBezTo>
                    <a:pt x="2566472" y="0"/>
                    <a:pt x="2572778" y="2612"/>
                    <a:pt x="2577428" y="7262"/>
                  </a:cubicBezTo>
                  <a:cubicBezTo>
                    <a:pt x="2582078" y="11912"/>
                    <a:pt x="2584690" y="18218"/>
                    <a:pt x="2584690" y="24794"/>
                  </a:cubicBezTo>
                  <a:lnTo>
                    <a:pt x="2584690" y="1726741"/>
                  </a:lnTo>
                  <a:cubicBezTo>
                    <a:pt x="2584690" y="1740434"/>
                    <a:pt x="2573590" y="1751535"/>
                    <a:pt x="2559896" y="1751535"/>
                  </a:cubicBezTo>
                  <a:lnTo>
                    <a:pt x="24794" y="1751535"/>
                  </a:lnTo>
                  <a:cubicBezTo>
                    <a:pt x="18218" y="1751535"/>
                    <a:pt x="11912" y="1748923"/>
                    <a:pt x="7262" y="1744273"/>
                  </a:cubicBezTo>
                  <a:cubicBezTo>
                    <a:pt x="2612" y="1739623"/>
                    <a:pt x="0" y="1733317"/>
                    <a:pt x="0" y="1726741"/>
                  </a:cubicBezTo>
                  <a:lnTo>
                    <a:pt x="0" y="24794"/>
                  </a:lnTo>
                  <a:cubicBezTo>
                    <a:pt x="0" y="18218"/>
                    <a:pt x="2612" y="11912"/>
                    <a:pt x="7262" y="7262"/>
                  </a:cubicBezTo>
                  <a:cubicBezTo>
                    <a:pt x="11912" y="2612"/>
                    <a:pt x="18218" y="0"/>
                    <a:pt x="24794" y="0"/>
                  </a:cubicBezTo>
                  <a:close/>
                </a:path>
              </a:pathLst>
            </a:custGeom>
            <a:solidFill>
              <a:srgbClr val="3CAEA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2584690" cy="1770585"/>
            </a:xfrm>
            <a:prstGeom prst="rect">
              <a:avLst/>
            </a:prstGeom>
          </p:spPr>
          <p:txBody>
            <a:bodyPr lIns="29727" tIns="29727" rIns="29727" bIns="29727" rtlCol="0" anchor="ctr"/>
            <a:lstStyle/>
            <a:p>
              <a:pPr marL="0" lvl="0" indent="0" algn="ctr">
                <a:lnSpc>
                  <a:spcPts val="1556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769373" y="4336725"/>
            <a:ext cx="6198384" cy="63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Stýrir fundum á Alþingi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877908" y="5485961"/>
            <a:ext cx="6020972" cy="63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Passar að allir fái að tala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580399" y="6635311"/>
            <a:ext cx="4576332" cy="63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Heldur uppi reglu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97902" y="3283638"/>
            <a:ext cx="4741326" cy="87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Forseti Alþingis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00227" y="7614742"/>
            <a:ext cx="4576332" cy="63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Tekur á móti gestum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62896" y="8594173"/>
            <a:ext cx="4576332" cy="63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Fulltrúi Alþingis</a:t>
            </a:r>
          </a:p>
        </p:txBody>
      </p:sp>
      <p:sp>
        <p:nvSpPr>
          <p:cNvPr id="12" name="Freeform 12"/>
          <p:cNvSpPr/>
          <p:nvPr/>
        </p:nvSpPr>
        <p:spPr>
          <a:xfrm>
            <a:off x="12140717" y="3110162"/>
            <a:ext cx="3786080" cy="6021599"/>
          </a:xfrm>
          <a:custGeom>
            <a:avLst/>
            <a:gdLst/>
            <a:ahLst/>
            <a:cxnLst/>
            <a:rect l="l" t="t" r="r" b="b"/>
            <a:pathLst>
              <a:path w="3786080" h="6021599">
                <a:moveTo>
                  <a:pt x="0" y="0"/>
                </a:moveTo>
                <a:lnTo>
                  <a:pt x="3786080" y="0"/>
                </a:lnTo>
                <a:lnTo>
                  <a:pt x="3786080" y="6021599"/>
                </a:lnTo>
                <a:lnTo>
                  <a:pt x="0" y="60215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3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11762"/>
            <a:ext cx="16230600" cy="1315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92"/>
              </a:lnSpc>
            </a:pPr>
            <a:r>
              <a:rPr lang="en-US" sz="9792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STÖRF Á ALÞINGI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455548" y="2727386"/>
            <a:ext cx="9979294" cy="6825880"/>
            <a:chOff x="0" y="0"/>
            <a:chExt cx="2664680" cy="18226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64680" cy="1822653"/>
            </a:xfrm>
            <a:custGeom>
              <a:avLst/>
              <a:gdLst/>
              <a:ahLst/>
              <a:cxnLst/>
              <a:rect l="l" t="t" r="r" b="b"/>
              <a:pathLst>
                <a:path w="2664680" h="1822653">
                  <a:moveTo>
                    <a:pt x="24050" y="0"/>
                  </a:moveTo>
                  <a:lnTo>
                    <a:pt x="2640630" y="0"/>
                  </a:lnTo>
                  <a:cubicBezTo>
                    <a:pt x="2647009" y="0"/>
                    <a:pt x="2653126" y="2534"/>
                    <a:pt x="2657636" y="7044"/>
                  </a:cubicBezTo>
                  <a:cubicBezTo>
                    <a:pt x="2662146" y="11554"/>
                    <a:pt x="2664680" y="17671"/>
                    <a:pt x="2664680" y="24050"/>
                  </a:cubicBezTo>
                  <a:lnTo>
                    <a:pt x="2664680" y="1798603"/>
                  </a:lnTo>
                  <a:cubicBezTo>
                    <a:pt x="2664680" y="1811885"/>
                    <a:pt x="2653913" y="1822653"/>
                    <a:pt x="2640630" y="1822653"/>
                  </a:cubicBezTo>
                  <a:lnTo>
                    <a:pt x="24050" y="1822653"/>
                  </a:lnTo>
                  <a:cubicBezTo>
                    <a:pt x="17671" y="1822653"/>
                    <a:pt x="11554" y="1820119"/>
                    <a:pt x="7044" y="1815609"/>
                  </a:cubicBezTo>
                  <a:cubicBezTo>
                    <a:pt x="2534" y="1811098"/>
                    <a:pt x="0" y="1804981"/>
                    <a:pt x="0" y="1798603"/>
                  </a:cubicBezTo>
                  <a:lnTo>
                    <a:pt x="0" y="24050"/>
                  </a:lnTo>
                  <a:cubicBezTo>
                    <a:pt x="0" y="17671"/>
                    <a:pt x="2534" y="11554"/>
                    <a:pt x="7044" y="7044"/>
                  </a:cubicBezTo>
                  <a:cubicBezTo>
                    <a:pt x="11554" y="2534"/>
                    <a:pt x="17671" y="0"/>
                    <a:pt x="24050" y="0"/>
                  </a:cubicBezTo>
                  <a:close/>
                </a:path>
              </a:pathLst>
            </a:custGeom>
            <a:solidFill>
              <a:srgbClr val="1F4E7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2664680" cy="1841702"/>
            </a:xfrm>
            <a:prstGeom prst="rect">
              <a:avLst/>
            </a:prstGeom>
          </p:spPr>
          <p:txBody>
            <a:bodyPr lIns="29727" tIns="29727" rIns="29727" bIns="29727" rtlCol="0" anchor="ctr"/>
            <a:lstStyle/>
            <a:p>
              <a:pPr marL="0" lvl="0" indent="0" algn="ctr">
                <a:lnSpc>
                  <a:spcPts val="1556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140264" y="4508500"/>
            <a:ext cx="4576332" cy="63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Skoða lög vandlega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173795" y="5712920"/>
            <a:ext cx="4576332" cy="63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Tala við sérfræðinga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140264" y="7024195"/>
            <a:ext cx="4576332" cy="63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Vinna í hópum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173795" y="3195322"/>
            <a:ext cx="4542801" cy="87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Nefndarmenn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173795" y="8335012"/>
            <a:ext cx="4576332" cy="63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Skrifa skýrslur</a:t>
            </a:r>
          </a:p>
        </p:txBody>
      </p:sp>
      <p:sp>
        <p:nvSpPr>
          <p:cNvPr id="11" name="Freeform 11"/>
          <p:cNvSpPr/>
          <p:nvPr/>
        </p:nvSpPr>
        <p:spPr>
          <a:xfrm>
            <a:off x="11892124" y="4068447"/>
            <a:ext cx="5367176" cy="3696643"/>
          </a:xfrm>
          <a:custGeom>
            <a:avLst/>
            <a:gdLst/>
            <a:ahLst/>
            <a:cxnLst/>
            <a:rect l="l" t="t" r="r" b="b"/>
            <a:pathLst>
              <a:path w="5367176" h="3696643">
                <a:moveTo>
                  <a:pt x="0" y="0"/>
                </a:moveTo>
                <a:lnTo>
                  <a:pt x="5367176" y="0"/>
                </a:lnTo>
                <a:lnTo>
                  <a:pt x="5367176" y="3696643"/>
                </a:lnTo>
                <a:lnTo>
                  <a:pt x="0" y="36966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3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11762"/>
            <a:ext cx="16230600" cy="1315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92"/>
              </a:lnSpc>
            </a:pPr>
            <a:r>
              <a:rPr lang="en-US" sz="9792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STÖRF Á ALÞINGI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674287" y="2562218"/>
            <a:ext cx="9248873" cy="7142468"/>
            <a:chOff x="0" y="0"/>
            <a:chExt cx="2469642" cy="19071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69642" cy="1907188"/>
            </a:xfrm>
            <a:custGeom>
              <a:avLst/>
              <a:gdLst/>
              <a:ahLst/>
              <a:cxnLst/>
              <a:rect l="l" t="t" r="r" b="b"/>
              <a:pathLst>
                <a:path w="2469642" h="1907188">
                  <a:moveTo>
                    <a:pt x="25949" y="0"/>
                  </a:moveTo>
                  <a:lnTo>
                    <a:pt x="2443693" y="0"/>
                  </a:lnTo>
                  <a:cubicBezTo>
                    <a:pt x="2458025" y="0"/>
                    <a:pt x="2469642" y="11618"/>
                    <a:pt x="2469642" y="25949"/>
                  </a:cubicBezTo>
                  <a:lnTo>
                    <a:pt x="2469642" y="1881239"/>
                  </a:lnTo>
                  <a:cubicBezTo>
                    <a:pt x="2469642" y="1888121"/>
                    <a:pt x="2466908" y="1894722"/>
                    <a:pt x="2462042" y="1899588"/>
                  </a:cubicBezTo>
                  <a:cubicBezTo>
                    <a:pt x="2457176" y="1904454"/>
                    <a:pt x="2450575" y="1907188"/>
                    <a:pt x="2443693" y="1907188"/>
                  </a:cubicBezTo>
                  <a:lnTo>
                    <a:pt x="25949" y="1907188"/>
                  </a:lnTo>
                  <a:cubicBezTo>
                    <a:pt x="19067" y="1907188"/>
                    <a:pt x="12467" y="1904454"/>
                    <a:pt x="7600" y="1899588"/>
                  </a:cubicBezTo>
                  <a:cubicBezTo>
                    <a:pt x="2734" y="1894722"/>
                    <a:pt x="0" y="1888121"/>
                    <a:pt x="0" y="1881239"/>
                  </a:cubicBezTo>
                  <a:lnTo>
                    <a:pt x="0" y="25949"/>
                  </a:lnTo>
                  <a:cubicBezTo>
                    <a:pt x="0" y="19067"/>
                    <a:pt x="2734" y="12467"/>
                    <a:pt x="7600" y="7600"/>
                  </a:cubicBezTo>
                  <a:cubicBezTo>
                    <a:pt x="12467" y="2734"/>
                    <a:pt x="19067" y="0"/>
                    <a:pt x="25949" y="0"/>
                  </a:cubicBezTo>
                  <a:close/>
                </a:path>
              </a:pathLst>
            </a:custGeom>
            <a:solidFill>
              <a:srgbClr val="FBB04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2469642" cy="1926238"/>
            </a:xfrm>
            <a:prstGeom prst="rect">
              <a:avLst/>
            </a:prstGeom>
          </p:spPr>
          <p:txBody>
            <a:bodyPr lIns="29727" tIns="29727" rIns="29727" bIns="29727" rtlCol="0" anchor="ctr"/>
            <a:lstStyle/>
            <a:p>
              <a:pPr marL="0" lvl="0" indent="0" algn="ctr">
                <a:lnSpc>
                  <a:spcPts val="1556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010558" y="4287817"/>
            <a:ext cx="4576332" cy="1292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Greiða atkvæði um lög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010558" y="7684149"/>
            <a:ext cx="4576332" cy="63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Leggja fram tillögur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010558" y="5941992"/>
            <a:ext cx="4576332" cy="63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Tala fyrir kjósendur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010558" y="6687890"/>
            <a:ext cx="4576332" cy="63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Spyrja ráðherra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813004" y="2928082"/>
            <a:ext cx="2971439" cy="87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Þingmenn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010558" y="8513515"/>
            <a:ext cx="4576332" cy="63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Mæta á fundi</a:t>
            </a:r>
          </a:p>
        </p:txBody>
      </p:sp>
      <p:sp>
        <p:nvSpPr>
          <p:cNvPr id="12" name="Freeform 12"/>
          <p:cNvSpPr/>
          <p:nvPr/>
        </p:nvSpPr>
        <p:spPr>
          <a:xfrm>
            <a:off x="12599909" y="3752471"/>
            <a:ext cx="3939113" cy="5396045"/>
          </a:xfrm>
          <a:custGeom>
            <a:avLst/>
            <a:gdLst/>
            <a:ahLst/>
            <a:cxnLst/>
            <a:rect l="l" t="t" r="r" b="b"/>
            <a:pathLst>
              <a:path w="3939113" h="5396045">
                <a:moveTo>
                  <a:pt x="0" y="0"/>
                </a:moveTo>
                <a:lnTo>
                  <a:pt x="3939113" y="0"/>
                </a:lnTo>
                <a:lnTo>
                  <a:pt x="3939113" y="5396044"/>
                </a:lnTo>
                <a:lnTo>
                  <a:pt x="0" y="53960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AE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368159" y="1028700"/>
            <a:ext cx="7891141" cy="7293569"/>
            <a:chOff x="0" y="0"/>
            <a:chExt cx="562981" cy="5203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2981" cy="520349"/>
            </a:xfrm>
            <a:custGeom>
              <a:avLst/>
              <a:gdLst/>
              <a:ahLst/>
              <a:cxnLst/>
              <a:rect l="l" t="t" r="r" b="b"/>
              <a:pathLst>
                <a:path w="562981" h="520349">
                  <a:moveTo>
                    <a:pt x="39244" y="0"/>
                  </a:moveTo>
                  <a:lnTo>
                    <a:pt x="523738" y="0"/>
                  </a:lnTo>
                  <a:cubicBezTo>
                    <a:pt x="534146" y="0"/>
                    <a:pt x="544128" y="4135"/>
                    <a:pt x="551487" y="11494"/>
                  </a:cubicBezTo>
                  <a:cubicBezTo>
                    <a:pt x="558847" y="18854"/>
                    <a:pt x="562981" y="28836"/>
                    <a:pt x="562981" y="39244"/>
                  </a:cubicBezTo>
                  <a:lnTo>
                    <a:pt x="562981" y="481105"/>
                  </a:lnTo>
                  <a:cubicBezTo>
                    <a:pt x="562981" y="502779"/>
                    <a:pt x="545411" y="520349"/>
                    <a:pt x="523738" y="520349"/>
                  </a:cubicBezTo>
                  <a:lnTo>
                    <a:pt x="39244" y="520349"/>
                  </a:lnTo>
                  <a:cubicBezTo>
                    <a:pt x="17570" y="520349"/>
                    <a:pt x="0" y="502779"/>
                    <a:pt x="0" y="481105"/>
                  </a:cubicBezTo>
                  <a:lnTo>
                    <a:pt x="0" y="39244"/>
                  </a:lnTo>
                  <a:cubicBezTo>
                    <a:pt x="0" y="17570"/>
                    <a:pt x="17570" y="0"/>
                    <a:pt x="3924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62981" cy="5584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DE303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28700" y="4962049"/>
            <a:ext cx="7711774" cy="5045293"/>
          </a:xfrm>
          <a:custGeom>
            <a:avLst/>
            <a:gdLst/>
            <a:ahLst/>
            <a:cxnLst/>
            <a:rect l="l" t="t" r="r" b="b"/>
            <a:pathLst>
              <a:path w="7711774" h="5045293">
                <a:moveTo>
                  <a:pt x="0" y="0"/>
                </a:moveTo>
                <a:lnTo>
                  <a:pt x="7711774" y="0"/>
                </a:lnTo>
                <a:lnTo>
                  <a:pt x="7711774" y="5045293"/>
                </a:lnTo>
                <a:lnTo>
                  <a:pt x="0" y="50452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1219200"/>
            <a:ext cx="7795943" cy="3742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31"/>
              </a:lnSpc>
            </a:pPr>
            <a:r>
              <a:rPr lang="en-US" sz="9731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Hvernig verða</a:t>
            </a:r>
          </a:p>
          <a:p>
            <a:pPr marL="0" lvl="0" indent="0" algn="ctr">
              <a:lnSpc>
                <a:spcPts val="9731"/>
              </a:lnSpc>
            </a:pPr>
            <a:r>
              <a:rPr lang="en-US" sz="9731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lög til?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0826" y="1516359"/>
            <a:ext cx="6525808" cy="628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50"/>
              </a:lnSpc>
            </a:pPr>
            <a:r>
              <a:rPr lang="en-US" sz="350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Þingmenn vinna saman að því að búa til ný lög. </a:t>
            </a:r>
          </a:p>
          <a:p>
            <a:pPr marL="0" lvl="0" indent="0" algn="l">
              <a:lnSpc>
                <a:spcPts val="4550"/>
              </a:lnSpc>
            </a:pPr>
            <a:r>
              <a:rPr lang="en-US" sz="350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Svona virkar það:</a:t>
            </a:r>
          </a:p>
          <a:p>
            <a:pPr marL="0" lvl="0" indent="0" algn="l">
              <a:lnSpc>
                <a:spcPts val="4550"/>
              </a:lnSpc>
            </a:pPr>
            <a:r>
              <a:rPr lang="en-US" sz="350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Hugmynd - Einhver fær góða hugmynd um ný lög og leggur þá fram tillögu til alþingis.</a:t>
            </a:r>
          </a:p>
          <a:p>
            <a:pPr marL="0" lvl="0" indent="0" algn="l">
              <a:lnSpc>
                <a:spcPts val="4550"/>
              </a:lnSpc>
            </a:pPr>
            <a:r>
              <a:rPr lang="en-US" sz="350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Umræður - Þingmenn tala saman og ræða tillöguna.</a:t>
            </a:r>
          </a:p>
          <a:p>
            <a:pPr marL="0" lvl="0" indent="0" algn="l">
              <a:lnSpc>
                <a:spcPts val="4550"/>
              </a:lnSpc>
            </a:pPr>
            <a:r>
              <a:rPr lang="en-US" sz="350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Atkvæðagreiðsla - Þingmenn kjósa og ef flestir samþykkja, verður tillagan að lögum!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90236" y="8715375"/>
            <a:ext cx="6046987" cy="1019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7"/>
              </a:lnSpc>
            </a:pPr>
            <a:r>
              <a:rPr lang="en-US" sz="2997">
                <a:solidFill>
                  <a:srgbClr val="FFFFFF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Svona vinna þingmenn saman til að gera Ísland betra!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AE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40729" y="3804114"/>
            <a:ext cx="14606542" cy="4820005"/>
            <a:chOff x="0" y="0"/>
            <a:chExt cx="1042081" cy="3438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2081" cy="343876"/>
            </a:xfrm>
            <a:custGeom>
              <a:avLst/>
              <a:gdLst/>
              <a:ahLst/>
              <a:cxnLst/>
              <a:rect l="l" t="t" r="r" b="b"/>
              <a:pathLst>
                <a:path w="1042081" h="343876">
                  <a:moveTo>
                    <a:pt x="21201" y="0"/>
                  </a:moveTo>
                  <a:lnTo>
                    <a:pt x="1020880" y="0"/>
                  </a:lnTo>
                  <a:cubicBezTo>
                    <a:pt x="1032589" y="0"/>
                    <a:pt x="1042081" y="9492"/>
                    <a:pt x="1042081" y="21201"/>
                  </a:cubicBezTo>
                  <a:lnTo>
                    <a:pt x="1042081" y="322675"/>
                  </a:lnTo>
                  <a:cubicBezTo>
                    <a:pt x="1042081" y="334384"/>
                    <a:pt x="1032589" y="343876"/>
                    <a:pt x="1020880" y="343876"/>
                  </a:cubicBezTo>
                  <a:lnTo>
                    <a:pt x="21201" y="343876"/>
                  </a:lnTo>
                  <a:cubicBezTo>
                    <a:pt x="15578" y="343876"/>
                    <a:pt x="10186" y="341642"/>
                    <a:pt x="6210" y="337666"/>
                  </a:cubicBezTo>
                  <a:cubicBezTo>
                    <a:pt x="2234" y="333690"/>
                    <a:pt x="0" y="328298"/>
                    <a:pt x="0" y="322675"/>
                  </a:cubicBezTo>
                  <a:lnTo>
                    <a:pt x="0" y="21201"/>
                  </a:lnTo>
                  <a:cubicBezTo>
                    <a:pt x="0" y="9492"/>
                    <a:pt x="9492" y="0"/>
                    <a:pt x="2120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042081" cy="381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"Ef þú værir þingmaður, hvaða lög myndir þú vilja búa til?"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3CAEA3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516907" y="984978"/>
            <a:ext cx="7254186" cy="1330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992"/>
              </a:lnSpc>
            </a:pPr>
            <a:r>
              <a:rPr lang="en-US" sz="9992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Umræður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014930" y="2645238"/>
            <a:ext cx="6258140" cy="752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95"/>
              </a:lnSpc>
            </a:pPr>
            <a:r>
              <a:rPr lang="en-US" sz="4496">
                <a:solidFill>
                  <a:srgbClr val="FFFFFF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Þingmaður í einn dag!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130689" y="4172864"/>
            <a:ext cx="12026622" cy="1884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483"/>
              </a:lnSpc>
            </a:pPr>
            <a:r>
              <a:rPr lang="en-US" sz="5756">
                <a:solidFill>
                  <a:srgbClr val="FFFFFF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"Ef þú værir þingmaður, hvaða lög myndir þú vilja búa til?"</a:t>
            </a:r>
          </a:p>
        </p:txBody>
      </p:sp>
      <p:sp>
        <p:nvSpPr>
          <p:cNvPr id="11" name="Freeform 11"/>
          <p:cNvSpPr/>
          <p:nvPr/>
        </p:nvSpPr>
        <p:spPr>
          <a:xfrm>
            <a:off x="14384217" y="456664"/>
            <a:ext cx="2520497" cy="3847889"/>
          </a:xfrm>
          <a:custGeom>
            <a:avLst/>
            <a:gdLst/>
            <a:ahLst/>
            <a:cxnLst/>
            <a:rect l="l" t="t" r="r" b="b"/>
            <a:pathLst>
              <a:path w="2520497" h="3847889">
                <a:moveTo>
                  <a:pt x="0" y="0"/>
                </a:moveTo>
                <a:lnTo>
                  <a:pt x="2520496" y="0"/>
                </a:lnTo>
                <a:lnTo>
                  <a:pt x="2520496" y="3847889"/>
                </a:lnTo>
                <a:lnTo>
                  <a:pt x="0" y="38478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800021" y="6602214"/>
            <a:ext cx="13142972" cy="2053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177"/>
              </a:lnSpc>
            </a:pPr>
            <a:r>
              <a:rPr lang="en-US" sz="6290">
                <a:solidFill>
                  <a:srgbClr val="FFFFFF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“Myndir þú vilja breyta einhverju í samfélaginu okkar?”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324</Words>
  <Application>Microsoft Office PowerPoint</Application>
  <PresentationFormat>Custom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Calistoga</vt:lpstr>
      <vt:lpstr>Bobby Jones Soft</vt:lpstr>
      <vt:lpstr>Calibri</vt:lpstr>
      <vt:lpstr>Glacial Indifference</vt:lpstr>
      <vt:lpstr>Dreaming Outloud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Alþingi er sérstakt hús í Reykjavík þar sem þingmenn hittast til að tala um mikilvæg mál fyrir landið okkar. Þetta er eins og stór fundarsalur þar sem fullorðnir ákveða reglur sem hjálpa öllum á Íslandi!</dc:title>
  <dc:creator>Bjōrg Vigfúsína Kjartansdóttir</dc:creator>
  <cp:lastModifiedBy>Bjōrg Vigfúsína</cp:lastModifiedBy>
  <cp:revision>1</cp:revision>
  <dcterms:created xsi:type="dcterms:W3CDTF">2006-08-16T00:00:00Z</dcterms:created>
  <dcterms:modified xsi:type="dcterms:W3CDTF">2026-03-17T13:34:35Z</dcterms:modified>
  <dc:identifier>DAHEMtWSiyU</dc:identifier>
</cp:coreProperties>
</file>