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Agrandir Bold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nva Sans" panose="020B0604020202020204" charset="0"/>
      <p:regular r:id="rId17"/>
    </p:embeddedFont>
    <p:embeddedFont>
      <p:font typeface="Canva Sans Bold" panose="020B0604020202020204" charset="0"/>
      <p:regular r:id="rId18"/>
    </p:embeddedFont>
    <p:embeddedFont>
      <p:font typeface="Canva Sans Italics" panose="020B0604020202020204" charset="0"/>
      <p:regular r:id="rId19"/>
    </p:embeddedFont>
    <p:embeddedFont>
      <p:font typeface="Poppins" panose="00000500000000000000" pitchFamily="2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4" y="11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y37XvQon1d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DF">
                <a:alpha val="100000"/>
              </a:srgbClr>
            </a:gs>
            <a:gs pos="100000">
              <a:srgbClr val="D3C3A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01253" y="8730183"/>
            <a:ext cx="5944836" cy="2240577"/>
          </a:xfrm>
          <a:custGeom>
            <a:avLst/>
            <a:gdLst/>
            <a:ahLst/>
            <a:cxnLst/>
            <a:rect l="l" t="t" r="r" b="b"/>
            <a:pathLst>
              <a:path w="5944836" h="2240577">
                <a:moveTo>
                  <a:pt x="0" y="0"/>
                </a:moveTo>
                <a:lnTo>
                  <a:pt x="5944836" y="0"/>
                </a:lnTo>
                <a:lnTo>
                  <a:pt x="5944836" y="2240578"/>
                </a:lnTo>
                <a:lnTo>
                  <a:pt x="0" y="22405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73671" y="1356790"/>
            <a:ext cx="8730540" cy="5827635"/>
          </a:xfrm>
          <a:custGeom>
            <a:avLst/>
            <a:gdLst/>
            <a:ahLst/>
            <a:cxnLst/>
            <a:rect l="l" t="t" r="r" b="b"/>
            <a:pathLst>
              <a:path w="8730540" h="5827635">
                <a:moveTo>
                  <a:pt x="0" y="0"/>
                </a:moveTo>
                <a:lnTo>
                  <a:pt x="8730540" y="0"/>
                </a:lnTo>
                <a:lnTo>
                  <a:pt x="8730540" y="5827635"/>
                </a:lnTo>
                <a:lnTo>
                  <a:pt x="0" y="58276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126023" y="5797750"/>
            <a:ext cx="6992827" cy="2619132"/>
          </a:xfrm>
          <a:custGeom>
            <a:avLst/>
            <a:gdLst/>
            <a:ahLst/>
            <a:cxnLst/>
            <a:rect l="l" t="t" r="r" b="b"/>
            <a:pathLst>
              <a:path w="6992827" h="2619132">
                <a:moveTo>
                  <a:pt x="0" y="0"/>
                </a:moveTo>
                <a:lnTo>
                  <a:pt x="6992827" y="0"/>
                </a:lnTo>
                <a:lnTo>
                  <a:pt x="6992827" y="2619132"/>
                </a:lnTo>
                <a:lnTo>
                  <a:pt x="0" y="26191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17539" y="8471942"/>
            <a:ext cx="7315200" cy="2757060"/>
          </a:xfrm>
          <a:custGeom>
            <a:avLst/>
            <a:gdLst/>
            <a:ahLst/>
            <a:cxnLst/>
            <a:rect l="l" t="t" r="r" b="b"/>
            <a:pathLst>
              <a:path w="7315200" h="2757060">
                <a:moveTo>
                  <a:pt x="0" y="0"/>
                </a:moveTo>
                <a:lnTo>
                  <a:pt x="7315200" y="0"/>
                </a:lnTo>
                <a:lnTo>
                  <a:pt x="7315200" y="2757060"/>
                </a:lnTo>
                <a:lnTo>
                  <a:pt x="0" y="2757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685397" y="8471942"/>
            <a:ext cx="7315200" cy="2757060"/>
          </a:xfrm>
          <a:custGeom>
            <a:avLst/>
            <a:gdLst/>
            <a:ahLst/>
            <a:cxnLst/>
            <a:rect l="l" t="t" r="r" b="b"/>
            <a:pathLst>
              <a:path w="7315200" h="2757060">
                <a:moveTo>
                  <a:pt x="7315200" y="0"/>
                </a:moveTo>
                <a:lnTo>
                  <a:pt x="0" y="0"/>
                </a:lnTo>
                <a:lnTo>
                  <a:pt x="0" y="2757060"/>
                </a:lnTo>
                <a:lnTo>
                  <a:pt x="7315200" y="2757060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36339" y="189021"/>
            <a:ext cx="1045987" cy="1072837"/>
          </a:xfrm>
          <a:custGeom>
            <a:avLst/>
            <a:gdLst/>
            <a:ahLst/>
            <a:cxnLst/>
            <a:rect l="l" t="t" r="r" b="b"/>
            <a:pathLst>
              <a:path w="1045987" h="1072837">
                <a:moveTo>
                  <a:pt x="0" y="0"/>
                </a:moveTo>
                <a:lnTo>
                  <a:pt x="1045987" y="0"/>
                </a:lnTo>
                <a:lnTo>
                  <a:pt x="1045987" y="1072837"/>
                </a:lnTo>
                <a:lnTo>
                  <a:pt x="0" y="10728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40636" y="422179"/>
            <a:ext cx="818664" cy="839679"/>
          </a:xfrm>
          <a:custGeom>
            <a:avLst/>
            <a:gdLst/>
            <a:ahLst/>
            <a:cxnLst/>
            <a:rect l="l" t="t" r="r" b="b"/>
            <a:pathLst>
              <a:path w="818664" h="839679">
                <a:moveTo>
                  <a:pt x="0" y="0"/>
                </a:moveTo>
                <a:lnTo>
                  <a:pt x="818664" y="0"/>
                </a:lnTo>
                <a:lnTo>
                  <a:pt x="818664" y="839679"/>
                </a:lnTo>
                <a:lnTo>
                  <a:pt x="0" y="8396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540947" y="931039"/>
            <a:ext cx="1751058" cy="1796007"/>
          </a:xfrm>
          <a:custGeom>
            <a:avLst/>
            <a:gdLst/>
            <a:ahLst/>
            <a:cxnLst/>
            <a:rect l="l" t="t" r="r" b="b"/>
            <a:pathLst>
              <a:path w="1751058" h="1796007">
                <a:moveTo>
                  <a:pt x="0" y="0"/>
                </a:moveTo>
                <a:lnTo>
                  <a:pt x="1751058" y="0"/>
                </a:lnTo>
                <a:lnTo>
                  <a:pt x="1751058" y="1796007"/>
                </a:lnTo>
                <a:lnTo>
                  <a:pt x="0" y="17960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4522711"/>
            <a:ext cx="1148807" cy="1178297"/>
          </a:xfrm>
          <a:custGeom>
            <a:avLst/>
            <a:gdLst/>
            <a:ahLst/>
            <a:cxnLst/>
            <a:rect l="l" t="t" r="r" b="b"/>
            <a:pathLst>
              <a:path w="1148807" h="1178297">
                <a:moveTo>
                  <a:pt x="0" y="0"/>
                </a:moveTo>
                <a:lnTo>
                  <a:pt x="1148807" y="0"/>
                </a:lnTo>
                <a:lnTo>
                  <a:pt x="1148807" y="1178296"/>
                </a:lnTo>
                <a:lnTo>
                  <a:pt x="0" y="11782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259300" y="4416634"/>
            <a:ext cx="1556715" cy="1596675"/>
          </a:xfrm>
          <a:custGeom>
            <a:avLst/>
            <a:gdLst/>
            <a:ahLst/>
            <a:cxnLst/>
            <a:rect l="l" t="t" r="r" b="b"/>
            <a:pathLst>
              <a:path w="1556715" h="1596675">
                <a:moveTo>
                  <a:pt x="0" y="0"/>
                </a:moveTo>
                <a:lnTo>
                  <a:pt x="1556715" y="0"/>
                </a:lnTo>
                <a:lnTo>
                  <a:pt x="1556715" y="1596675"/>
                </a:lnTo>
                <a:lnTo>
                  <a:pt x="0" y="15966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801253" y="6514829"/>
            <a:ext cx="1534677" cy="1574072"/>
          </a:xfrm>
          <a:custGeom>
            <a:avLst/>
            <a:gdLst/>
            <a:ahLst/>
            <a:cxnLst/>
            <a:rect l="l" t="t" r="r" b="b"/>
            <a:pathLst>
              <a:path w="1534677" h="1574072">
                <a:moveTo>
                  <a:pt x="0" y="0"/>
                </a:moveTo>
                <a:lnTo>
                  <a:pt x="1534677" y="0"/>
                </a:lnTo>
                <a:lnTo>
                  <a:pt x="1534677" y="1574072"/>
                </a:lnTo>
                <a:lnTo>
                  <a:pt x="0" y="15740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647891" y="3576307"/>
            <a:ext cx="7768585" cy="1654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80"/>
              </a:lnSpc>
            </a:pPr>
            <a:r>
              <a:rPr lang="en-US" sz="9299" b="1" dirty="0">
                <a:solidFill>
                  <a:srgbClr val="34240C"/>
                </a:solidFill>
                <a:latin typeface="Agrandir Bold"/>
                <a:ea typeface="Agrandir Bold"/>
                <a:cs typeface="Agrandir Bold"/>
                <a:sym typeface="Agrandir Bold"/>
              </a:rPr>
              <a:t>UGLUR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59824" y="3251814"/>
            <a:ext cx="5944718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34240C"/>
                </a:solidFill>
                <a:latin typeface="Poppins"/>
                <a:ea typeface="Poppins"/>
                <a:cs typeface="Poppins"/>
                <a:sym typeface="Poppins"/>
              </a:rPr>
              <a:t>Villtir fuglar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476109" y="5072097"/>
            <a:ext cx="6112148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5C3F1A"/>
                </a:solidFill>
                <a:latin typeface="Agrandir Bold"/>
                <a:ea typeface="Agrandir Bold"/>
                <a:cs typeface="Agrandir Bold"/>
                <a:sym typeface="Agrandir Bold"/>
              </a:rPr>
              <a:t>“</a:t>
            </a:r>
            <a:r>
              <a:rPr lang="en-US" sz="3000" b="1" dirty="0" err="1">
                <a:solidFill>
                  <a:srgbClr val="5C3F1A"/>
                </a:solidFill>
                <a:latin typeface="Agrandir Bold"/>
                <a:ea typeface="Agrandir Bold"/>
                <a:cs typeface="Agrandir Bold"/>
                <a:sym typeface="Agrandir Bold"/>
              </a:rPr>
              <a:t>ugla</a:t>
            </a:r>
            <a:r>
              <a:rPr lang="en-US" sz="3000" b="1" dirty="0">
                <a:solidFill>
                  <a:srgbClr val="5C3F1A"/>
                </a:solidFill>
                <a:latin typeface="Agrandir Bold"/>
                <a:ea typeface="Agrandir Bold"/>
                <a:cs typeface="Agrandir Bold"/>
                <a:sym typeface="Agrandir Bold"/>
              </a:rPr>
              <a:t> sat á </a:t>
            </a:r>
            <a:r>
              <a:rPr lang="en-US" sz="3000" b="1" dirty="0" err="1">
                <a:solidFill>
                  <a:srgbClr val="5C3F1A"/>
                </a:solidFill>
                <a:latin typeface="Agrandir Bold"/>
                <a:ea typeface="Agrandir Bold"/>
                <a:cs typeface="Agrandir Bold"/>
                <a:sym typeface="Agrandir Bold"/>
              </a:rPr>
              <a:t>kvisti</a:t>
            </a:r>
            <a:r>
              <a:rPr lang="en-US" sz="3000" b="1" dirty="0">
                <a:solidFill>
                  <a:srgbClr val="5C3F1A"/>
                </a:solidFill>
                <a:latin typeface="Agrandir Bold"/>
                <a:ea typeface="Agrandir Bold"/>
                <a:cs typeface="Agrandir Bold"/>
                <a:sym typeface="Agrandir Bold"/>
              </a:rPr>
              <a:t>...”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DF">
                <a:alpha val="100000"/>
              </a:srgbClr>
            </a:gs>
            <a:gs pos="100000">
              <a:srgbClr val="D3C3A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8061" y="2715307"/>
            <a:ext cx="1281040" cy="1281040"/>
          </a:xfrm>
          <a:custGeom>
            <a:avLst/>
            <a:gdLst/>
            <a:ahLst/>
            <a:cxnLst/>
            <a:rect l="l" t="t" r="r" b="b"/>
            <a:pathLst>
              <a:path w="1281040" h="1281040">
                <a:moveTo>
                  <a:pt x="0" y="0"/>
                </a:moveTo>
                <a:lnTo>
                  <a:pt x="1281040" y="0"/>
                </a:lnTo>
                <a:lnTo>
                  <a:pt x="1281040" y="1281039"/>
                </a:lnTo>
                <a:lnTo>
                  <a:pt x="0" y="12810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6046" y="5106559"/>
            <a:ext cx="1373055" cy="1070731"/>
          </a:xfrm>
          <a:custGeom>
            <a:avLst/>
            <a:gdLst/>
            <a:ahLst/>
            <a:cxnLst/>
            <a:rect l="l" t="t" r="r" b="b"/>
            <a:pathLst>
              <a:path w="1373055" h="1070731">
                <a:moveTo>
                  <a:pt x="0" y="0"/>
                </a:moveTo>
                <a:lnTo>
                  <a:pt x="1373055" y="0"/>
                </a:lnTo>
                <a:lnTo>
                  <a:pt x="1373055" y="1070730"/>
                </a:lnTo>
                <a:lnTo>
                  <a:pt x="0" y="10707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641" t="-40761" r="-35351" b="-77229"/>
            </a:stretch>
          </a:blipFill>
        </p:spPr>
        <p:txBody>
          <a:bodyPr/>
          <a:lstStyle/>
          <a:p>
            <a:endParaRPr lang="is-IS" dirty="0"/>
          </a:p>
        </p:txBody>
      </p:sp>
      <p:sp>
        <p:nvSpPr>
          <p:cNvPr id="4" name="Freeform 4"/>
          <p:cNvSpPr/>
          <p:nvPr/>
        </p:nvSpPr>
        <p:spPr>
          <a:xfrm>
            <a:off x="560000" y="8752177"/>
            <a:ext cx="468700" cy="1364038"/>
          </a:xfrm>
          <a:custGeom>
            <a:avLst/>
            <a:gdLst/>
            <a:ahLst/>
            <a:cxnLst/>
            <a:rect l="l" t="t" r="r" b="b"/>
            <a:pathLst>
              <a:path w="468700" h="1364038">
                <a:moveTo>
                  <a:pt x="0" y="0"/>
                </a:moveTo>
                <a:lnTo>
                  <a:pt x="468700" y="0"/>
                </a:lnTo>
                <a:lnTo>
                  <a:pt x="468700" y="1364038"/>
                </a:lnTo>
                <a:lnTo>
                  <a:pt x="0" y="13640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7339" y="440786"/>
            <a:ext cx="1282721" cy="1175828"/>
          </a:xfrm>
          <a:custGeom>
            <a:avLst/>
            <a:gdLst/>
            <a:ahLst/>
            <a:cxnLst/>
            <a:rect l="l" t="t" r="r" b="b"/>
            <a:pathLst>
              <a:path w="1282721" h="1175828">
                <a:moveTo>
                  <a:pt x="0" y="0"/>
                </a:moveTo>
                <a:lnTo>
                  <a:pt x="1282722" y="0"/>
                </a:lnTo>
                <a:lnTo>
                  <a:pt x="1282722" y="1175828"/>
                </a:lnTo>
                <a:lnTo>
                  <a:pt x="0" y="11758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47197" y="7274950"/>
            <a:ext cx="2083093" cy="1232831"/>
          </a:xfrm>
          <a:custGeom>
            <a:avLst/>
            <a:gdLst/>
            <a:ahLst/>
            <a:cxnLst/>
            <a:rect l="l" t="t" r="r" b="b"/>
            <a:pathLst>
              <a:path w="2083093" h="1232831">
                <a:moveTo>
                  <a:pt x="0" y="0"/>
                </a:moveTo>
                <a:lnTo>
                  <a:pt x="2083094" y="0"/>
                </a:lnTo>
                <a:lnTo>
                  <a:pt x="2083094" y="1232831"/>
                </a:lnTo>
                <a:lnTo>
                  <a:pt x="0" y="12328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713" t="-44647" r="-5947" b="-4064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106822" y="438786"/>
            <a:ext cx="15982083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2192159" y="616585"/>
            <a:ext cx="8247242" cy="1488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20"/>
              </a:lnSpc>
            </a:pPr>
            <a:r>
              <a:rPr lang="en-US" sz="43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móbrún</a:t>
            </a:r>
            <a:r>
              <a:rPr lang="en-US" sz="43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3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með</a:t>
            </a:r>
            <a:r>
              <a:rPr lang="en-US" sz="43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3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ljósum</a:t>
            </a:r>
            <a:r>
              <a:rPr lang="en-US" sz="43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3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dílum</a:t>
            </a:r>
            <a:r>
              <a:rPr lang="en-US" sz="43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</a:p>
          <a:p>
            <a:pPr algn="l">
              <a:lnSpc>
                <a:spcPts val="6020"/>
              </a:lnSpc>
            </a:pPr>
            <a:r>
              <a:rPr lang="en-US" sz="43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skærgul</a:t>
            </a:r>
            <a:r>
              <a:rPr lang="en-US" sz="43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3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augu</a:t>
            </a:r>
            <a:r>
              <a:rPr lang="en-US" sz="43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43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kringlótt</a:t>
            </a:r>
            <a:r>
              <a:rPr lang="en-US" sz="43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3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andlit</a:t>
            </a:r>
            <a:endParaRPr lang="en-US" sz="4300" dirty="0">
              <a:solidFill>
                <a:srgbClr val="5C3F1A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106822" y="2943712"/>
            <a:ext cx="15896747" cy="738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0"/>
              </a:lnSpc>
            </a:pPr>
            <a:r>
              <a:rPr lang="en-US" sz="430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ugla, ugluungi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06822" y="5232096"/>
            <a:ext cx="15896747" cy="738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0"/>
              </a:lnSpc>
            </a:pPr>
            <a:r>
              <a:rPr lang="en-US" sz="43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hagamýs</a:t>
            </a:r>
            <a:r>
              <a:rPr lang="en-US" sz="43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43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smáfuglar</a:t>
            </a:r>
            <a:endParaRPr lang="en-US" sz="4300" dirty="0">
              <a:solidFill>
                <a:srgbClr val="5C3F1A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106822" y="7479251"/>
            <a:ext cx="15896747" cy="738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0"/>
              </a:lnSpc>
            </a:pPr>
            <a:r>
              <a:rPr lang="en-US" sz="43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4-8 egg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06822" y="9022081"/>
            <a:ext cx="15896747" cy="738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0"/>
              </a:lnSpc>
            </a:pPr>
            <a:r>
              <a:rPr lang="en-US" sz="430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ránfugl, alfriðuð, einfari, sér vel í myrkri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289241" y="-148148"/>
            <a:ext cx="6217831" cy="1823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 err="1">
                <a:solidFill>
                  <a:srgbClr val="5C3F1A"/>
                </a:solidFill>
                <a:latin typeface="Agrandir Bold"/>
                <a:ea typeface="Agrandir Bold"/>
                <a:cs typeface="Agrandir Bold"/>
                <a:sym typeface="Agrandir Bold"/>
              </a:rPr>
              <a:t>ugla</a:t>
            </a:r>
            <a:endParaRPr lang="en-US" sz="9200" b="1" dirty="0">
              <a:solidFill>
                <a:srgbClr val="5C3F1A"/>
              </a:solidFill>
              <a:latin typeface="Agrandir Bold"/>
              <a:ea typeface="Agrandir Bold"/>
              <a:cs typeface="Agrandir Bold"/>
              <a:sym typeface="Agrandir Bol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5156809" y="1735878"/>
            <a:ext cx="2234536" cy="3203636"/>
          </a:xfrm>
          <a:custGeom>
            <a:avLst/>
            <a:gdLst/>
            <a:ahLst/>
            <a:cxnLst/>
            <a:rect l="l" t="t" r="r" b="b"/>
            <a:pathLst>
              <a:path w="2234536" h="3203636">
                <a:moveTo>
                  <a:pt x="0" y="0"/>
                </a:moveTo>
                <a:lnTo>
                  <a:pt x="2234536" y="0"/>
                </a:lnTo>
                <a:lnTo>
                  <a:pt x="2234536" y="3203636"/>
                </a:lnTo>
                <a:lnTo>
                  <a:pt x="0" y="32036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026" name="Picture 2" descr="How to Draw An Owl">
            <a:extLst>
              <a:ext uri="{FF2B5EF4-FFF2-40B4-BE49-F238E27FC236}">
                <a16:creationId xmlns:a16="http://schemas.microsoft.com/office/drawing/2014/main" id="{B3FB83E0-5551-4977-8CBD-FD20650F9C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t="14561" r="4667" b="11778"/>
          <a:stretch/>
        </p:blipFill>
        <p:spPr bwMode="auto">
          <a:xfrm>
            <a:off x="7620000" y="2479897"/>
            <a:ext cx="6871423" cy="441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ge 92 | Cartoon Owl Drawing Vector Art, Icons, and Graphics for Free  Download">
            <a:extLst>
              <a:ext uri="{FF2B5EF4-FFF2-40B4-BE49-F238E27FC236}">
                <a16:creationId xmlns:a16="http://schemas.microsoft.com/office/drawing/2014/main" id="{83E8BA69-8BE7-4C51-A700-CEF30114C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3419" y="6793984"/>
            <a:ext cx="50101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DF">
                <a:alpha val="100000"/>
              </a:srgbClr>
            </a:gs>
            <a:gs pos="100000">
              <a:srgbClr val="D3C3A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14287" y="4626019"/>
            <a:ext cx="13905534" cy="9264562"/>
          </a:xfrm>
          <a:custGeom>
            <a:avLst/>
            <a:gdLst/>
            <a:ahLst/>
            <a:cxnLst/>
            <a:rect l="l" t="t" r="r" b="b"/>
            <a:pathLst>
              <a:path w="13905534" h="9264562">
                <a:moveTo>
                  <a:pt x="0" y="0"/>
                </a:moveTo>
                <a:lnTo>
                  <a:pt x="13905534" y="0"/>
                </a:lnTo>
                <a:lnTo>
                  <a:pt x="13905534" y="9264562"/>
                </a:lnTo>
                <a:lnTo>
                  <a:pt x="0" y="92645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534718" y="698912"/>
            <a:ext cx="5246370" cy="524637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761239" y="2210518"/>
            <a:ext cx="11773480" cy="4726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6984" lvl="1" indent="-463492" algn="l">
              <a:lnSpc>
                <a:spcPts val="6268"/>
              </a:lnSpc>
              <a:buFont typeface="Arial"/>
              <a:buChar char="•"/>
            </a:pPr>
            <a:r>
              <a:rPr lang="en-US" sz="4293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Uglur</a:t>
            </a:r>
            <a:r>
              <a:rPr lang="en-US" sz="4293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293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eru</a:t>
            </a:r>
            <a:r>
              <a:rPr lang="en-US" sz="4293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293" b="1" dirty="0" err="1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ránfuglar</a:t>
            </a:r>
            <a:endParaRPr lang="en-US" sz="4293" b="1" dirty="0">
              <a:solidFill>
                <a:srgbClr val="5C3F1A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926984" lvl="1" indent="-463492" algn="l">
              <a:lnSpc>
                <a:spcPts val="6268"/>
              </a:lnSpc>
              <a:buFont typeface="Arial"/>
              <a:buChar char="•"/>
            </a:pPr>
            <a:r>
              <a:rPr lang="en-US" sz="4293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Uglur</a:t>
            </a:r>
            <a:r>
              <a:rPr lang="en-US" sz="4293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293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eru</a:t>
            </a:r>
            <a:r>
              <a:rPr lang="en-US" sz="4293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293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yfirleitt</a:t>
            </a:r>
            <a:r>
              <a:rPr lang="en-US" sz="4293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293" b="1" dirty="0" err="1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einfarar</a:t>
            </a:r>
            <a:r>
              <a:rPr lang="en-US" sz="4293" b="1" dirty="0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93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og</a:t>
            </a:r>
            <a:r>
              <a:rPr lang="en-US" sz="4293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293" b="1" dirty="0" err="1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næturdýr</a:t>
            </a:r>
            <a:endParaRPr lang="en-US" sz="4293" b="1" dirty="0">
              <a:solidFill>
                <a:srgbClr val="5C3F1A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926984" lvl="1" indent="-463492" algn="l">
              <a:lnSpc>
                <a:spcPts val="6268"/>
              </a:lnSpc>
              <a:buFont typeface="Arial"/>
              <a:buChar char="•"/>
            </a:pPr>
            <a:r>
              <a:rPr lang="en-US" sz="4293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Uglur</a:t>
            </a:r>
            <a:r>
              <a:rPr lang="en-US" sz="4293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geta </a:t>
            </a:r>
            <a:r>
              <a:rPr lang="en-US" sz="4293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snúið</a:t>
            </a:r>
            <a:r>
              <a:rPr lang="en-US" sz="4293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293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höfðinu</a:t>
            </a:r>
            <a:r>
              <a:rPr lang="en-US" sz="4293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293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næstum</a:t>
            </a:r>
            <a:r>
              <a:rPr lang="en-US" sz="4293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293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heilan</a:t>
            </a:r>
            <a:r>
              <a:rPr lang="en-US" sz="4293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293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hringi</a:t>
            </a:r>
            <a:r>
              <a:rPr lang="en-US" sz="4293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293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eða</a:t>
            </a:r>
            <a:r>
              <a:rPr lang="en-US" sz="4293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um </a:t>
            </a:r>
            <a:r>
              <a:rPr lang="en-US" sz="4293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allt</a:t>
            </a:r>
            <a:r>
              <a:rPr lang="en-US" sz="4293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293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að</a:t>
            </a:r>
            <a:r>
              <a:rPr lang="en-US" sz="4293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270 </a:t>
            </a:r>
            <a:r>
              <a:rPr lang="en-US" sz="4293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gráður</a:t>
            </a:r>
            <a:endParaRPr lang="en-US" sz="4293" dirty="0">
              <a:solidFill>
                <a:srgbClr val="5C3F1A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926984" lvl="1" indent="-463492" algn="l">
              <a:lnSpc>
                <a:spcPts val="6268"/>
              </a:lnSpc>
              <a:buFont typeface="Arial"/>
              <a:buChar char="•"/>
            </a:pPr>
            <a:r>
              <a:rPr lang="en-US" sz="4293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Uglur</a:t>
            </a:r>
            <a:r>
              <a:rPr lang="en-US" sz="4293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293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finnast</a:t>
            </a:r>
            <a:r>
              <a:rPr lang="en-US" sz="4293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á </a:t>
            </a:r>
            <a:r>
              <a:rPr lang="en-US" sz="4293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öllum</a:t>
            </a:r>
            <a:r>
              <a:rPr lang="en-US" sz="4293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293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heimsálfum</a:t>
            </a:r>
            <a:r>
              <a:rPr lang="en-US" sz="4293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293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nema</a:t>
            </a:r>
            <a:r>
              <a:rPr lang="en-US" sz="4293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293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Suðurskautslandinu</a:t>
            </a:r>
            <a:endParaRPr lang="en-US" sz="4293" dirty="0">
              <a:solidFill>
                <a:srgbClr val="5C3F1A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-97472"/>
            <a:ext cx="3126681" cy="1823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5C3F1A"/>
                </a:solidFill>
                <a:latin typeface="Agrandir Bold"/>
                <a:ea typeface="Agrandir Bold"/>
                <a:cs typeface="Agrandir Bold"/>
                <a:sym typeface="Agrandir Bold"/>
              </a:rPr>
              <a:t>Uglur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DF">
                <a:alpha val="100000"/>
              </a:srgbClr>
            </a:gs>
            <a:gs pos="100000">
              <a:srgbClr val="D3C3A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8679" y="1546340"/>
            <a:ext cx="9961316" cy="8515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5201"/>
              </a:lnSpc>
              <a:buFont typeface="Arial"/>
              <a:buChar char="•"/>
            </a:pP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Á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Íslandi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hafa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sést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fjórar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staðfestar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tegundir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af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uglum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- </a:t>
            </a:r>
            <a:r>
              <a:rPr lang="en-US" sz="3399" b="1" dirty="0" err="1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brandugla</a:t>
            </a:r>
            <a:r>
              <a:rPr lang="en-US" sz="3399" b="1" dirty="0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, </a:t>
            </a:r>
            <a:r>
              <a:rPr lang="en-US" sz="3399" b="1" dirty="0" err="1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snæugla</a:t>
            </a:r>
            <a:r>
              <a:rPr lang="en-US" sz="3399" b="1" dirty="0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, </a:t>
            </a:r>
            <a:r>
              <a:rPr lang="en-US" sz="3399" b="1" dirty="0" err="1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eyrugla</a:t>
            </a:r>
            <a:r>
              <a:rPr lang="en-US" sz="3399" b="1" dirty="0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og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b="1" dirty="0" err="1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skopugla</a:t>
            </a:r>
            <a:r>
              <a:rPr lang="en-US" sz="3399" b="1" dirty="0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  <a:p>
            <a:pPr marL="734059" lvl="1" indent="-367030" algn="l">
              <a:lnSpc>
                <a:spcPts val="5201"/>
              </a:lnSpc>
              <a:buFont typeface="Arial"/>
              <a:buChar char="•"/>
            </a:pPr>
            <a:r>
              <a:rPr lang="en-US" sz="3399" b="1" dirty="0" err="1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Branduglan</a:t>
            </a:r>
            <a:r>
              <a:rPr lang="en-US" sz="3399" b="1" dirty="0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er eina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uglutegundin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sem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er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útbreiddur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b="1" dirty="0" err="1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varpfugl</a:t>
            </a:r>
            <a:r>
              <a:rPr lang="en-US" sz="3399" b="1" dirty="0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á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Íslandi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en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snæuglan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og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eyruglan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eru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reglulegir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b="1" dirty="0" err="1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flækingsfuglar</a:t>
            </a:r>
            <a:r>
              <a:rPr lang="en-US" sz="3399" b="1" dirty="0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sem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verpa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þó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stundum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á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Íslandi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-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skopuglan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er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sjaldgæfur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flækingsfugl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marL="734059" lvl="1" indent="-367030" algn="l">
              <a:lnSpc>
                <a:spcPts val="5201"/>
              </a:lnSpc>
              <a:buFont typeface="Arial"/>
              <a:buChar char="•"/>
            </a:pP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Brandugla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er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að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mestu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b="1" dirty="0" err="1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farfugl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.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Hún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hóf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að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verpa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hér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á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síðustu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öld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og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verpIr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nú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dreift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á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láglendi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í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öllum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landshlutum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. </a:t>
            </a:r>
          </a:p>
          <a:p>
            <a:pPr marL="734059" lvl="1" indent="-367030" algn="l">
              <a:lnSpc>
                <a:spcPts val="5201"/>
              </a:lnSpc>
              <a:buFont typeface="Arial"/>
              <a:buChar char="•"/>
            </a:pP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Allar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þessar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uglutegundir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eru</a:t>
            </a:r>
            <a:r>
              <a:rPr lang="en-US" sz="3399" b="1" dirty="0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399" b="1" dirty="0" err="1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alfriðaðar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á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Íslandi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  <p:sp>
        <p:nvSpPr>
          <p:cNvPr id="3" name="Freeform 3"/>
          <p:cNvSpPr/>
          <p:nvPr/>
        </p:nvSpPr>
        <p:spPr>
          <a:xfrm>
            <a:off x="11798371" y="457200"/>
            <a:ext cx="7340838" cy="4893892"/>
          </a:xfrm>
          <a:custGeom>
            <a:avLst/>
            <a:gdLst/>
            <a:ahLst/>
            <a:cxnLst/>
            <a:rect l="l" t="t" r="r" b="b"/>
            <a:pathLst>
              <a:path w="7340838" h="4893892">
                <a:moveTo>
                  <a:pt x="0" y="0"/>
                </a:moveTo>
                <a:lnTo>
                  <a:pt x="7340838" y="0"/>
                </a:lnTo>
                <a:lnTo>
                  <a:pt x="7340838" y="4893892"/>
                </a:lnTo>
                <a:lnTo>
                  <a:pt x="0" y="4893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517898" y="681435"/>
            <a:ext cx="8592845" cy="5724983"/>
          </a:xfrm>
          <a:custGeom>
            <a:avLst/>
            <a:gdLst/>
            <a:ahLst/>
            <a:cxnLst/>
            <a:rect l="l" t="t" r="r" b="b"/>
            <a:pathLst>
              <a:path w="8592845" h="5724983">
                <a:moveTo>
                  <a:pt x="0" y="0"/>
                </a:moveTo>
                <a:lnTo>
                  <a:pt x="8592845" y="0"/>
                </a:lnTo>
                <a:lnTo>
                  <a:pt x="8592845" y="5724983"/>
                </a:lnTo>
                <a:lnTo>
                  <a:pt x="0" y="57249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369325" y="4780843"/>
            <a:ext cx="2969741" cy="3959655"/>
          </a:xfrm>
          <a:custGeom>
            <a:avLst/>
            <a:gdLst/>
            <a:ahLst/>
            <a:cxnLst/>
            <a:rect l="l" t="t" r="r" b="b"/>
            <a:pathLst>
              <a:path w="2969741" h="3959655">
                <a:moveTo>
                  <a:pt x="0" y="0"/>
                </a:moveTo>
                <a:lnTo>
                  <a:pt x="2969741" y="0"/>
                </a:lnTo>
                <a:lnTo>
                  <a:pt x="2969741" y="3959655"/>
                </a:lnTo>
                <a:lnTo>
                  <a:pt x="0" y="39596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36055" y="6406418"/>
            <a:ext cx="3112106" cy="2334080"/>
          </a:xfrm>
          <a:custGeom>
            <a:avLst/>
            <a:gdLst/>
            <a:ahLst/>
            <a:cxnLst/>
            <a:rect l="l" t="t" r="r" b="b"/>
            <a:pathLst>
              <a:path w="3112106" h="2334080">
                <a:moveTo>
                  <a:pt x="0" y="0"/>
                </a:moveTo>
                <a:lnTo>
                  <a:pt x="3112106" y="0"/>
                </a:lnTo>
                <a:lnTo>
                  <a:pt x="3112106" y="2334080"/>
                </a:lnTo>
                <a:lnTo>
                  <a:pt x="0" y="23340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58438" y="-138349"/>
            <a:ext cx="8039795" cy="1823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 err="1">
                <a:solidFill>
                  <a:srgbClr val="5C3F1A"/>
                </a:solidFill>
                <a:latin typeface="Agrandir Bold"/>
                <a:ea typeface="Agrandir Bold"/>
                <a:cs typeface="Agrandir Bold"/>
                <a:sym typeface="Agrandir Bold"/>
              </a:rPr>
              <a:t>Uglur</a:t>
            </a:r>
            <a:r>
              <a:rPr lang="en-US" sz="9200" b="1" dirty="0">
                <a:solidFill>
                  <a:srgbClr val="5C3F1A"/>
                </a:solidFill>
                <a:latin typeface="Agrandir Bold"/>
                <a:ea typeface="Agrandir Bold"/>
                <a:cs typeface="Agrandir Bold"/>
                <a:sym typeface="Agrandir Bold"/>
              </a:rPr>
              <a:t> á </a:t>
            </a:r>
            <a:r>
              <a:rPr lang="en-US" sz="9200" b="1" dirty="0" err="1">
                <a:solidFill>
                  <a:srgbClr val="5C3F1A"/>
                </a:solidFill>
                <a:latin typeface="Agrandir Bold"/>
                <a:ea typeface="Agrandir Bold"/>
                <a:cs typeface="Agrandir Bold"/>
                <a:sym typeface="Agrandir Bold"/>
              </a:rPr>
              <a:t>Íslandi</a:t>
            </a:r>
            <a:endParaRPr lang="en-US" sz="9200" b="1" dirty="0">
              <a:solidFill>
                <a:srgbClr val="5C3F1A"/>
              </a:solidFill>
              <a:latin typeface="Agrandir Bold"/>
              <a:ea typeface="Agrandir Bold"/>
              <a:cs typeface="Agrandir Bold"/>
              <a:sym typeface="Agrandir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069996" y="233126"/>
            <a:ext cx="6609061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 dirty="0" err="1">
                <a:solidFill>
                  <a:srgbClr val="4B557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Snæuglan</a:t>
            </a:r>
            <a:r>
              <a:rPr lang="en-US" sz="2600" dirty="0">
                <a:solidFill>
                  <a:srgbClr val="4B5576"/>
                </a:solidFill>
                <a:latin typeface="Canva Sans"/>
                <a:ea typeface="Canva Sans"/>
                <a:cs typeface="Canva Sans"/>
                <a:sym typeface="Canva Sans"/>
              </a:rPr>
              <a:t> er </a:t>
            </a:r>
            <a:r>
              <a:rPr lang="en-US" sz="2600" dirty="0" err="1">
                <a:solidFill>
                  <a:srgbClr val="4B5576"/>
                </a:solidFill>
                <a:latin typeface="Canva Sans"/>
                <a:ea typeface="Canva Sans"/>
                <a:cs typeface="Canva Sans"/>
                <a:sym typeface="Canva Sans"/>
              </a:rPr>
              <a:t>aðeins</a:t>
            </a:r>
            <a:r>
              <a:rPr lang="en-US" sz="2600" dirty="0">
                <a:solidFill>
                  <a:srgbClr val="4B5576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0" dirty="0" err="1">
                <a:solidFill>
                  <a:srgbClr val="4B5576"/>
                </a:solidFill>
                <a:latin typeface="Canva Sans"/>
                <a:ea typeface="Canva Sans"/>
                <a:cs typeface="Canva Sans"/>
                <a:sym typeface="Canva Sans"/>
              </a:rPr>
              <a:t>stærri</a:t>
            </a:r>
            <a:r>
              <a:rPr lang="en-US" sz="2600" dirty="0">
                <a:solidFill>
                  <a:srgbClr val="4B5576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0" dirty="0" err="1">
                <a:solidFill>
                  <a:srgbClr val="4B5576"/>
                </a:solidFill>
                <a:latin typeface="Canva Sans"/>
                <a:ea typeface="Canva Sans"/>
                <a:cs typeface="Canva Sans"/>
                <a:sym typeface="Canva Sans"/>
              </a:rPr>
              <a:t>en</a:t>
            </a:r>
            <a:r>
              <a:rPr lang="en-US" sz="2600" dirty="0">
                <a:solidFill>
                  <a:srgbClr val="4B5576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0" dirty="0" err="1">
                <a:solidFill>
                  <a:srgbClr val="4B5576"/>
                </a:solidFill>
                <a:latin typeface="Canva Sans"/>
                <a:ea typeface="Canva Sans"/>
                <a:cs typeface="Canva Sans"/>
                <a:sym typeface="Canva Sans"/>
              </a:rPr>
              <a:t>branduglan</a:t>
            </a:r>
            <a:r>
              <a:rPr lang="en-US" sz="2600" dirty="0">
                <a:solidFill>
                  <a:srgbClr val="4B5576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895106" y="4299513"/>
            <a:ext cx="3021013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 dirty="0" err="1">
                <a:solidFill>
                  <a:srgbClr val="34240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Branduglan</a:t>
            </a:r>
            <a:r>
              <a:rPr lang="en-US" sz="2600" b="1" dirty="0">
                <a:solidFill>
                  <a:srgbClr val="34240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600" dirty="0">
                <a:solidFill>
                  <a:srgbClr val="34240C"/>
                </a:solidFill>
                <a:latin typeface="Canva Sans"/>
                <a:ea typeface="Canva Sans"/>
                <a:cs typeface="Canva Sans"/>
                <a:sym typeface="Canva Sans"/>
              </a:rPr>
              <a:t>er </a:t>
            </a:r>
          </a:p>
          <a:p>
            <a:pPr algn="ctr">
              <a:lnSpc>
                <a:spcPts val="3640"/>
              </a:lnSpc>
            </a:pPr>
            <a:r>
              <a:rPr lang="en-US" sz="2600" dirty="0" err="1">
                <a:solidFill>
                  <a:srgbClr val="34240C"/>
                </a:solidFill>
                <a:latin typeface="Canva Sans"/>
                <a:ea typeface="Canva Sans"/>
                <a:cs typeface="Canva Sans"/>
                <a:sym typeface="Canva Sans"/>
              </a:rPr>
              <a:t>algengust</a:t>
            </a:r>
            <a:r>
              <a:rPr lang="en-US" sz="2600" dirty="0">
                <a:solidFill>
                  <a:srgbClr val="34240C"/>
                </a:solidFill>
                <a:latin typeface="Canva Sans"/>
                <a:ea typeface="Canva Sans"/>
                <a:cs typeface="Canva Sans"/>
                <a:sym typeface="Canva Sans"/>
              </a:rPr>
              <a:t> á </a:t>
            </a:r>
            <a:r>
              <a:rPr lang="en-US" sz="2600" dirty="0" err="1">
                <a:solidFill>
                  <a:srgbClr val="34240C"/>
                </a:solidFill>
                <a:latin typeface="Canva Sans"/>
                <a:ea typeface="Canva Sans"/>
                <a:cs typeface="Canva Sans"/>
                <a:sym typeface="Canva Sans"/>
              </a:rPr>
              <a:t>Íslandi</a:t>
            </a:r>
            <a:r>
              <a:rPr lang="en-US" sz="2600" dirty="0">
                <a:solidFill>
                  <a:srgbClr val="34240C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712304" y="8467090"/>
            <a:ext cx="3575696" cy="1819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 dirty="0" err="1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Eyruglan</a:t>
            </a:r>
            <a:r>
              <a:rPr lang="en-US" sz="2600" b="1" dirty="0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6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er </a:t>
            </a:r>
            <a:r>
              <a:rPr lang="en-US" sz="26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náskyld</a:t>
            </a:r>
            <a:r>
              <a:rPr lang="en-US" sz="26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og</a:t>
            </a:r>
            <a:r>
              <a:rPr lang="en-US" sz="26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mjög</a:t>
            </a:r>
            <a:r>
              <a:rPr lang="en-US" sz="26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lík</a:t>
            </a:r>
            <a:r>
              <a:rPr lang="en-US" sz="26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branduglu</a:t>
            </a:r>
            <a:r>
              <a:rPr lang="en-US" sz="26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  <a:p>
            <a:pPr algn="ctr">
              <a:lnSpc>
                <a:spcPts val="3640"/>
              </a:lnSpc>
            </a:pPr>
            <a:r>
              <a:rPr lang="en-US" sz="26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en</a:t>
            </a:r>
            <a:r>
              <a:rPr lang="en-US" sz="26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með</a:t>
            </a:r>
            <a:r>
              <a:rPr lang="en-US" sz="26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löng</a:t>
            </a:r>
            <a:r>
              <a:rPr lang="en-US" sz="26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fjaðraeyru</a:t>
            </a:r>
            <a:r>
              <a:rPr lang="en-US" sz="26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.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97907" y="8924290"/>
            <a:ext cx="2907705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>
                <a:solidFill>
                  <a:srgbClr val="050A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Skopuglan </a:t>
            </a:r>
            <a:r>
              <a:rPr lang="en-US" sz="2600">
                <a:solidFill>
                  <a:srgbClr val="050A30"/>
                </a:solidFill>
                <a:latin typeface="Canva Sans"/>
                <a:ea typeface="Canva Sans"/>
                <a:cs typeface="Canva Sans"/>
                <a:sym typeface="Canva Sans"/>
              </a:rPr>
              <a:t>er smá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50A30"/>
                </a:solidFill>
                <a:latin typeface="Canva Sans"/>
                <a:ea typeface="Canva Sans"/>
                <a:cs typeface="Canva Sans"/>
                <a:sym typeface="Canva Sans"/>
              </a:rPr>
              <a:t>og sjaldgæf.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DF">
                <a:alpha val="100000"/>
              </a:srgbClr>
            </a:gs>
            <a:gs pos="100000">
              <a:srgbClr val="D3C3A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34286" y="0"/>
            <a:ext cx="6853714" cy="10287000"/>
          </a:xfrm>
          <a:custGeom>
            <a:avLst/>
            <a:gdLst/>
            <a:ahLst/>
            <a:cxnLst/>
            <a:rect l="l" t="t" r="r" b="b"/>
            <a:pathLst>
              <a:path w="6853714" h="10287000">
                <a:moveTo>
                  <a:pt x="0" y="0"/>
                </a:moveTo>
                <a:lnTo>
                  <a:pt x="6853714" y="0"/>
                </a:lnTo>
                <a:lnTo>
                  <a:pt x="68537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480151" y="331153"/>
            <a:ext cx="4205862" cy="420586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476008" y="-97472"/>
            <a:ext cx="6658769" cy="1557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 err="1">
                <a:solidFill>
                  <a:srgbClr val="5C3F1A"/>
                </a:solidFill>
                <a:latin typeface="Agrandir Bold"/>
                <a:ea typeface="Agrandir Bold"/>
                <a:cs typeface="Agrandir Bold"/>
                <a:sym typeface="Agrandir Bold"/>
              </a:rPr>
              <a:t>Brandugla</a:t>
            </a:r>
            <a:endParaRPr lang="en-US" sz="9200" b="1" dirty="0">
              <a:solidFill>
                <a:srgbClr val="5C3F1A"/>
              </a:solidFill>
              <a:latin typeface="Agrandir Bold"/>
              <a:ea typeface="Agrandir Bold"/>
              <a:cs typeface="Agrandir Bold"/>
              <a:sym typeface="Agrandir Bol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19CC36-FFE5-40F4-A71D-B1E01CCE80D7}"/>
              </a:ext>
            </a:extLst>
          </p:cNvPr>
          <p:cNvSpPr txBox="1"/>
          <p:nvPr/>
        </p:nvSpPr>
        <p:spPr>
          <a:xfrm>
            <a:off x="230362" y="1794132"/>
            <a:ext cx="10249788" cy="814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963"/>
              </a:lnSpc>
              <a:buFont typeface="Arial"/>
              <a:buChar char="•"/>
            </a:pP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Branduglan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er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móbrún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að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ofan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með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ljósum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b="1" dirty="0" err="1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dílum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þéttar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b="1" dirty="0" err="1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langrákir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á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bringu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og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dreifðari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rákir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á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kviði</a:t>
            </a:r>
            <a:endParaRPr lang="en-US" sz="3399" dirty="0">
              <a:solidFill>
                <a:srgbClr val="5C3F1A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734059" lvl="1" indent="-367030" algn="l">
              <a:lnSpc>
                <a:spcPts val="4963"/>
              </a:lnSpc>
              <a:buFont typeface="Arial"/>
              <a:buChar char="•"/>
            </a:pP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Hún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er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með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kringlótt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ljóst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andlit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dökkar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augnumgjarðir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og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lítil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fjaðraeyru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sem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hún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reisir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stundum</a:t>
            </a:r>
            <a:endParaRPr lang="en-US" sz="3399" dirty="0">
              <a:solidFill>
                <a:srgbClr val="5C3F1A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734059" lvl="1" indent="-367030" algn="l">
              <a:lnSpc>
                <a:spcPts val="4963"/>
              </a:lnSpc>
              <a:buFont typeface="Arial"/>
              <a:buChar char="•"/>
            </a:pP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Vængir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eru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langir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ljósari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að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neðan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með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dökku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mynstri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á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og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við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vængbrodda</a:t>
            </a:r>
            <a:endParaRPr lang="en-US" sz="3399" dirty="0">
              <a:solidFill>
                <a:srgbClr val="5C3F1A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734059" lvl="1" indent="-367030" algn="l">
              <a:lnSpc>
                <a:spcPts val="4963"/>
              </a:lnSpc>
              <a:buFont typeface="Arial"/>
              <a:buChar char="•"/>
            </a:pP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Stélið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er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þverrákótt</a:t>
            </a:r>
            <a:endParaRPr lang="en-US" sz="3399" dirty="0">
              <a:solidFill>
                <a:srgbClr val="5C3F1A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734059" lvl="1" indent="-367030" algn="l">
              <a:lnSpc>
                <a:spcPts val="4963"/>
              </a:lnSpc>
              <a:buFont typeface="Arial"/>
              <a:buChar char="•"/>
            </a:pP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Goggurinn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er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svartur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stuttur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og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krókboginn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fætur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ljósir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og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fiðraðir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með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svörtum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beittum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klóm</a:t>
            </a:r>
            <a:endParaRPr lang="en-US" sz="3399" dirty="0">
              <a:solidFill>
                <a:srgbClr val="5C3F1A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734059" lvl="1" indent="-367030" algn="l">
              <a:lnSpc>
                <a:spcPts val="4963"/>
              </a:lnSpc>
              <a:buFont typeface="Arial"/>
              <a:buChar char="•"/>
            </a:pP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Augun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eru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skærgul</a:t>
            </a:r>
            <a:endParaRPr lang="en-US" sz="3399" dirty="0">
              <a:solidFill>
                <a:srgbClr val="5C3F1A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DF">
                <a:alpha val="100000"/>
              </a:srgbClr>
            </a:gs>
            <a:gs pos="100000">
              <a:srgbClr val="D3C3A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61" y="-1610972"/>
            <a:ext cx="12875052" cy="10116113"/>
          </a:xfrm>
          <a:custGeom>
            <a:avLst/>
            <a:gdLst/>
            <a:ahLst/>
            <a:cxnLst/>
            <a:rect l="l" t="t" r="r" b="b"/>
            <a:pathLst>
              <a:path w="12875052" h="10116113">
                <a:moveTo>
                  <a:pt x="0" y="0"/>
                </a:moveTo>
                <a:lnTo>
                  <a:pt x="12875053" y="0"/>
                </a:lnTo>
                <a:lnTo>
                  <a:pt x="12875053" y="10116113"/>
                </a:lnTo>
                <a:lnTo>
                  <a:pt x="0" y="101161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14812" y="5677536"/>
            <a:ext cx="4934201" cy="3580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b="1" dirty="0" err="1">
                <a:solidFill>
                  <a:srgbClr val="34240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Lengd</a:t>
            </a:r>
            <a:r>
              <a:rPr lang="en-US" sz="3400" b="1" dirty="0">
                <a:solidFill>
                  <a:srgbClr val="34240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:</a:t>
            </a:r>
          </a:p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dirty="0">
                <a:solidFill>
                  <a:srgbClr val="34240C"/>
                </a:solidFill>
                <a:latin typeface="Canva Sans"/>
                <a:ea typeface="Canva Sans"/>
                <a:cs typeface="Canva Sans"/>
                <a:sym typeface="Canva Sans"/>
              </a:rPr>
              <a:t>37–39 cm</a:t>
            </a:r>
          </a:p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b="1" dirty="0" err="1">
                <a:solidFill>
                  <a:srgbClr val="34240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Þyngd</a:t>
            </a:r>
            <a:r>
              <a:rPr lang="en-US" sz="3400" b="1" dirty="0">
                <a:solidFill>
                  <a:srgbClr val="34240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:</a:t>
            </a:r>
          </a:p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dirty="0">
                <a:solidFill>
                  <a:srgbClr val="34240C"/>
                </a:solidFill>
                <a:latin typeface="Canva Sans"/>
                <a:ea typeface="Canva Sans"/>
                <a:cs typeface="Canva Sans"/>
                <a:sym typeface="Canva Sans"/>
              </a:rPr>
              <a:t>320 g</a:t>
            </a:r>
          </a:p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b="1" dirty="0" err="1">
                <a:solidFill>
                  <a:srgbClr val="34240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Vænghaf</a:t>
            </a:r>
            <a:r>
              <a:rPr lang="en-US" sz="3400" b="1" dirty="0">
                <a:solidFill>
                  <a:srgbClr val="34240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:</a:t>
            </a:r>
          </a:p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dirty="0">
                <a:solidFill>
                  <a:srgbClr val="34240C"/>
                </a:solidFill>
                <a:latin typeface="Canva Sans"/>
                <a:ea typeface="Canva Sans"/>
                <a:cs typeface="Canva Sans"/>
                <a:sym typeface="Canva Sans"/>
              </a:rPr>
              <a:t>95–110 cm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722424" y="4511148"/>
            <a:ext cx="6107352" cy="5498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Branduglan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svífur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oft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með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vængina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svolítið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fram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-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og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b="1" dirty="0" err="1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uppsveigða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. </a:t>
            </a:r>
          </a:p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Hún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er </a:t>
            </a:r>
            <a:r>
              <a:rPr lang="en-US" sz="3400" b="1" dirty="0" err="1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einfari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sem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sést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helst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í </a:t>
            </a:r>
            <a:r>
              <a:rPr lang="en-US" sz="3400" b="1" dirty="0" err="1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ljósaskiptunum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. </a:t>
            </a:r>
          </a:p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Er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venjulega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þögul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en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á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varpstöðvum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heyrist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stundum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hátt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væl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eða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endurtekið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djúpt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stef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192000" y="277231"/>
            <a:ext cx="47244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 err="1">
                <a:solidFill>
                  <a:srgbClr val="5C3F1A"/>
                </a:solidFill>
                <a:latin typeface="Agrandir Bold"/>
                <a:ea typeface="Agrandir Bold"/>
                <a:cs typeface="Agrandir Bold"/>
                <a:sym typeface="Agrandir Bold"/>
              </a:rPr>
              <a:t>Flug</a:t>
            </a:r>
            <a:r>
              <a:rPr lang="en-US" sz="8000" b="1" dirty="0">
                <a:solidFill>
                  <a:srgbClr val="5C3F1A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br>
              <a:rPr lang="en-US" sz="8000" b="1" dirty="0">
                <a:solidFill>
                  <a:srgbClr val="5C3F1A"/>
                </a:solidFill>
                <a:latin typeface="Agrandir Bold"/>
                <a:ea typeface="Agrandir Bold"/>
                <a:cs typeface="Agrandir Bold"/>
                <a:sym typeface="Agrandir Bold"/>
              </a:rPr>
            </a:br>
            <a:r>
              <a:rPr lang="en-US" sz="8000" b="1" dirty="0" err="1">
                <a:solidFill>
                  <a:srgbClr val="5C3F1A"/>
                </a:solidFill>
                <a:latin typeface="Agrandir Bold"/>
                <a:ea typeface="Agrandir Bold"/>
                <a:cs typeface="Agrandir Bold"/>
                <a:sym typeface="Agrandir Bold"/>
              </a:rPr>
              <a:t>og</a:t>
            </a:r>
            <a:r>
              <a:rPr lang="en-US" sz="8000" b="1" dirty="0">
                <a:solidFill>
                  <a:srgbClr val="5C3F1A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br>
              <a:rPr lang="en-US" sz="8000" b="1" dirty="0">
                <a:solidFill>
                  <a:srgbClr val="5C3F1A"/>
                </a:solidFill>
                <a:latin typeface="Agrandir Bold"/>
                <a:ea typeface="Agrandir Bold"/>
                <a:cs typeface="Agrandir Bold"/>
                <a:sym typeface="Agrandir Bold"/>
              </a:rPr>
            </a:br>
            <a:r>
              <a:rPr lang="en-US" sz="8000" b="1" dirty="0" err="1">
                <a:solidFill>
                  <a:srgbClr val="5C3F1A"/>
                </a:solidFill>
                <a:latin typeface="Agrandir Bold"/>
                <a:ea typeface="Agrandir Bold"/>
                <a:cs typeface="Agrandir Bold"/>
                <a:sym typeface="Agrandir Bold"/>
              </a:rPr>
              <a:t>vænghaf</a:t>
            </a:r>
            <a:endParaRPr lang="en-US" sz="8000" b="1" dirty="0">
              <a:solidFill>
                <a:srgbClr val="5C3F1A"/>
              </a:solidFill>
              <a:latin typeface="Agrandir Bold"/>
              <a:ea typeface="Agrandir Bold"/>
              <a:cs typeface="Agrandir Bold"/>
              <a:sym typeface="Agrandir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DF">
                <a:alpha val="100000"/>
              </a:srgbClr>
            </a:gs>
            <a:gs pos="100000">
              <a:srgbClr val="D3C3A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94934" y="0"/>
            <a:ext cx="12093066" cy="10287000"/>
          </a:xfrm>
          <a:custGeom>
            <a:avLst/>
            <a:gdLst/>
            <a:ahLst/>
            <a:cxnLst/>
            <a:rect l="l" t="t" r="r" b="b"/>
            <a:pathLst>
              <a:path w="12093066" h="10287000">
                <a:moveTo>
                  <a:pt x="0" y="0"/>
                </a:moveTo>
                <a:lnTo>
                  <a:pt x="12093066" y="0"/>
                </a:lnTo>
                <a:lnTo>
                  <a:pt x="120930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387" r="-503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67456"/>
            <a:ext cx="3982394" cy="1823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5C3F1A"/>
                </a:solidFill>
                <a:latin typeface="Agrandir Bold"/>
                <a:ea typeface="Agrandir Bold"/>
                <a:cs typeface="Agrandir Bold"/>
                <a:sym typeface="Agrandir Bold"/>
              </a:rPr>
              <a:t>Fæða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36780" y="2340984"/>
            <a:ext cx="5166234" cy="734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Aðalfæða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branduglu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eru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hagamýs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hún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flýgur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hljóðlaust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lágt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yfir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landi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skurðum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eða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kjarrlendi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þar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sem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músa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er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að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vænta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. 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Branduglan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veiðir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einnig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úr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talsverðri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hæð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t.d.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yfir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melgresi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Branduglan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borðar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einnig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smáfugla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bæði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fullorðna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og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unga</a:t>
            </a:r>
            <a:r>
              <a:rPr lang="en-US" sz="3399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DF">
                <a:alpha val="100000"/>
              </a:srgbClr>
            </a:gs>
            <a:gs pos="100000">
              <a:srgbClr val="D3C3A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457631"/>
            <a:ext cx="15408001" cy="3852000"/>
          </a:xfrm>
          <a:custGeom>
            <a:avLst/>
            <a:gdLst/>
            <a:ahLst/>
            <a:cxnLst/>
            <a:rect l="l" t="t" r="r" b="b"/>
            <a:pathLst>
              <a:path w="15408001" h="3852000">
                <a:moveTo>
                  <a:pt x="0" y="0"/>
                </a:moveTo>
                <a:lnTo>
                  <a:pt x="15408001" y="0"/>
                </a:lnTo>
                <a:lnTo>
                  <a:pt x="15408001" y="3852000"/>
                </a:lnTo>
                <a:lnTo>
                  <a:pt x="0" y="385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297087" y="0"/>
            <a:ext cx="8990913" cy="6440486"/>
          </a:xfrm>
          <a:custGeom>
            <a:avLst/>
            <a:gdLst/>
            <a:ahLst/>
            <a:cxnLst/>
            <a:rect l="l" t="t" r="r" b="b"/>
            <a:pathLst>
              <a:path w="8990913" h="6440486">
                <a:moveTo>
                  <a:pt x="0" y="0"/>
                </a:moveTo>
                <a:lnTo>
                  <a:pt x="8990913" y="0"/>
                </a:lnTo>
                <a:lnTo>
                  <a:pt x="8990913" y="6440486"/>
                </a:lnTo>
                <a:lnTo>
                  <a:pt x="0" y="64404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671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43209" y="328295"/>
            <a:ext cx="17006723" cy="1124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b="1">
                <a:solidFill>
                  <a:srgbClr val="5C3F1A"/>
                </a:solidFill>
                <a:latin typeface="Agrandir Bold"/>
                <a:ea typeface="Agrandir Bold"/>
                <a:cs typeface="Agrandir Bold"/>
                <a:sym typeface="Agrandir Bold"/>
              </a:rPr>
              <a:t>Lífshættir branduglunnar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3209" y="1659572"/>
            <a:ext cx="8586288" cy="4780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72" lvl="1" indent="-367036" algn="l">
              <a:lnSpc>
                <a:spcPts val="4760"/>
              </a:lnSpc>
              <a:buFont typeface="Arial"/>
              <a:buChar char="•"/>
            </a:pP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Verpur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í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lyngmóum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kjarri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eða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graslendi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, oft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þar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sem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það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er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blautt</a:t>
            </a:r>
            <a:endParaRPr lang="en-US" sz="3400" dirty="0">
              <a:solidFill>
                <a:srgbClr val="5C3F1A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734072" lvl="1" indent="-367036" algn="l">
              <a:lnSpc>
                <a:spcPts val="4760"/>
              </a:lnSpc>
              <a:buFont typeface="Arial"/>
              <a:buChar char="•"/>
            </a:pP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Heiðrið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er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oftast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falið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í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lyngi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eða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runna</a:t>
            </a:r>
            <a:endParaRPr lang="en-US" sz="3400" dirty="0">
              <a:solidFill>
                <a:srgbClr val="5C3F1A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734072" lvl="1" indent="-367036" algn="l">
              <a:lnSpc>
                <a:spcPts val="4760"/>
              </a:lnSpc>
              <a:buFont typeface="Arial"/>
              <a:buChar char="•"/>
            </a:pP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Ungar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klekjast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ekki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samtímis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og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geta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verið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mjög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b="1" dirty="0" err="1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misstórir</a:t>
            </a:r>
            <a:endParaRPr lang="en-US" sz="3400" b="1" dirty="0">
              <a:solidFill>
                <a:srgbClr val="5C3F1A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734072" lvl="1" indent="-367036" algn="l">
              <a:lnSpc>
                <a:spcPts val="4760"/>
              </a:lnSpc>
              <a:buFont typeface="Arial"/>
              <a:buChar char="•"/>
            </a:pP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Heldur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sig á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veturna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í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skóglendi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og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görðum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þar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sem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hagamýs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er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að</a:t>
            </a:r>
            <a:r>
              <a:rPr lang="en-US" sz="34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4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finna</a:t>
            </a:r>
            <a:endParaRPr lang="en-US" sz="3400" dirty="0">
              <a:solidFill>
                <a:srgbClr val="5C3F1A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5068588" y="6400481"/>
            <a:ext cx="3667617" cy="3498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8D6B4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Fjöldi</a:t>
            </a:r>
            <a:r>
              <a:rPr lang="en-US" sz="2500" b="1" dirty="0">
                <a:solidFill>
                  <a:srgbClr val="8D6B4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500" b="1" dirty="0" err="1">
                <a:solidFill>
                  <a:srgbClr val="8D6B4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eggja</a:t>
            </a:r>
            <a:r>
              <a:rPr lang="en-US" sz="2500" b="1" dirty="0">
                <a:solidFill>
                  <a:srgbClr val="8D6B4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:</a:t>
            </a: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 dirty="0">
                <a:solidFill>
                  <a:srgbClr val="8D6B4E"/>
                </a:solidFill>
                <a:latin typeface="Canva Sans"/>
                <a:ea typeface="Canva Sans"/>
                <a:cs typeface="Canva Sans"/>
                <a:sym typeface="Canva Sans"/>
              </a:rPr>
              <a:t>4–8</a:t>
            </a: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8D6B4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Liggur</a:t>
            </a:r>
            <a:r>
              <a:rPr lang="en-US" sz="2500" b="1" dirty="0">
                <a:solidFill>
                  <a:srgbClr val="8D6B4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á:</a:t>
            </a: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 dirty="0">
                <a:solidFill>
                  <a:srgbClr val="8D6B4E"/>
                </a:solidFill>
                <a:latin typeface="Canva Sans"/>
                <a:ea typeface="Canva Sans"/>
                <a:cs typeface="Canva Sans"/>
                <a:sym typeface="Canva Sans"/>
              </a:rPr>
              <a:t>24–29 </a:t>
            </a:r>
            <a:r>
              <a:rPr lang="en-US" sz="2500" dirty="0" err="1">
                <a:solidFill>
                  <a:srgbClr val="8D6B4E"/>
                </a:solidFill>
                <a:latin typeface="Canva Sans"/>
                <a:ea typeface="Canva Sans"/>
                <a:cs typeface="Canva Sans"/>
                <a:sym typeface="Canva Sans"/>
              </a:rPr>
              <a:t>daga</a:t>
            </a:r>
            <a:endParaRPr lang="en-US" sz="2500" dirty="0">
              <a:solidFill>
                <a:srgbClr val="8D6B4E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8D6B4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Ungatími</a:t>
            </a:r>
            <a:r>
              <a:rPr lang="en-US" sz="2500" b="1" dirty="0">
                <a:solidFill>
                  <a:srgbClr val="8D6B4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:</a:t>
            </a: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 dirty="0">
                <a:solidFill>
                  <a:srgbClr val="8D6B4E"/>
                </a:solidFill>
                <a:latin typeface="Canva Sans"/>
                <a:ea typeface="Canva Sans"/>
                <a:cs typeface="Canva Sans"/>
                <a:sym typeface="Canva Sans"/>
              </a:rPr>
              <a:t>28–35 </a:t>
            </a:r>
            <a:r>
              <a:rPr lang="en-US" sz="2500" dirty="0" err="1">
                <a:solidFill>
                  <a:srgbClr val="8D6B4E"/>
                </a:solidFill>
                <a:latin typeface="Canva Sans"/>
                <a:ea typeface="Canva Sans"/>
                <a:cs typeface="Canva Sans"/>
                <a:sym typeface="Canva Sans"/>
              </a:rPr>
              <a:t>dagar</a:t>
            </a:r>
            <a:endParaRPr lang="en-US" sz="2500" dirty="0">
              <a:solidFill>
                <a:srgbClr val="8D6B4E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8D6B4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Stofnstærð</a:t>
            </a:r>
            <a:r>
              <a:rPr lang="en-US" sz="2500" b="1" dirty="0">
                <a:solidFill>
                  <a:srgbClr val="8D6B4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:</a:t>
            </a: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 dirty="0">
                <a:solidFill>
                  <a:srgbClr val="8D6B4E"/>
                </a:solidFill>
                <a:latin typeface="Canva Sans"/>
                <a:ea typeface="Canva Sans"/>
                <a:cs typeface="Canva Sans"/>
                <a:sym typeface="Canva Sans"/>
              </a:rPr>
              <a:t>um 500 </a:t>
            </a:r>
            <a:r>
              <a:rPr lang="en-US" sz="2500" dirty="0" err="1">
                <a:solidFill>
                  <a:srgbClr val="8D6B4E"/>
                </a:solidFill>
                <a:latin typeface="Canva Sans"/>
                <a:ea typeface="Canva Sans"/>
                <a:cs typeface="Canva Sans"/>
                <a:sym typeface="Canva Sans"/>
              </a:rPr>
              <a:t>varppör</a:t>
            </a:r>
            <a:endParaRPr lang="en-US" sz="2500" dirty="0">
              <a:solidFill>
                <a:srgbClr val="8D6B4E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DF">
                <a:alpha val="100000"/>
              </a:srgbClr>
            </a:gs>
            <a:gs pos="100000">
              <a:srgbClr val="D3C3A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13012" y="1028700"/>
            <a:ext cx="14461977" cy="812851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DF">
                <a:alpha val="100000"/>
              </a:srgbClr>
            </a:gs>
            <a:gs pos="100000">
              <a:srgbClr val="D3C3A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8560" y="1976757"/>
            <a:ext cx="11717121" cy="728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93" lvl="1" indent="-345447" algn="l">
              <a:lnSpc>
                <a:spcPts val="4480"/>
              </a:lnSpc>
              <a:buFont typeface="Arial"/>
              <a:buChar char="•"/>
            </a:pP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Ugla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er oft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tákn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visku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og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þekkingar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og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þess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vegna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má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sjá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uglur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í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merkjum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skóla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og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háskóla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víða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um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heim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algn="l">
              <a:lnSpc>
                <a:spcPts val="4480"/>
              </a:lnSpc>
            </a:pPr>
            <a:endParaRPr lang="en-US" sz="3200" dirty="0">
              <a:solidFill>
                <a:srgbClr val="5C3F1A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690893" lvl="1" indent="-345447" algn="l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Í </a:t>
            </a:r>
            <a:r>
              <a:rPr lang="en-US" sz="3200" i="1" dirty="0">
                <a:solidFill>
                  <a:srgbClr val="5C3F1A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Harry Potter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myndunum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á Harry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ugluna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Hedwig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sem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flytur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bréf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og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er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einn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frægasti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uglufugl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heims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algn="l">
              <a:lnSpc>
                <a:spcPts val="4480"/>
              </a:lnSpc>
            </a:pPr>
            <a:endParaRPr lang="en-US" sz="3200" dirty="0">
              <a:solidFill>
                <a:srgbClr val="5C3F1A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690893" lvl="1" indent="-345447" algn="l">
              <a:lnSpc>
                <a:spcPts val="4480"/>
              </a:lnSpc>
              <a:buFont typeface="Arial"/>
              <a:buChar char="•"/>
            </a:pP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Orðið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b="1" dirty="0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„</a:t>
            </a:r>
            <a:r>
              <a:rPr lang="en-US" sz="3200" b="1" dirty="0" err="1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náttugla</a:t>
            </a:r>
            <a:r>
              <a:rPr lang="en-US" sz="3200" b="1" dirty="0">
                <a:solidFill>
                  <a:srgbClr val="5C3F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er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notað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um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fólk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sem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elskar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að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vaka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lengi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fram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á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kvöld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eða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nótt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alveg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eins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og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uglur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sem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eru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mest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á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ferðinni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þegar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dimmir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algn="l">
              <a:lnSpc>
                <a:spcPts val="4480"/>
              </a:lnSpc>
            </a:pPr>
            <a:endParaRPr lang="en-US" sz="3200" dirty="0">
              <a:solidFill>
                <a:srgbClr val="5C3F1A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690893" lvl="1" indent="-345447" algn="l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„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Ugla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sat á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kvisti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“ er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gömul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íslensk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barnaþula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sem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hefur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verið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notuð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í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margar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kynslóðir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, oft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til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að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velja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hver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„er“ í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leik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eða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hver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byrjar</a:t>
            </a:r>
            <a:r>
              <a:rPr lang="en-US" sz="3200" dirty="0">
                <a:solidFill>
                  <a:srgbClr val="5C3F1A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  <p:sp>
        <p:nvSpPr>
          <p:cNvPr id="3" name="Freeform 3"/>
          <p:cNvSpPr/>
          <p:nvPr/>
        </p:nvSpPr>
        <p:spPr>
          <a:xfrm>
            <a:off x="11454468" y="5143500"/>
            <a:ext cx="7744990" cy="5111693"/>
          </a:xfrm>
          <a:custGeom>
            <a:avLst/>
            <a:gdLst/>
            <a:ahLst/>
            <a:cxnLst/>
            <a:rect l="l" t="t" r="r" b="b"/>
            <a:pathLst>
              <a:path w="7744990" h="5111693">
                <a:moveTo>
                  <a:pt x="0" y="0"/>
                </a:moveTo>
                <a:lnTo>
                  <a:pt x="7744990" y="0"/>
                </a:lnTo>
                <a:lnTo>
                  <a:pt x="7744990" y="5111693"/>
                </a:lnTo>
                <a:lnTo>
                  <a:pt x="0" y="51116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67658" y="1636708"/>
            <a:ext cx="3491642" cy="3772913"/>
          </a:xfrm>
          <a:custGeom>
            <a:avLst/>
            <a:gdLst/>
            <a:ahLst/>
            <a:cxnLst/>
            <a:rect l="l" t="t" r="r" b="b"/>
            <a:pathLst>
              <a:path w="3491642" h="3772913">
                <a:moveTo>
                  <a:pt x="0" y="0"/>
                </a:moveTo>
                <a:lnTo>
                  <a:pt x="3491642" y="0"/>
                </a:lnTo>
                <a:lnTo>
                  <a:pt x="3491642" y="3772913"/>
                </a:lnTo>
                <a:lnTo>
                  <a:pt x="0" y="37729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570114" y="30167"/>
            <a:ext cx="19769572" cy="1606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 dirty="0" err="1">
                <a:solidFill>
                  <a:srgbClr val="5C3F1A"/>
                </a:solidFill>
                <a:latin typeface="Agrandir Bold"/>
                <a:ea typeface="Agrandir Bold"/>
                <a:cs typeface="Agrandir Bold"/>
                <a:sym typeface="Agrandir Bold"/>
              </a:rPr>
              <a:t>Skemmtilegur</a:t>
            </a:r>
            <a:r>
              <a:rPr lang="en-US" sz="8000" b="1" dirty="0">
                <a:solidFill>
                  <a:srgbClr val="5C3F1A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8000" b="1" dirty="0" err="1">
                <a:solidFill>
                  <a:srgbClr val="5C3F1A"/>
                </a:solidFill>
                <a:latin typeface="Agrandir Bold"/>
                <a:ea typeface="Agrandir Bold"/>
                <a:cs typeface="Agrandir Bold"/>
                <a:sym typeface="Agrandir Bold"/>
              </a:rPr>
              <a:t>fróðleikur</a:t>
            </a:r>
            <a:r>
              <a:rPr lang="en-US" sz="8000" b="1" dirty="0">
                <a:solidFill>
                  <a:srgbClr val="5C3F1A"/>
                </a:solidFill>
                <a:latin typeface="Agrandir Bold"/>
                <a:ea typeface="Agrandir Bold"/>
                <a:cs typeface="Agrandir Bold"/>
                <a:sym typeface="Agrandir Bold"/>
              </a:rPr>
              <a:t> um </a:t>
            </a:r>
            <a:r>
              <a:rPr lang="en-US" sz="8000" b="1" dirty="0" err="1">
                <a:solidFill>
                  <a:srgbClr val="5C3F1A"/>
                </a:solidFill>
                <a:latin typeface="Agrandir Bold"/>
                <a:ea typeface="Agrandir Bold"/>
                <a:cs typeface="Agrandir Bold"/>
                <a:sym typeface="Agrandir Bold"/>
              </a:rPr>
              <a:t>ugluna</a:t>
            </a:r>
            <a:endParaRPr lang="en-US" sz="8000" b="1" dirty="0">
              <a:solidFill>
                <a:srgbClr val="5C3F1A"/>
              </a:solidFill>
              <a:latin typeface="Agrandir Bold"/>
              <a:ea typeface="Agrandir Bold"/>
              <a:cs typeface="Agrandir Bold"/>
              <a:sym typeface="Agrandir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528</Words>
  <Application>Microsoft Office PowerPoint</Application>
  <PresentationFormat>Custom</PresentationFormat>
  <Paragraphs>69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Agrandir Bold</vt:lpstr>
      <vt:lpstr>Canva Sans Bold</vt:lpstr>
      <vt:lpstr>Calibri</vt:lpstr>
      <vt:lpstr>Canva Sans Italics</vt:lpstr>
      <vt:lpstr>Canva Sans</vt:lpstr>
      <vt:lpstr>Arial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BRANDUGLA</dc:title>
  <dc:creator>Bjōrg Vigfúsína Kjartansdóttir</dc:creator>
  <cp:lastModifiedBy>Bjōrg Vigfúsína</cp:lastModifiedBy>
  <cp:revision>7</cp:revision>
  <dcterms:created xsi:type="dcterms:W3CDTF">2006-08-16T00:00:00Z</dcterms:created>
  <dcterms:modified xsi:type="dcterms:W3CDTF">2026-05-20T23:25:58Z</dcterms:modified>
  <dc:identifier>DAHKDjbXXTU</dc:identifier>
</cp:coreProperties>
</file>