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" panose="00000800000000000000" charset="0"/>
      <p:regular r:id="rId20"/>
    </p:embeddedFont>
    <p:embeddedFont>
      <p:font typeface="Poppins Light" panose="00000400000000000000" pitchFamily="2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23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7.sv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0.sv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11.sv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42233" y="2900466"/>
            <a:ext cx="9603535" cy="5690094"/>
          </a:xfrm>
          <a:custGeom>
            <a:avLst/>
            <a:gdLst/>
            <a:ahLst/>
            <a:cxnLst/>
            <a:rect l="l" t="t" r="r" b="b"/>
            <a:pathLst>
              <a:path w="9603535" h="5690094">
                <a:moveTo>
                  <a:pt x="0" y="0"/>
                </a:moveTo>
                <a:lnTo>
                  <a:pt x="9603534" y="0"/>
                </a:lnTo>
                <a:lnTo>
                  <a:pt x="9603534" y="5690094"/>
                </a:lnTo>
                <a:lnTo>
                  <a:pt x="0" y="5690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78806" y="730163"/>
            <a:ext cx="13330388" cy="1726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09"/>
              </a:lnSpc>
            </a:pPr>
            <a:r>
              <a:rPr lang="en-US" sz="13192" b="1" spc="224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Haförninn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6449" y="9013724"/>
            <a:ext cx="3155101" cy="42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Stærsti fugl Íslands!</a:t>
            </a:r>
          </a:p>
        </p:txBody>
      </p:sp>
      <p:grpSp>
        <p:nvGrpSpPr>
          <p:cNvPr id="5" name="Group 5"/>
          <p:cNvGrpSpPr/>
          <p:nvPr/>
        </p:nvGrpSpPr>
        <p:grpSpPr>
          <a:xfrm rot="-3963458">
            <a:off x="3726795" y="7077541"/>
            <a:ext cx="2207617" cy="3026039"/>
            <a:chOff x="0" y="0"/>
            <a:chExt cx="2943489" cy="4034718"/>
          </a:xfrm>
        </p:grpSpPr>
        <p:sp>
          <p:nvSpPr>
            <p:cNvPr id="6" name="Freeform 6"/>
            <p:cNvSpPr/>
            <p:nvPr/>
          </p:nvSpPr>
          <p:spPr>
            <a:xfrm>
              <a:off x="725408" y="0"/>
              <a:ext cx="1787616" cy="2505345"/>
            </a:xfrm>
            <a:custGeom>
              <a:avLst/>
              <a:gdLst/>
              <a:ahLst/>
              <a:cxnLst/>
              <a:rect l="l" t="t" r="r" b="b"/>
              <a:pathLst>
                <a:path w="1787616" h="2505345">
                  <a:moveTo>
                    <a:pt x="0" y="0"/>
                  </a:moveTo>
                  <a:lnTo>
                    <a:pt x="1787616" y="0"/>
                  </a:lnTo>
                  <a:lnTo>
                    <a:pt x="1787616" y="2505345"/>
                  </a:lnTo>
                  <a:lnTo>
                    <a:pt x="0" y="2505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903305">
              <a:off x="435420" y="1515958"/>
              <a:ext cx="2072650" cy="2095982"/>
            </a:xfrm>
            <a:custGeom>
              <a:avLst/>
              <a:gdLst/>
              <a:ahLst/>
              <a:cxnLst/>
              <a:rect l="l" t="t" r="r" b="b"/>
              <a:pathLst>
                <a:path w="2072650" h="2095982">
                  <a:moveTo>
                    <a:pt x="0" y="0"/>
                  </a:moveTo>
                  <a:lnTo>
                    <a:pt x="2072649" y="0"/>
                  </a:lnTo>
                  <a:lnTo>
                    <a:pt x="2072649" y="2095981"/>
                  </a:lnTo>
                  <a:lnTo>
                    <a:pt x="0" y="2095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2388" y="1863892"/>
            <a:ext cx="1554942" cy="1429066"/>
          </a:xfrm>
          <a:custGeom>
            <a:avLst/>
            <a:gdLst/>
            <a:ahLst/>
            <a:cxnLst/>
            <a:rect l="l" t="t" r="r" b="b"/>
            <a:pathLst>
              <a:path w="1554942" h="1429066">
                <a:moveTo>
                  <a:pt x="0" y="0"/>
                </a:moveTo>
                <a:lnTo>
                  <a:pt x="1554942" y="0"/>
                </a:lnTo>
                <a:lnTo>
                  <a:pt x="1554942" y="1429066"/>
                </a:lnTo>
                <a:lnTo>
                  <a:pt x="0" y="142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2388" y="3667864"/>
            <a:ext cx="1461924" cy="1454995"/>
          </a:xfrm>
          <a:custGeom>
            <a:avLst/>
            <a:gdLst/>
            <a:ahLst/>
            <a:cxnLst/>
            <a:rect l="l" t="t" r="r" b="b"/>
            <a:pathLst>
              <a:path w="1461924" h="1454995">
                <a:moveTo>
                  <a:pt x="0" y="0"/>
                </a:moveTo>
                <a:lnTo>
                  <a:pt x="1461924" y="0"/>
                </a:lnTo>
                <a:lnTo>
                  <a:pt x="1461924" y="1454995"/>
                </a:lnTo>
                <a:lnTo>
                  <a:pt x="0" y="1454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1185" y="5313359"/>
            <a:ext cx="1435029" cy="1414131"/>
          </a:xfrm>
          <a:custGeom>
            <a:avLst/>
            <a:gdLst/>
            <a:ahLst/>
            <a:cxnLst/>
            <a:rect l="l" t="t" r="r" b="b"/>
            <a:pathLst>
              <a:path w="1435029" h="1414131">
                <a:moveTo>
                  <a:pt x="0" y="0"/>
                </a:moveTo>
                <a:lnTo>
                  <a:pt x="1435030" y="0"/>
                </a:lnTo>
                <a:lnTo>
                  <a:pt x="1435030" y="1414131"/>
                </a:lnTo>
                <a:lnTo>
                  <a:pt x="0" y="14141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4733" y="6917990"/>
            <a:ext cx="1617233" cy="1265035"/>
          </a:xfrm>
          <a:custGeom>
            <a:avLst/>
            <a:gdLst/>
            <a:ahLst/>
            <a:cxnLst/>
            <a:rect l="l" t="t" r="r" b="b"/>
            <a:pathLst>
              <a:path w="1617233" h="1265035">
                <a:moveTo>
                  <a:pt x="0" y="0"/>
                </a:moveTo>
                <a:lnTo>
                  <a:pt x="1617233" y="0"/>
                </a:lnTo>
                <a:lnTo>
                  <a:pt x="1617233" y="1265036"/>
                </a:lnTo>
                <a:lnTo>
                  <a:pt x="0" y="1265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4225" y="8376264"/>
            <a:ext cx="608950" cy="1764072"/>
          </a:xfrm>
          <a:custGeom>
            <a:avLst/>
            <a:gdLst/>
            <a:ahLst/>
            <a:cxnLst/>
            <a:rect l="l" t="t" r="r" b="b"/>
            <a:pathLst>
              <a:path w="608950" h="1764072">
                <a:moveTo>
                  <a:pt x="0" y="0"/>
                </a:moveTo>
                <a:lnTo>
                  <a:pt x="608950" y="0"/>
                </a:lnTo>
                <a:lnTo>
                  <a:pt x="608950" y="1764072"/>
                </a:lnTo>
                <a:lnTo>
                  <a:pt x="0" y="17640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27782" y="2080250"/>
            <a:ext cx="15379323" cy="7863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Brúnn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á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litinn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með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200 - 240 cm.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langt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vænghaf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og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er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allt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að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5 kg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að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þyngd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5599"/>
              </a:lnSpc>
            </a:pPr>
            <a:endParaRPr lang="en-US" sz="3999" b="1" spc="67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5599"/>
              </a:lnSpc>
            </a:pP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Örn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assa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ungi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5599"/>
              </a:lnSpc>
            </a:pPr>
            <a:endParaRPr lang="en-US" sz="3999" b="1" spc="67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5599"/>
              </a:lnSpc>
            </a:pP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1 - 3 egg</a:t>
            </a:r>
          </a:p>
          <a:p>
            <a:pPr algn="just">
              <a:lnSpc>
                <a:spcPts val="5599"/>
              </a:lnSpc>
            </a:pPr>
            <a:endParaRPr lang="en-US" sz="3999" b="1" spc="67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5599"/>
              </a:lnSpc>
            </a:pP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Fýll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æðarfugl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lax,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hrogn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lunda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og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hræ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5599"/>
              </a:lnSpc>
            </a:pPr>
            <a:endParaRPr lang="en-US" sz="3999" b="1" spc="67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Er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stærsti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og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sjaldgæfasti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ránfugl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á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Íslandi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Kvenfulginn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er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töluvert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stærri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spc="6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karlfuglinn</a:t>
            </a:r>
            <a:r>
              <a:rPr lang="en-US" sz="3999" b="1" spc="6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7164" y="132433"/>
            <a:ext cx="5192689" cy="154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3"/>
              </a:lnSpc>
              <a:spcBef>
                <a:spcPct val="0"/>
              </a:spcBef>
            </a:pPr>
            <a:r>
              <a:rPr lang="en-US" sz="8552" b="1" spc="14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Haförn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93D24-69C6-415D-B183-B973B04E8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85070" y="2895016"/>
            <a:ext cx="4038600" cy="5349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13581292" y="-3017577"/>
            <a:ext cx="16322154" cy="16322154"/>
          </a:xfrm>
          <a:custGeom>
            <a:avLst/>
            <a:gdLst/>
            <a:ahLst/>
            <a:cxnLst/>
            <a:rect l="l" t="t" r="r" b="b"/>
            <a:pathLst>
              <a:path w="16322154" h="16322154">
                <a:moveTo>
                  <a:pt x="0" y="0"/>
                </a:moveTo>
                <a:lnTo>
                  <a:pt x="16322154" y="0"/>
                </a:lnTo>
                <a:lnTo>
                  <a:pt x="16322154" y="16322154"/>
                </a:lnTo>
                <a:lnTo>
                  <a:pt x="0" y="1632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39967">
            <a:off x="-2061474" y="2094864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0" y="0"/>
                </a:lnTo>
                <a:lnTo>
                  <a:pt x="3494090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8439967">
            <a:off x="17158478" y="302196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1" y="0"/>
                </a:lnTo>
                <a:lnTo>
                  <a:pt x="3494091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88108" y="8043903"/>
            <a:ext cx="2464771" cy="3336085"/>
            <a:chOff x="0" y="0"/>
            <a:chExt cx="3286362" cy="4448113"/>
          </a:xfrm>
        </p:grpSpPr>
        <p:sp>
          <p:nvSpPr>
            <p:cNvPr id="6" name="Freeform 6"/>
            <p:cNvSpPr/>
            <p:nvPr/>
          </p:nvSpPr>
          <p:spPr>
            <a:xfrm>
              <a:off x="387734" y="0"/>
              <a:ext cx="2833173" cy="2737554"/>
            </a:xfrm>
            <a:custGeom>
              <a:avLst/>
              <a:gdLst/>
              <a:ahLst/>
              <a:cxnLst/>
              <a:rect l="l" t="t" r="r" b="b"/>
              <a:pathLst>
                <a:path w="2833173" h="2737554">
                  <a:moveTo>
                    <a:pt x="0" y="0"/>
                  </a:moveTo>
                  <a:lnTo>
                    <a:pt x="2833173" y="0"/>
                  </a:lnTo>
                  <a:lnTo>
                    <a:pt x="2833173" y="2737554"/>
                  </a:lnTo>
                  <a:lnTo>
                    <a:pt x="0" y="2737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903305">
              <a:off x="458059" y="1656465"/>
              <a:ext cx="2370244" cy="2290248"/>
            </a:xfrm>
            <a:custGeom>
              <a:avLst/>
              <a:gdLst/>
              <a:ahLst/>
              <a:cxnLst/>
              <a:rect l="l" t="t" r="r" b="b"/>
              <a:pathLst>
                <a:path w="2370244" h="2290248">
                  <a:moveTo>
                    <a:pt x="0" y="0"/>
                  </a:moveTo>
                  <a:lnTo>
                    <a:pt x="2370244" y="0"/>
                  </a:lnTo>
                  <a:lnTo>
                    <a:pt x="2370244" y="2290248"/>
                  </a:lnTo>
                  <a:lnTo>
                    <a:pt x="0" y="2290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10655737">
            <a:off x="15599879" y="-1262767"/>
            <a:ext cx="2990573" cy="4047761"/>
            <a:chOff x="0" y="0"/>
            <a:chExt cx="3987430" cy="5397015"/>
          </a:xfrm>
        </p:grpSpPr>
        <p:sp>
          <p:nvSpPr>
            <p:cNvPr id="9" name="Freeform 9"/>
            <p:cNvSpPr/>
            <p:nvPr/>
          </p:nvSpPr>
          <p:spPr>
            <a:xfrm>
              <a:off x="470448" y="0"/>
              <a:ext cx="3437565" cy="3321547"/>
            </a:xfrm>
            <a:custGeom>
              <a:avLst/>
              <a:gdLst/>
              <a:ahLst/>
              <a:cxnLst/>
              <a:rect l="l" t="t" r="r" b="b"/>
              <a:pathLst>
                <a:path w="3437565" h="3321547">
                  <a:moveTo>
                    <a:pt x="0" y="0"/>
                  </a:moveTo>
                  <a:lnTo>
                    <a:pt x="3437565" y="0"/>
                  </a:lnTo>
                  <a:lnTo>
                    <a:pt x="3437565" y="3321547"/>
                  </a:lnTo>
                  <a:lnTo>
                    <a:pt x="0" y="3321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2903305">
              <a:off x="555775" y="2009833"/>
              <a:ext cx="2875881" cy="2778820"/>
            </a:xfrm>
            <a:custGeom>
              <a:avLst/>
              <a:gdLst/>
              <a:ahLst/>
              <a:cxnLst/>
              <a:rect l="l" t="t" r="r" b="b"/>
              <a:pathLst>
                <a:path w="2875881" h="2778820">
                  <a:moveTo>
                    <a:pt x="0" y="0"/>
                  </a:moveTo>
                  <a:lnTo>
                    <a:pt x="2875880" y="0"/>
                  </a:lnTo>
                  <a:lnTo>
                    <a:pt x="2875880" y="2778820"/>
                  </a:lnTo>
                  <a:lnTo>
                    <a:pt x="0" y="277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2022633" y="4500111"/>
            <a:ext cx="6265367" cy="626536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16413" r="-16413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616693">
            <a:off x="17043695" y="1681780"/>
            <a:ext cx="2094517" cy="3756982"/>
          </a:xfrm>
          <a:custGeom>
            <a:avLst/>
            <a:gdLst/>
            <a:ahLst/>
            <a:cxnLst/>
            <a:rect l="l" t="t" r="r" b="b"/>
            <a:pathLst>
              <a:path w="2094517" h="3756982">
                <a:moveTo>
                  <a:pt x="0" y="0"/>
                </a:moveTo>
                <a:lnTo>
                  <a:pt x="2094517" y="0"/>
                </a:lnTo>
                <a:lnTo>
                  <a:pt x="2094517" y="3756982"/>
                </a:lnTo>
                <a:lnTo>
                  <a:pt x="0" y="3756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353883" flipH="1">
            <a:off x="-617908" y="5164367"/>
            <a:ext cx="2094517" cy="3756982"/>
          </a:xfrm>
          <a:custGeom>
            <a:avLst/>
            <a:gdLst/>
            <a:ahLst/>
            <a:cxnLst/>
            <a:rect l="l" t="t" r="r" b="b"/>
            <a:pathLst>
              <a:path w="2094517" h="3756982">
                <a:moveTo>
                  <a:pt x="2094517" y="0"/>
                </a:moveTo>
                <a:lnTo>
                  <a:pt x="0" y="0"/>
                </a:lnTo>
                <a:lnTo>
                  <a:pt x="0" y="3756982"/>
                </a:lnTo>
                <a:lnTo>
                  <a:pt x="2094517" y="3756982"/>
                </a:lnTo>
                <a:lnTo>
                  <a:pt x="2094517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443776">
            <a:off x="-3533271" y="-2867130"/>
            <a:ext cx="6090326" cy="5734260"/>
          </a:xfrm>
          <a:custGeom>
            <a:avLst/>
            <a:gdLst/>
            <a:ahLst/>
            <a:cxnLst/>
            <a:rect l="l" t="t" r="r" b="b"/>
            <a:pathLst>
              <a:path w="6090326" h="5734260">
                <a:moveTo>
                  <a:pt x="0" y="0"/>
                </a:moveTo>
                <a:lnTo>
                  <a:pt x="6090326" y="0"/>
                </a:lnTo>
                <a:lnTo>
                  <a:pt x="6090326" y="5734260"/>
                </a:lnTo>
                <a:lnTo>
                  <a:pt x="0" y="573426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433287" y="550108"/>
            <a:ext cx="11302129" cy="112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26"/>
              </a:lnSpc>
            </a:pPr>
            <a:r>
              <a:rPr lang="en-US" sz="8552" b="1" spc="145" dirty="0" err="1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Haförninn</a:t>
            </a:r>
            <a:r>
              <a:rPr lang="en-US" sz="8552" b="1" spc="145" dirty="0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 á </a:t>
            </a:r>
            <a:r>
              <a:rPr lang="en-US" sz="8552" b="1" spc="145" dirty="0" err="1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Íslandi</a:t>
            </a:r>
            <a:endParaRPr lang="en-US" sz="8552" b="1" spc="145" dirty="0">
              <a:solidFill>
                <a:srgbClr val="364F2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7265" y="1973379"/>
            <a:ext cx="11934173" cy="930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29"/>
              </a:lnSpc>
            </a:pP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Örninn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stærsti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sjaldgæfasti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ránfugl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landsins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, oft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nefndur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konungur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fuglanna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229"/>
              </a:lnSpc>
            </a:pP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Aðallitur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brúnn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b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229"/>
              </a:lnSpc>
            </a:pP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Fullorðinn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örn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gulur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eða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ljósbrúnn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höfði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aftur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bak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niður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bringu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229"/>
              </a:lnSpc>
            </a:pP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Fleyglaga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stélið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hvítt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229"/>
              </a:lnSpc>
            </a:pP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Ungarnir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eru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mun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dekkri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liturinn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lýsist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með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aldrinum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13581292" y="-3017577"/>
            <a:ext cx="16322154" cy="16322154"/>
          </a:xfrm>
          <a:custGeom>
            <a:avLst/>
            <a:gdLst/>
            <a:ahLst/>
            <a:cxnLst/>
            <a:rect l="l" t="t" r="r" b="b"/>
            <a:pathLst>
              <a:path w="16322154" h="16322154">
                <a:moveTo>
                  <a:pt x="0" y="0"/>
                </a:moveTo>
                <a:lnTo>
                  <a:pt x="16322154" y="0"/>
                </a:lnTo>
                <a:lnTo>
                  <a:pt x="16322154" y="16322154"/>
                </a:lnTo>
                <a:lnTo>
                  <a:pt x="0" y="1632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39967">
            <a:off x="-2061474" y="2094864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0" y="0"/>
                </a:lnTo>
                <a:lnTo>
                  <a:pt x="3494090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8439967">
            <a:off x="17158478" y="302196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1" y="0"/>
                </a:lnTo>
                <a:lnTo>
                  <a:pt x="3494091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88108" y="8043903"/>
            <a:ext cx="2464771" cy="3336085"/>
            <a:chOff x="0" y="0"/>
            <a:chExt cx="3286362" cy="4448113"/>
          </a:xfrm>
        </p:grpSpPr>
        <p:sp>
          <p:nvSpPr>
            <p:cNvPr id="6" name="Freeform 6"/>
            <p:cNvSpPr/>
            <p:nvPr/>
          </p:nvSpPr>
          <p:spPr>
            <a:xfrm>
              <a:off x="387734" y="0"/>
              <a:ext cx="2833173" cy="2737554"/>
            </a:xfrm>
            <a:custGeom>
              <a:avLst/>
              <a:gdLst/>
              <a:ahLst/>
              <a:cxnLst/>
              <a:rect l="l" t="t" r="r" b="b"/>
              <a:pathLst>
                <a:path w="2833173" h="2737554">
                  <a:moveTo>
                    <a:pt x="0" y="0"/>
                  </a:moveTo>
                  <a:lnTo>
                    <a:pt x="2833173" y="0"/>
                  </a:lnTo>
                  <a:lnTo>
                    <a:pt x="2833173" y="2737554"/>
                  </a:lnTo>
                  <a:lnTo>
                    <a:pt x="0" y="2737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903305">
              <a:off x="458059" y="1656465"/>
              <a:ext cx="2370244" cy="2290248"/>
            </a:xfrm>
            <a:custGeom>
              <a:avLst/>
              <a:gdLst/>
              <a:ahLst/>
              <a:cxnLst/>
              <a:rect l="l" t="t" r="r" b="b"/>
              <a:pathLst>
                <a:path w="2370244" h="2290248">
                  <a:moveTo>
                    <a:pt x="0" y="0"/>
                  </a:moveTo>
                  <a:lnTo>
                    <a:pt x="2370244" y="0"/>
                  </a:lnTo>
                  <a:lnTo>
                    <a:pt x="2370244" y="2290248"/>
                  </a:lnTo>
                  <a:lnTo>
                    <a:pt x="0" y="2290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10655737">
            <a:off x="15599879" y="-1262767"/>
            <a:ext cx="2990573" cy="4047761"/>
            <a:chOff x="0" y="0"/>
            <a:chExt cx="3987430" cy="5397015"/>
          </a:xfrm>
        </p:grpSpPr>
        <p:sp>
          <p:nvSpPr>
            <p:cNvPr id="9" name="Freeform 9"/>
            <p:cNvSpPr/>
            <p:nvPr/>
          </p:nvSpPr>
          <p:spPr>
            <a:xfrm>
              <a:off x="470448" y="0"/>
              <a:ext cx="3437565" cy="3321547"/>
            </a:xfrm>
            <a:custGeom>
              <a:avLst/>
              <a:gdLst/>
              <a:ahLst/>
              <a:cxnLst/>
              <a:rect l="l" t="t" r="r" b="b"/>
              <a:pathLst>
                <a:path w="3437565" h="3321547">
                  <a:moveTo>
                    <a:pt x="0" y="0"/>
                  </a:moveTo>
                  <a:lnTo>
                    <a:pt x="3437565" y="0"/>
                  </a:lnTo>
                  <a:lnTo>
                    <a:pt x="3437565" y="3321547"/>
                  </a:lnTo>
                  <a:lnTo>
                    <a:pt x="0" y="3321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2903305">
              <a:off x="555775" y="2009833"/>
              <a:ext cx="2875881" cy="2778820"/>
            </a:xfrm>
            <a:custGeom>
              <a:avLst/>
              <a:gdLst/>
              <a:ahLst/>
              <a:cxnLst/>
              <a:rect l="l" t="t" r="r" b="b"/>
              <a:pathLst>
                <a:path w="2875881" h="2778820">
                  <a:moveTo>
                    <a:pt x="0" y="0"/>
                  </a:moveTo>
                  <a:lnTo>
                    <a:pt x="2875880" y="0"/>
                  </a:lnTo>
                  <a:lnTo>
                    <a:pt x="2875880" y="2778820"/>
                  </a:lnTo>
                  <a:lnTo>
                    <a:pt x="0" y="2778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616693">
            <a:off x="17043695" y="1681780"/>
            <a:ext cx="2094517" cy="3756982"/>
          </a:xfrm>
          <a:custGeom>
            <a:avLst/>
            <a:gdLst/>
            <a:ahLst/>
            <a:cxnLst/>
            <a:rect l="l" t="t" r="r" b="b"/>
            <a:pathLst>
              <a:path w="2094517" h="3756982">
                <a:moveTo>
                  <a:pt x="0" y="0"/>
                </a:moveTo>
                <a:lnTo>
                  <a:pt x="2094517" y="0"/>
                </a:lnTo>
                <a:lnTo>
                  <a:pt x="2094517" y="3756982"/>
                </a:lnTo>
                <a:lnTo>
                  <a:pt x="0" y="3756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353883" flipH="1">
            <a:off x="-617908" y="5164367"/>
            <a:ext cx="2094517" cy="3756982"/>
          </a:xfrm>
          <a:custGeom>
            <a:avLst/>
            <a:gdLst/>
            <a:ahLst/>
            <a:cxnLst/>
            <a:rect l="l" t="t" r="r" b="b"/>
            <a:pathLst>
              <a:path w="2094517" h="3756982">
                <a:moveTo>
                  <a:pt x="2094517" y="0"/>
                </a:moveTo>
                <a:lnTo>
                  <a:pt x="0" y="0"/>
                </a:lnTo>
                <a:lnTo>
                  <a:pt x="0" y="3756982"/>
                </a:lnTo>
                <a:lnTo>
                  <a:pt x="2094517" y="3756982"/>
                </a:lnTo>
                <a:lnTo>
                  <a:pt x="20945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443776">
            <a:off x="-3533271" y="-2867130"/>
            <a:ext cx="6090326" cy="5734260"/>
          </a:xfrm>
          <a:custGeom>
            <a:avLst/>
            <a:gdLst/>
            <a:ahLst/>
            <a:cxnLst/>
            <a:rect l="l" t="t" r="r" b="b"/>
            <a:pathLst>
              <a:path w="6090326" h="5734260">
                <a:moveTo>
                  <a:pt x="0" y="0"/>
                </a:moveTo>
                <a:lnTo>
                  <a:pt x="6090326" y="0"/>
                </a:lnTo>
                <a:lnTo>
                  <a:pt x="6090326" y="5734260"/>
                </a:lnTo>
                <a:lnTo>
                  <a:pt x="0" y="573426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99004" y="282521"/>
            <a:ext cx="11302129" cy="112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26"/>
              </a:lnSpc>
            </a:pPr>
            <a:r>
              <a:rPr lang="en-US" sz="8552" b="1" spc="145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Haförninn á Íslandi</a:t>
            </a:r>
          </a:p>
        </p:txBody>
      </p:sp>
      <p:pic>
        <p:nvPicPr>
          <p:cNvPr id="1028" name="Picture 4" descr="Haförn Myndir, Ljósmyndun">
            <a:extLst>
              <a:ext uri="{FF2B5EF4-FFF2-40B4-BE49-F238E27FC236}">
                <a16:creationId xmlns:a16="http://schemas.microsoft.com/office/drawing/2014/main" id="{FCEEAB74-05E8-4CFB-90CD-CBB6EA50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72" y="4966302"/>
            <a:ext cx="7218649" cy="5222584"/>
          </a:xfrm>
          <a:prstGeom prst="flowChartConnector">
            <a:avLst/>
          </a:prstGeom>
          <a:solidFill>
            <a:srgbClr val="92D050"/>
          </a:solidFill>
        </p:spPr>
      </p:pic>
      <p:sp>
        <p:nvSpPr>
          <p:cNvPr id="17" name="TextBox 17"/>
          <p:cNvSpPr txBox="1"/>
          <p:nvPr/>
        </p:nvSpPr>
        <p:spPr>
          <a:xfrm>
            <a:off x="1976664" y="1380089"/>
            <a:ext cx="12388131" cy="8553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29"/>
              </a:lnSpc>
            </a:pP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Haförn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auðgreindur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stærð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lögun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ferhyrndum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vængjunum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með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ystu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handflugfjaðrir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vel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aðskildar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(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fingraðar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229"/>
              </a:lnSpc>
            </a:pP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Oft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má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sjá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úr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mikilli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fjarlægð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hvar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örninn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svífur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þöndum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vængjum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yfir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landi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eða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hafi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leitar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sér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bráð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eða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hvar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situr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langtímum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saman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kyrr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sama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útsýnisstaðnum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229"/>
              </a:lnSpc>
            </a:pP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 er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styggur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friðsamur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getur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áge</a:t>
            </a:r>
            <a:r>
              <a:rPr lang="en-US" sz="3735" spc="-74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ngur</a:t>
            </a:r>
            <a:r>
              <a:rPr lang="en-US" sz="3735" spc="-74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við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hreiður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</a:p>
          <a:p>
            <a:pPr marL="0" lvl="0" indent="0" algn="l">
              <a:lnSpc>
                <a:spcPts val="5229"/>
              </a:lnSpc>
            </a:pP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Ernir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eru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oftast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stakir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, í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pörum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eða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3735" spc="-74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smáhópum</a:t>
            </a:r>
            <a:r>
              <a:rPr lang="en-US" sz="3735" spc="-74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5229"/>
              </a:lnSpc>
            </a:pPr>
            <a:endParaRPr lang="en-US" sz="3735" spc="-74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35307">
            <a:off x="-11840139" y="-3017577"/>
            <a:ext cx="16322154" cy="16322154"/>
          </a:xfrm>
          <a:custGeom>
            <a:avLst/>
            <a:gdLst/>
            <a:ahLst/>
            <a:cxnLst/>
            <a:rect l="l" t="t" r="r" b="b"/>
            <a:pathLst>
              <a:path w="16322154" h="16322154">
                <a:moveTo>
                  <a:pt x="0" y="0"/>
                </a:moveTo>
                <a:lnTo>
                  <a:pt x="16322154" y="0"/>
                </a:lnTo>
                <a:lnTo>
                  <a:pt x="16322154" y="16322154"/>
                </a:lnTo>
                <a:lnTo>
                  <a:pt x="0" y="1632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39967">
            <a:off x="-2172131" y="95982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0" y="0"/>
                </a:lnTo>
                <a:lnTo>
                  <a:pt x="3494090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8439967">
            <a:off x="17158478" y="302196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1" y="0"/>
                </a:lnTo>
                <a:lnTo>
                  <a:pt x="3494091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43414" y="5654183"/>
            <a:ext cx="2751240" cy="3723822"/>
            <a:chOff x="0" y="0"/>
            <a:chExt cx="3668320" cy="4965096"/>
          </a:xfrm>
        </p:grpSpPr>
        <p:sp>
          <p:nvSpPr>
            <p:cNvPr id="6" name="Freeform 6"/>
            <p:cNvSpPr/>
            <p:nvPr/>
          </p:nvSpPr>
          <p:spPr>
            <a:xfrm>
              <a:off x="432798" y="0"/>
              <a:ext cx="3162460" cy="3055727"/>
            </a:xfrm>
            <a:custGeom>
              <a:avLst/>
              <a:gdLst/>
              <a:ahLst/>
              <a:cxnLst/>
              <a:rect l="l" t="t" r="r" b="b"/>
              <a:pathLst>
                <a:path w="3162460" h="3055727">
                  <a:moveTo>
                    <a:pt x="0" y="0"/>
                  </a:moveTo>
                  <a:lnTo>
                    <a:pt x="3162460" y="0"/>
                  </a:lnTo>
                  <a:lnTo>
                    <a:pt x="3162460" y="3055727"/>
                  </a:lnTo>
                  <a:lnTo>
                    <a:pt x="0" y="3055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903305">
              <a:off x="511297" y="1848988"/>
              <a:ext cx="2645726" cy="2556433"/>
            </a:xfrm>
            <a:custGeom>
              <a:avLst/>
              <a:gdLst/>
              <a:ahLst/>
              <a:cxnLst/>
              <a:rect l="l" t="t" r="r" b="b"/>
              <a:pathLst>
                <a:path w="2645726" h="2556433">
                  <a:moveTo>
                    <a:pt x="0" y="0"/>
                  </a:moveTo>
                  <a:lnTo>
                    <a:pt x="2645726" y="0"/>
                  </a:lnTo>
                  <a:lnTo>
                    <a:pt x="2645726" y="2556433"/>
                  </a:lnTo>
                  <a:lnTo>
                    <a:pt x="0" y="2556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10655737">
            <a:off x="16376323" y="-756971"/>
            <a:ext cx="2402029" cy="3251162"/>
            <a:chOff x="0" y="0"/>
            <a:chExt cx="3202705" cy="4334883"/>
          </a:xfrm>
        </p:grpSpPr>
        <p:sp>
          <p:nvSpPr>
            <p:cNvPr id="9" name="Freeform 9"/>
            <p:cNvSpPr/>
            <p:nvPr/>
          </p:nvSpPr>
          <p:spPr>
            <a:xfrm>
              <a:off x="377864" y="0"/>
              <a:ext cx="2761053" cy="2667867"/>
            </a:xfrm>
            <a:custGeom>
              <a:avLst/>
              <a:gdLst/>
              <a:ahLst/>
              <a:cxnLst/>
              <a:rect l="l" t="t" r="r" b="b"/>
              <a:pathLst>
                <a:path w="2761053" h="2667867">
                  <a:moveTo>
                    <a:pt x="0" y="0"/>
                  </a:moveTo>
                  <a:lnTo>
                    <a:pt x="2761053" y="0"/>
                  </a:lnTo>
                  <a:lnTo>
                    <a:pt x="2761053" y="2667867"/>
                  </a:lnTo>
                  <a:lnTo>
                    <a:pt x="0" y="2667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2903305">
              <a:off x="446398" y="1614298"/>
              <a:ext cx="2309908" cy="2231948"/>
            </a:xfrm>
            <a:custGeom>
              <a:avLst/>
              <a:gdLst/>
              <a:ahLst/>
              <a:cxnLst/>
              <a:rect l="l" t="t" r="r" b="b"/>
              <a:pathLst>
                <a:path w="2309908" h="2231948">
                  <a:moveTo>
                    <a:pt x="0" y="0"/>
                  </a:moveTo>
                  <a:lnTo>
                    <a:pt x="2309908" y="0"/>
                  </a:lnTo>
                  <a:lnTo>
                    <a:pt x="2309908" y="2231949"/>
                  </a:lnTo>
                  <a:lnTo>
                    <a:pt x="0" y="2231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3493371" y="4687411"/>
            <a:ext cx="11301259" cy="5184453"/>
          </a:xfrm>
          <a:custGeom>
            <a:avLst/>
            <a:gdLst/>
            <a:ahLst/>
            <a:cxnLst/>
            <a:rect l="l" t="t" r="r" b="b"/>
            <a:pathLst>
              <a:path w="11301259" h="5184453">
                <a:moveTo>
                  <a:pt x="0" y="0"/>
                </a:moveTo>
                <a:lnTo>
                  <a:pt x="11301258" y="0"/>
                </a:lnTo>
                <a:lnTo>
                  <a:pt x="11301258" y="5184453"/>
                </a:lnTo>
                <a:lnTo>
                  <a:pt x="0" y="5184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01752" y="610996"/>
            <a:ext cx="13896491" cy="99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45"/>
              </a:lnSpc>
            </a:pPr>
            <a:r>
              <a:rPr lang="en-US" sz="7665" b="1" spc="130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Haförninn er RISASTÓR!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96884" y="2009845"/>
            <a:ext cx="14601359" cy="234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4459" spc="-89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Lengd</a:t>
            </a:r>
            <a:r>
              <a:rPr lang="en-US" sz="4459" spc="-89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: 70-90 cm.                  </a:t>
            </a:r>
          </a:p>
          <a:p>
            <a:pPr algn="ctr">
              <a:lnSpc>
                <a:spcPts val="6242"/>
              </a:lnSpc>
            </a:pPr>
            <a:r>
              <a:rPr lang="en-US" sz="4459" spc="-89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Vænghaf</a:t>
            </a:r>
            <a:r>
              <a:rPr lang="en-US" sz="4459" spc="-89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: 200 - 240 cm.</a:t>
            </a:r>
          </a:p>
          <a:p>
            <a:pPr marL="0" lvl="0" indent="0" algn="ctr">
              <a:lnSpc>
                <a:spcPts val="6242"/>
              </a:lnSpc>
            </a:pPr>
            <a:r>
              <a:rPr lang="en-US" sz="4459" spc="-89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Þyngd</a:t>
            </a:r>
            <a:r>
              <a:rPr lang="en-US" sz="4459" spc="-89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: 5 kg </a:t>
            </a:r>
            <a:r>
              <a:rPr lang="en-US" sz="4459" spc="-89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eða</a:t>
            </a:r>
            <a:r>
              <a:rPr lang="en-US" sz="4459" spc="-89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5000 gr.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35307">
            <a:off x="-11840139" y="-3017577"/>
            <a:ext cx="16322154" cy="16322154"/>
          </a:xfrm>
          <a:custGeom>
            <a:avLst/>
            <a:gdLst/>
            <a:ahLst/>
            <a:cxnLst/>
            <a:rect l="l" t="t" r="r" b="b"/>
            <a:pathLst>
              <a:path w="16322154" h="16322154">
                <a:moveTo>
                  <a:pt x="0" y="0"/>
                </a:moveTo>
                <a:lnTo>
                  <a:pt x="16322154" y="0"/>
                </a:lnTo>
                <a:lnTo>
                  <a:pt x="16322154" y="16322154"/>
                </a:lnTo>
                <a:lnTo>
                  <a:pt x="0" y="1632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39967">
            <a:off x="-2172131" y="95982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0" y="0"/>
                </a:lnTo>
                <a:lnTo>
                  <a:pt x="3494090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8439967">
            <a:off x="17158478" y="302196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1" y="0"/>
                </a:lnTo>
                <a:lnTo>
                  <a:pt x="3494091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1043414" y="5654183"/>
            <a:ext cx="2751240" cy="3723822"/>
            <a:chOff x="0" y="0"/>
            <a:chExt cx="3668320" cy="4965096"/>
          </a:xfrm>
        </p:grpSpPr>
        <p:sp>
          <p:nvSpPr>
            <p:cNvPr id="6" name="Freeform 6"/>
            <p:cNvSpPr/>
            <p:nvPr/>
          </p:nvSpPr>
          <p:spPr>
            <a:xfrm>
              <a:off x="432798" y="0"/>
              <a:ext cx="3162460" cy="3055727"/>
            </a:xfrm>
            <a:custGeom>
              <a:avLst/>
              <a:gdLst/>
              <a:ahLst/>
              <a:cxnLst/>
              <a:rect l="l" t="t" r="r" b="b"/>
              <a:pathLst>
                <a:path w="3162460" h="3055727">
                  <a:moveTo>
                    <a:pt x="0" y="0"/>
                  </a:moveTo>
                  <a:lnTo>
                    <a:pt x="3162460" y="0"/>
                  </a:lnTo>
                  <a:lnTo>
                    <a:pt x="3162460" y="3055727"/>
                  </a:lnTo>
                  <a:lnTo>
                    <a:pt x="0" y="3055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2903305">
              <a:off x="511297" y="1848988"/>
              <a:ext cx="2645726" cy="2556433"/>
            </a:xfrm>
            <a:custGeom>
              <a:avLst/>
              <a:gdLst/>
              <a:ahLst/>
              <a:cxnLst/>
              <a:rect l="l" t="t" r="r" b="b"/>
              <a:pathLst>
                <a:path w="2645726" h="2556433">
                  <a:moveTo>
                    <a:pt x="0" y="0"/>
                  </a:moveTo>
                  <a:lnTo>
                    <a:pt x="2645726" y="0"/>
                  </a:lnTo>
                  <a:lnTo>
                    <a:pt x="2645726" y="2556433"/>
                  </a:lnTo>
                  <a:lnTo>
                    <a:pt x="0" y="2556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10655737">
            <a:off x="16376323" y="-756971"/>
            <a:ext cx="2402029" cy="3251162"/>
            <a:chOff x="0" y="0"/>
            <a:chExt cx="3202705" cy="4334883"/>
          </a:xfrm>
        </p:grpSpPr>
        <p:sp>
          <p:nvSpPr>
            <p:cNvPr id="9" name="Freeform 9"/>
            <p:cNvSpPr/>
            <p:nvPr/>
          </p:nvSpPr>
          <p:spPr>
            <a:xfrm>
              <a:off x="377864" y="0"/>
              <a:ext cx="2761053" cy="2667867"/>
            </a:xfrm>
            <a:custGeom>
              <a:avLst/>
              <a:gdLst/>
              <a:ahLst/>
              <a:cxnLst/>
              <a:rect l="l" t="t" r="r" b="b"/>
              <a:pathLst>
                <a:path w="2761053" h="2667867">
                  <a:moveTo>
                    <a:pt x="0" y="0"/>
                  </a:moveTo>
                  <a:lnTo>
                    <a:pt x="2761053" y="0"/>
                  </a:lnTo>
                  <a:lnTo>
                    <a:pt x="2761053" y="2667867"/>
                  </a:lnTo>
                  <a:lnTo>
                    <a:pt x="0" y="2667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2903305">
              <a:off x="446398" y="1614298"/>
              <a:ext cx="2309908" cy="2231948"/>
            </a:xfrm>
            <a:custGeom>
              <a:avLst/>
              <a:gdLst/>
              <a:ahLst/>
              <a:cxnLst/>
              <a:rect l="l" t="t" r="r" b="b"/>
              <a:pathLst>
                <a:path w="2309908" h="2231948">
                  <a:moveTo>
                    <a:pt x="0" y="0"/>
                  </a:moveTo>
                  <a:lnTo>
                    <a:pt x="2309908" y="0"/>
                  </a:lnTo>
                  <a:lnTo>
                    <a:pt x="2309908" y="2231949"/>
                  </a:lnTo>
                  <a:lnTo>
                    <a:pt x="0" y="2231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0676845" y="2214054"/>
            <a:ext cx="6900493" cy="6210443"/>
          </a:xfrm>
          <a:custGeom>
            <a:avLst/>
            <a:gdLst/>
            <a:ahLst/>
            <a:cxnLst/>
            <a:rect l="l" t="t" r="r" b="b"/>
            <a:pathLst>
              <a:path w="6900493" h="6210443">
                <a:moveTo>
                  <a:pt x="0" y="0"/>
                </a:moveTo>
                <a:lnTo>
                  <a:pt x="6900493" y="0"/>
                </a:lnTo>
                <a:lnTo>
                  <a:pt x="6900493" y="6210444"/>
                </a:lnTo>
                <a:lnTo>
                  <a:pt x="0" y="62104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059110"/>
            <a:ext cx="9918557" cy="115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01"/>
              </a:lnSpc>
            </a:pPr>
            <a:r>
              <a:rPr lang="en-US" sz="8865" b="1" spc="150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En vissu þið að..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7826" y="3086105"/>
            <a:ext cx="8746314" cy="5737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5"/>
              </a:lnSpc>
            </a:pP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Kvenfuglinn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assan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, er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töluvert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stærri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karlfuglinn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5675"/>
              </a:lnSpc>
            </a:pPr>
            <a:endParaRPr lang="en-US" sz="4053" spc="-81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675"/>
              </a:lnSpc>
            </a:pP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Þegar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haförninn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breiðir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út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vængina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eru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þeir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rúmlega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2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metrar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breidd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5675"/>
              </a:lnSpc>
            </a:pPr>
            <a:endParaRPr lang="en-US" sz="4053" spc="-81" dirty="0">
              <a:solidFill>
                <a:srgbClr val="364F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>
              <a:lnSpc>
                <a:spcPts val="5675"/>
              </a:lnSpc>
            </a:pP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Það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eins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tvö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7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ára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börn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sem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liggja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í </a:t>
            </a:r>
            <a:r>
              <a:rPr lang="en-US" sz="4053" spc="-81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röð</a:t>
            </a:r>
            <a:r>
              <a:rPr lang="en-US" sz="4053" spc="-81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32354" y="1028700"/>
            <a:ext cx="7155138" cy="8229600"/>
            <a:chOff x="0" y="0"/>
            <a:chExt cx="9540183" cy="109728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415" b="1415"/>
            <a:stretch>
              <a:fillRect/>
            </a:stretch>
          </p:blipFill>
          <p:spPr>
            <a:xfrm>
              <a:off x="0" y="0"/>
              <a:ext cx="6150637" cy="72728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1732" r="21732"/>
            <a:stretch>
              <a:fillRect/>
            </a:stretch>
          </p:blipFill>
          <p:spPr>
            <a:xfrm>
              <a:off x="6277637" y="0"/>
              <a:ext cx="3075319" cy="35729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6425" r="6425"/>
            <a:stretch>
              <a:fillRect/>
            </a:stretch>
          </p:blipFill>
          <p:spPr>
            <a:xfrm>
              <a:off x="0" y="7399867"/>
              <a:ext cx="6150637" cy="357293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l="33298" t="-68245" r="33298" b="-68245"/>
            <a:stretch>
              <a:fillRect/>
            </a:stretch>
          </p:blipFill>
          <p:spPr>
            <a:xfrm>
              <a:off x="6417450" y="3660987"/>
              <a:ext cx="3122733" cy="7272867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rot="-8439967">
            <a:off x="-2140430" y="3273360"/>
            <a:ext cx="3737276" cy="4108682"/>
          </a:xfrm>
          <a:custGeom>
            <a:avLst/>
            <a:gdLst/>
            <a:ahLst/>
            <a:cxnLst/>
            <a:rect l="l" t="t" r="r" b="b"/>
            <a:pathLst>
              <a:path w="3737276" h="4108682">
                <a:moveTo>
                  <a:pt x="0" y="0"/>
                </a:moveTo>
                <a:lnTo>
                  <a:pt x="3737276" y="0"/>
                </a:lnTo>
                <a:lnTo>
                  <a:pt x="3737276" y="4108682"/>
                </a:lnTo>
                <a:lnTo>
                  <a:pt x="0" y="41086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-488108" y="8043903"/>
            <a:ext cx="2464771" cy="3336085"/>
            <a:chOff x="0" y="0"/>
            <a:chExt cx="3286362" cy="4448113"/>
          </a:xfrm>
        </p:grpSpPr>
        <p:sp>
          <p:nvSpPr>
            <p:cNvPr id="9" name="Freeform 9"/>
            <p:cNvSpPr/>
            <p:nvPr/>
          </p:nvSpPr>
          <p:spPr>
            <a:xfrm>
              <a:off x="387734" y="0"/>
              <a:ext cx="2833173" cy="2737554"/>
            </a:xfrm>
            <a:custGeom>
              <a:avLst/>
              <a:gdLst/>
              <a:ahLst/>
              <a:cxnLst/>
              <a:rect l="l" t="t" r="r" b="b"/>
              <a:pathLst>
                <a:path w="2833173" h="2737554">
                  <a:moveTo>
                    <a:pt x="0" y="0"/>
                  </a:moveTo>
                  <a:lnTo>
                    <a:pt x="2833173" y="0"/>
                  </a:lnTo>
                  <a:lnTo>
                    <a:pt x="2833173" y="2737554"/>
                  </a:lnTo>
                  <a:lnTo>
                    <a:pt x="0" y="2737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2903305">
              <a:off x="458059" y="1656465"/>
              <a:ext cx="2370244" cy="2290248"/>
            </a:xfrm>
            <a:custGeom>
              <a:avLst/>
              <a:gdLst/>
              <a:ahLst/>
              <a:cxnLst/>
              <a:rect l="l" t="t" r="r" b="b"/>
              <a:pathLst>
                <a:path w="2370244" h="2290248">
                  <a:moveTo>
                    <a:pt x="0" y="0"/>
                  </a:moveTo>
                  <a:lnTo>
                    <a:pt x="2370244" y="0"/>
                  </a:lnTo>
                  <a:lnTo>
                    <a:pt x="2370244" y="2290248"/>
                  </a:lnTo>
                  <a:lnTo>
                    <a:pt x="0" y="2290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-835141" y="-949538"/>
            <a:ext cx="4897416" cy="2797649"/>
          </a:xfrm>
          <a:custGeom>
            <a:avLst/>
            <a:gdLst/>
            <a:ahLst/>
            <a:cxnLst/>
            <a:rect l="l" t="t" r="r" b="b"/>
            <a:pathLst>
              <a:path w="4897416" h="2797649">
                <a:moveTo>
                  <a:pt x="0" y="0"/>
                </a:moveTo>
                <a:lnTo>
                  <a:pt x="4897416" y="0"/>
                </a:lnTo>
                <a:lnTo>
                  <a:pt x="4897416" y="2797649"/>
                </a:lnTo>
                <a:lnTo>
                  <a:pt x="0" y="279764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10000" y="449286"/>
            <a:ext cx="6734570" cy="106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02"/>
              </a:lnSpc>
            </a:pPr>
            <a:r>
              <a:rPr lang="en-US" sz="8071" b="1" spc="137" dirty="0" err="1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Fæða</a:t>
            </a:r>
            <a:endParaRPr lang="en-US" sz="8071" b="1" spc="137" dirty="0">
              <a:solidFill>
                <a:srgbClr val="364F2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27681" y="1497249"/>
            <a:ext cx="8655472" cy="7333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</a:pP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Örninn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veiðir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sér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til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matar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aðalbráðin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fýll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sem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krækir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sér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í, á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flugi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4759"/>
              </a:lnSpc>
            </a:pP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Æðarfugl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tekur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á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sjó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</a:p>
          <a:p>
            <a:pPr marL="0" lvl="0" indent="0" algn="l">
              <a:lnSpc>
                <a:spcPts val="4759"/>
              </a:lnSpc>
            </a:pP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Fiska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hrognkelsi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lax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grípur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við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yfirborð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sjávar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eða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vatns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4759"/>
              </a:lnSpc>
            </a:pPr>
            <a:b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étur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líka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lunda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máfa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4759"/>
              </a:lnSpc>
            </a:pPr>
            <a:b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étur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gjarnan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hræ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rænir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stundum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æti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frá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öðrum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fuglum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marL="0" lvl="0" indent="0" algn="l">
              <a:lnSpc>
                <a:spcPts val="4759"/>
              </a:lnSpc>
            </a:pPr>
            <a:b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Vitað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er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að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ernir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hafa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tekið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lömb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og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fleiri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smærri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800" spc="-67" dirty="0" err="1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dýr</a:t>
            </a:r>
            <a:r>
              <a:rPr lang="en-US" sz="2800" spc="-67" dirty="0">
                <a:solidFill>
                  <a:srgbClr val="364F2D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9967">
            <a:off x="-2061474" y="2094864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0" y="0"/>
                </a:lnTo>
                <a:lnTo>
                  <a:pt x="3494090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439967">
            <a:off x="17158478" y="302196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1" y="0"/>
                </a:lnTo>
                <a:lnTo>
                  <a:pt x="3494091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705541" y="6406407"/>
            <a:ext cx="2464771" cy="3336085"/>
            <a:chOff x="0" y="0"/>
            <a:chExt cx="3286362" cy="4448113"/>
          </a:xfrm>
        </p:grpSpPr>
        <p:sp>
          <p:nvSpPr>
            <p:cNvPr id="5" name="Freeform 5"/>
            <p:cNvSpPr/>
            <p:nvPr/>
          </p:nvSpPr>
          <p:spPr>
            <a:xfrm>
              <a:off x="387734" y="0"/>
              <a:ext cx="2833173" cy="2737554"/>
            </a:xfrm>
            <a:custGeom>
              <a:avLst/>
              <a:gdLst/>
              <a:ahLst/>
              <a:cxnLst/>
              <a:rect l="l" t="t" r="r" b="b"/>
              <a:pathLst>
                <a:path w="2833173" h="2737554">
                  <a:moveTo>
                    <a:pt x="0" y="0"/>
                  </a:moveTo>
                  <a:lnTo>
                    <a:pt x="2833173" y="0"/>
                  </a:lnTo>
                  <a:lnTo>
                    <a:pt x="2833173" y="2737554"/>
                  </a:lnTo>
                  <a:lnTo>
                    <a:pt x="0" y="2737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2903305">
              <a:off x="458059" y="1656465"/>
              <a:ext cx="2370244" cy="2290248"/>
            </a:xfrm>
            <a:custGeom>
              <a:avLst/>
              <a:gdLst/>
              <a:ahLst/>
              <a:cxnLst/>
              <a:rect l="l" t="t" r="r" b="b"/>
              <a:pathLst>
                <a:path w="2370244" h="2290248">
                  <a:moveTo>
                    <a:pt x="0" y="0"/>
                  </a:moveTo>
                  <a:lnTo>
                    <a:pt x="2370244" y="0"/>
                  </a:lnTo>
                  <a:lnTo>
                    <a:pt x="2370244" y="2290248"/>
                  </a:lnTo>
                  <a:lnTo>
                    <a:pt x="0" y="2290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655737">
            <a:off x="16436356" y="-401126"/>
            <a:ext cx="2402029" cy="3251162"/>
            <a:chOff x="0" y="0"/>
            <a:chExt cx="3202705" cy="4334883"/>
          </a:xfrm>
        </p:grpSpPr>
        <p:sp>
          <p:nvSpPr>
            <p:cNvPr id="8" name="Freeform 8"/>
            <p:cNvSpPr/>
            <p:nvPr/>
          </p:nvSpPr>
          <p:spPr>
            <a:xfrm>
              <a:off x="377864" y="0"/>
              <a:ext cx="2761053" cy="2667867"/>
            </a:xfrm>
            <a:custGeom>
              <a:avLst/>
              <a:gdLst/>
              <a:ahLst/>
              <a:cxnLst/>
              <a:rect l="l" t="t" r="r" b="b"/>
              <a:pathLst>
                <a:path w="2761053" h="2667867">
                  <a:moveTo>
                    <a:pt x="0" y="0"/>
                  </a:moveTo>
                  <a:lnTo>
                    <a:pt x="2761053" y="0"/>
                  </a:lnTo>
                  <a:lnTo>
                    <a:pt x="2761053" y="2667867"/>
                  </a:lnTo>
                  <a:lnTo>
                    <a:pt x="0" y="2667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2903305">
              <a:off x="446398" y="1614298"/>
              <a:ext cx="2309908" cy="2231948"/>
            </a:xfrm>
            <a:custGeom>
              <a:avLst/>
              <a:gdLst/>
              <a:ahLst/>
              <a:cxnLst/>
              <a:rect l="l" t="t" r="r" b="b"/>
              <a:pathLst>
                <a:path w="2309908" h="2231948">
                  <a:moveTo>
                    <a:pt x="0" y="0"/>
                  </a:moveTo>
                  <a:lnTo>
                    <a:pt x="2309908" y="0"/>
                  </a:lnTo>
                  <a:lnTo>
                    <a:pt x="2309908" y="2231949"/>
                  </a:lnTo>
                  <a:lnTo>
                    <a:pt x="0" y="2231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3222074" y="6763350"/>
            <a:ext cx="4637633" cy="2979142"/>
          </a:xfrm>
          <a:custGeom>
            <a:avLst/>
            <a:gdLst/>
            <a:ahLst/>
            <a:cxnLst/>
            <a:rect l="l" t="t" r="r" b="b"/>
            <a:pathLst>
              <a:path w="4637633" h="2979142">
                <a:moveTo>
                  <a:pt x="0" y="0"/>
                </a:moveTo>
                <a:lnTo>
                  <a:pt x="4637633" y="0"/>
                </a:lnTo>
                <a:lnTo>
                  <a:pt x="4637633" y="2979142"/>
                </a:lnTo>
                <a:lnTo>
                  <a:pt x="0" y="29791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59230" y="2443431"/>
            <a:ext cx="10436964" cy="7514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6"/>
              </a:lnSpc>
              <a:spcBef>
                <a:spcPct val="0"/>
              </a:spcBef>
            </a:pP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Hann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vill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vera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við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strendur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ár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vötn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sem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eru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auðugar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af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fiski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246"/>
              </a:lnSpc>
              <a:spcBef>
                <a:spcPct val="0"/>
              </a:spcBef>
            </a:pPr>
            <a:endParaRPr lang="en-US" sz="3033" spc="51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46"/>
              </a:lnSpc>
              <a:spcBef>
                <a:spcPct val="0"/>
              </a:spcBef>
            </a:pP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Örninn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verpur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í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hólmum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, á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klettasyllum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hamraveggjum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í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bröttum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hlíðum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eða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hrauni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>
              <a:lnSpc>
                <a:spcPts val="4246"/>
              </a:lnSpc>
              <a:spcBef>
                <a:spcPct val="0"/>
              </a:spcBef>
            </a:pPr>
            <a:endParaRPr lang="en-US" sz="3033" spc="51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ts val="4246"/>
              </a:lnSpc>
              <a:spcBef>
                <a:spcPct val="0"/>
              </a:spcBef>
            </a:pP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Hreiðrið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er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stundum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stærðar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birkilaupur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oftast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lauslega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samsett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dyngja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úr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þangi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hvanndrjólum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grasi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4246"/>
              </a:lnSpc>
              <a:spcBef>
                <a:spcPct val="0"/>
              </a:spcBef>
            </a:pPr>
            <a:endParaRPr lang="en-US" sz="3033" spc="51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46"/>
              </a:lnSpc>
              <a:spcBef>
                <a:spcPct val="0"/>
              </a:spcBef>
            </a:pP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Fjöldi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eggja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: 1 - 3  </a:t>
            </a:r>
          </a:p>
          <a:p>
            <a:pPr algn="ctr">
              <a:lnSpc>
                <a:spcPts val="4246"/>
              </a:lnSpc>
              <a:spcBef>
                <a:spcPct val="0"/>
              </a:spcBef>
            </a:pP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Liggur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á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þeim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í 35 - 40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daga</a:t>
            </a:r>
            <a:endParaRPr lang="en-US" sz="3033" spc="51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246"/>
              </a:lnSpc>
              <a:spcBef>
                <a:spcPct val="0"/>
              </a:spcBef>
            </a:pP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Ungatími</a:t>
            </a:r>
            <a:r>
              <a:rPr lang="en-US" sz="3033" spc="51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: 70 - 77 </a:t>
            </a:r>
            <a:r>
              <a:rPr lang="en-US" sz="3033" spc="51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dagar</a:t>
            </a:r>
            <a:endParaRPr lang="en-US" sz="3033" spc="51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246"/>
              </a:lnSpc>
              <a:spcBef>
                <a:spcPct val="0"/>
              </a:spcBef>
            </a:pPr>
            <a:endParaRPr lang="en-US" sz="3033" spc="51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172506" y="2387509"/>
            <a:ext cx="4687201" cy="3846448"/>
          </a:xfrm>
          <a:custGeom>
            <a:avLst/>
            <a:gdLst/>
            <a:ahLst/>
            <a:cxnLst/>
            <a:rect l="l" t="t" r="r" b="b"/>
            <a:pathLst>
              <a:path w="4687201" h="3846448">
                <a:moveTo>
                  <a:pt x="0" y="0"/>
                </a:moveTo>
                <a:lnTo>
                  <a:pt x="4687201" y="0"/>
                </a:lnTo>
                <a:lnTo>
                  <a:pt x="4687201" y="3846448"/>
                </a:lnTo>
                <a:lnTo>
                  <a:pt x="0" y="38464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25388" y="1067018"/>
            <a:ext cx="17676542" cy="1110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4"/>
              </a:lnSpc>
            </a:pPr>
            <a:r>
              <a:rPr lang="en-US" sz="8584" b="1" spc="145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Hvar kýs haförninn að vera?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9967">
            <a:off x="-2061474" y="2094864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0" y="0"/>
                </a:lnTo>
                <a:lnTo>
                  <a:pt x="3494090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439967">
            <a:off x="17158478" y="302196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1" y="0"/>
                </a:lnTo>
                <a:lnTo>
                  <a:pt x="3494091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705541" y="6406407"/>
            <a:ext cx="2464771" cy="3336085"/>
            <a:chOff x="0" y="0"/>
            <a:chExt cx="3286362" cy="4448113"/>
          </a:xfrm>
        </p:grpSpPr>
        <p:sp>
          <p:nvSpPr>
            <p:cNvPr id="5" name="Freeform 5"/>
            <p:cNvSpPr/>
            <p:nvPr/>
          </p:nvSpPr>
          <p:spPr>
            <a:xfrm>
              <a:off x="387734" y="0"/>
              <a:ext cx="2833173" cy="2737554"/>
            </a:xfrm>
            <a:custGeom>
              <a:avLst/>
              <a:gdLst/>
              <a:ahLst/>
              <a:cxnLst/>
              <a:rect l="l" t="t" r="r" b="b"/>
              <a:pathLst>
                <a:path w="2833173" h="2737554">
                  <a:moveTo>
                    <a:pt x="0" y="0"/>
                  </a:moveTo>
                  <a:lnTo>
                    <a:pt x="2833173" y="0"/>
                  </a:lnTo>
                  <a:lnTo>
                    <a:pt x="2833173" y="2737554"/>
                  </a:lnTo>
                  <a:lnTo>
                    <a:pt x="0" y="2737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2903305">
              <a:off x="458059" y="1656465"/>
              <a:ext cx="2370244" cy="2290248"/>
            </a:xfrm>
            <a:custGeom>
              <a:avLst/>
              <a:gdLst/>
              <a:ahLst/>
              <a:cxnLst/>
              <a:rect l="l" t="t" r="r" b="b"/>
              <a:pathLst>
                <a:path w="2370244" h="2290248">
                  <a:moveTo>
                    <a:pt x="0" y="0"/>
                  </a:moveTo>
                  <a:lnTo>
                    <a:pt x="2370244" y="0"/>
                  </a:lnTo>
                  <a:lnTo>
                    <a:pt x="2370244" y="2290248"/>
                  </a:lnTo>
                  <a:lnTo>
                    <a:pt x="0" y="2290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655737">
            <a:off x="16436356" y="-401126"/>
            <a:ext cx="2402029" cy="3251162"/>
            <a:chOff x="0" y="0"/>
            <a:chExt cx="3202705" cy="4334883"/>
          </a:xfrm>
        </p:grpSpPr>
        <p:sp>
          <p:nvSpPr>
            <p:cNvPr id="8" name="Freeform 8"/>
            <p:cNvSpPr/>
            <p:nvPr/>
          </p:nvSpPr>
          <p:spPr>
            <a:xfrm>
              <a:off x="377864" y="0"/>
              <a:ext cx="2761053" cy="2667867"/>
            </a:xfrm>
            <a:custGeom>
              <a:avLst/>
              <a:gdLst/>
              <a:ahLst/>
              <a:cxnLst/>
              <a:rect l="l" t="t" r="r" b="b"/>
              <a:pathLst>
                <a:path w="2761053" h="2667867">
                  <a:moveTo>
                    <a:pt x="0" y="0"/>
                  </a:moveTo>
                  <a:lnTo>
                    <a:pt x="2761053" y="0"/>
                  </a:lnTo>
                  <a:lnTo>
                    <a:pt x="2761053" y="2667867"/>
                  </a:lnTo>
                  <a:lnTo>
                    <a:pt x="0" y="2667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2903305">
              <a:off x="446398" y="1614298"/>
              <a:ext cx="2309908" cy="2231948"/>
            </a:xfrm>
            <a:custGeom>
              <a:avLst/>
              <a:gdLst/>
              <a:ahLst/>
              <a:cxnLst/>
              <a:rect l="l" t="t" r="r" b="b"/>
              <a:pathLst>
                <a:path w="2309908" h="2231948">
                  <a:moveTo>
                    <a:pt x="0" y="0"/>
                  </a:moveTo>
                  <a:lnTo>
                    <a:pt x="2309908" y="0"/>
                  </a:lnTo>
                  <a:lnTo>
                    <a:pt x="2309908" y="2231949"/>
                  </a:lnTo>
                  <a:lnTo>
                    <a:pt x="0" y="2231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3750569" y="7849531"/>
            <a:ext cx="11301259" cy="1892961"/>
          </a:xfrm>
          <a:custGeom>
            <a:avLst/>
            <a:gdLst/>
            <a:ahLst/>
            <a:cxnLst/>
            <a:rect l="l" t="t" r="r" b="b"/>
            <a:pathLst>
              <a:path w="11301259" h="1892961">
                <a:moveTo>
                  <a:pt x="0" y="0"/>
                </a:moveTo>
                <a:lnTo>
                  <a:pt x="11301259" y="0"/>
                </a:lnTo>
                <a:lnTo>
                  <a:pt x="11301259" y="1892961"/>
                </a:lnTo>
                <a:lnTo>
                  <a:pt x="0" y="18929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93371" y="2361937"/>
            <a:ext cx="11301259" cy="5000807"/>
          </a:xfrm>
          <a:custGeom>
            <a:avLst/>
            <a:gdLst/>
            <a:ahLst/>
            <a:cxnLst/>
            <a:rect l="l" t="t" r="r" b="b"/>
            <a:pathLst>
              <a:path w="11301259" h="5000807">
                <a:moveTo>
                  <a:pt x="0" y="0"/>
                </a:moveTo>
                <a:lnTo>
                  <a:pt x="11301258" y="0"/>
                </a:lnTo>
                <a:lnTo>
                  <a:pt x="11301258" y="5000807"/>
                </a:lnTo>
                <a:lnTo>
                  <a:pt x="0" y="50008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5729" y="764261"/>
            <a:ext cx="17676542" cy="1110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4"/>
              </a:lnSpc>
            </a:pPr>
            <a:r>
              <a:rPr lang="en-US" sz="8584" b="1" spc="145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Hvar kýs haförninn að vera?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39967">
            <a:off x="-1873415" y="4434576"/>
            <a:ext cx="2808363" cy="5106114"/>
          </a:xfrm>
          <a:custGeom>
            <a:avLst/>
            <a:gdLst/>
            <a:ahLst/>
            <a:cxnLst/>
            <a:rect l="l" t="t" r="r" b="b"/>
            <a:pathLst>
              <a:path w="2808363" h="5106114">
                <a:moveTo>
                  <a:pt x="0" y="0"/>
                </a:moveTo>
                <a:lnTo>
                  <a:pt x="2808362" y="0"/>
                </a:lnTo>
                <a:lnTo>
                  <a:pt x="2808362" y="5106115"/>
                </a:lnTo>
                <a:lnTo>
                  <a:pt x="0" y="5106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439967">
            <a:off x="16410314" y="1303241"/>
            <a:ext cx="3494091" cy="6352892"/>
          </a:xfrm>
          <a:custGeom>
            <a:avLst/>
            <a:gdLst/>
            <a:ahLst/>
            <a:cxnLst/>
            <a:rect l="l" t="t" r="r" b="b"/>
            <a:pathLst>
              <a:path w="3494091" h="6352892">
                <a:moveTo>
                  <a:pt x="0" y="0"/>
                </a:moveTo>
                <a:lnTo>
                  <a:pt x="3494091" y="0"/>
                </a:lnTo>
                <a:lnTo>
                  <a:pt x="3494091" y="6352892"/>
                </a:lnTo>
                <a:lnTo>
                  <a:pt x="0" y="635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948313" y="8043903"/>
            <a:ext cx="2464771" cy="3336085"/>
            <a:chOff x="0" y="0"/>
            <a:chExt cx="3286362" cy="4448113"/>
          </a:xfrm>
        </p:grpSpPr>
        <p:sp>
          <p:nvSpPr>
            <p:cNvPr id="5" name="Freeform 5"/>
            <p:cNvSpPr/>
            <p:nvPr/>
          </p:nvSpPr>
          <p:spPr>
            <a:xfrm>
              <a:off x="387734" y="0"/>
              <a:ext cx="2833173" cy="2737554"/>
            </a:xfrm>
            <a:custGeom>
              <a:avLst/>
              <a:gdLst/>
              <a:ahLst/>
              <a:cxnLst/>
              <a:rect l="l" t="t" r="r" b="b"/>
              <a:pathLst>
                <a:path w="2833173" h="2737554">
                  <a:moveTo>
                    <a:pt x="0" y="0"/>
                  </a:moveTo>
                  <a:lnTo>
                    <a:pt x="2833173" y="0"/>
                  </a:lnTo>
                  <a:lnTo>
                    <a:pt x="2833173" y="2737554"/>
                  </a:lnTo>
                  <a:lnTo>
                    <a:pt x="0" y="2737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2903305">
              <a:off x="458059" y="1656465"/>
              <a:ext cx="2370244" cy="2290248"/>
            </a:xfrm>
            <a:custGeom>
              <a:avLst/>
              <a:gdLst/>
              <a:ahLst/>
              <a:cxnLst/>
              <a:rect l="l" t="t" r="r" b="b"/>
              <a:pathLst>
                <a:path w="2370244" h="2290248">
                  <a:moveTo>
                    <a:pt x="0" y="0"/>
                  </a:moveTo>
                  <a:lnTo>
                    <a:pt x="2370244" y="0"/>
                  </a:lnTo>
                  <a:lnTo>
                    <a:pt x="2370244" y="2290248"/>
                  </a:lnTo>
                  <a:lnTo>
                    <a:pt x="0" y="2290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655737">
            <a:off x="16376323" y="-756971"/>
            <a:ext cx="2402029" cy="3251162"/>
            <a:chOff x="0" y="0"/>
            <a:chExt cx="3202705" cy="4334883"/>
          </a:xfrm>
        </p:grpSpPr>
        <p:sp>
          <p:nvSpPr>
            <p:cNvPr id="8" name="Freeform 8"/>
            <p:cNvSpPr/>
            <p:nvPr/>
          </p:nvSpPr>
          <p:spPr>
            <a:xfrm>
              <a:off x="377864" y="0"/>
              <a:ext cx="2761053" cy="2667867"/>
            </a:xfrm>
            <a:custGeom>
              <a:avLst/>
              <a:gdLst/>
              <a:ahLst/>
              <a:cxnLst/>
              <a:rect l="l" t="t" r="r" b="b"/>
              <a:pathLst>
                <a:path w="2761053" h="2667867">
                  <a:moveTo>
                    <a:pt x="0" y="0"/>
                  </a:moveTo>
                  <a:lnTo>
                    <a:pt x="2761053" y="0"/>
                  </a:lnTo>
                  <a:lnTo>
                    <a:pt x="2761053" y="2667867"/>
                  </a:lnTo>
                  <a:lnTo>
                    <a:pt x="0" y="2667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2903305">
              <a:off x="446398" y="1614298"/>
              <a:ext cx="2309908" cy="2231948"/>
            </a:xfrm>
            <a:custGeom>
              <a:avLst/>
              <a:gdLst/>
              <a:ahLst/>
              <a:cxnLst/>
              <a:rect l="l" t="t" r="r" b="b"/>
              <a:pathLst>
                <a:path w="2309908" h="2231948">
                  <a:moveTo>
                    <a:pt x="0" y="0"/>
                  </a:moveTo>
                  <a:lnTo>
                    <a:pt x="2309908" y="0"/>
                  </a:lnTo>
                  <a:lnTo>
                    <a:pt x="2309908" y="2231949"/>
                  </a:lnTo>
                  <a:lnTo>
                    <a:pt x="0" y="2231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3634539" y="3838649"/>
            <a:ext cx="4522820" cy="45228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7114" r="-1711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516458" y="2190042"/>
            <a:ext cx="11695995" cy="721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  <a:spcBef>
                <a:spcPct val="0"/>
              </a:spcBef>
            </a:pP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Haförninn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er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staðfugl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just">
              <a:lnSpc>
                <a:spcPts val="4799"/>
              </a:lnSpc>
              <a:spcBef>
                <a:spcPct val="0"/>
              </a:spcBef>
            </a:pPr>
            <a:endParaRPr lang="en-US" sz="3428" spc="58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99"/>
              </a:lnSpc>
              <a:spcBef>
                <a:spcPct val="0"/>
              </a:spcBef>
            </a:pP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Einu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sinni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var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hann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dreifður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um land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allt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höfuðstöðvarnar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hafa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ávallt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verið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á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Vesturlandi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just">
              <a:lnSpc>
                <a:spcPts val="4799"/>
              </a:lnSpc>
              <a:spcBef>
                <a:spcPct val="0"/>
              </a:spcBef>
            </a:pPr>
            <a:endParaRPr lang="en-US" sz="3428" spc="58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99"/>
              </a:lnSpc>
              <a:spcBef>
                <a:spcPct val="0"/>
              </a:spcBef>
            </a:pP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Þar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hélt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hann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velli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þrátt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fyrir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skefjalausar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ofsóknir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undir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lok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19.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aldar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. Hann var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alfriðaður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1913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var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þrátt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fyrir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það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nærri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útdauður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um 1960,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þá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voru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aðeins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um 20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hjón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í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stofninum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just">
              <a:lnSpc>
                <a:spcPts val="4799"/>
              </a:lnSpc>
              <a:spcBef>
                <a:spcPct val="0"/>
              </a:spcBef>
            </a:pPr>
            <a:endParaRPr lang="en-US" sz="3428" spc="58" dirty="0">
              <a:solidFill>
                <a:srgbClr val="364F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4799"/>
              </a:lnSpc>
              <a:spcBef>
                <a:spcPct val="0"/>
              </a:spcBef>
            </a:pP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Á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síðustu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áratugum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hefur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honum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fjölgað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hægt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örugglega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og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var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stofninn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75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pör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28" spc="58" dirty="0" err="1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árið</a:t>
            </a:r>
            <a:r>
              <a:rPr lang="en-US" sz="3428" spc="58" dirty="0">
                <a:solidFill>
                  <a:srgbClr val="364F2D"/>
                </a:solidFill>
                <a:latin typeface="Poppins"/>
                <a:ea typeface="Poppins"/>
                <a:cs typeface="Poppins"/>
                <a:sym typeface="Poppins"/>
              </a:rPr>
              <a:t> 2016.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96475" y="674868"/>
            <a:ext cx="11295049" cy="841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29"/>
              </a:lnSpc>
            </a:pPr>
            <a:r>
              <a:rPr lang="en-US" sz="6397" b="1" spc="108">
                <a:solidFill>
                  <a:srgbClr val="364F2D"/>
                </a:solidFill>
                <a:latin typeface="Poppins Bold"/>
                <a:ea typeface="Poppins Bold"/>
                <a:cs typeface="Poppins Bold"/>
                <a:sym typeface="Poppins Bold"/>
              </a:rPr>
              <a:t>Haförninn er friðaður fugl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489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Poppins Light</vt:lpstr>
      <vt:lpstr>Calibri</vt:lpstr>
      <vt:lpstr>Poppins Bold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Haförninn er stærsti fugl Íslands! Hann er með stóra vængi, hvítan stél og fallegt gult nef.</dc:title>
  <dc:creator>Bjōrg Vigfúsína Kjartansdóttir</dc:creator>
  <cp:lastModifiedBy>Bjōrg Vigfúsína</cp:lastModifiedBy>
  <cp:revision>8</cp:revision>
  <dcterms:created xsi:type="dcterms:W3CDTF">2006-08-16T00:00:00Z</dcterms:created>
  <dcterms:modified xsi:type="dcterms:W3CDTF">2026-05-19T20:23:03Z</dcterms:modified>
  <dc:identifier>DAHJ6pOm_aE</dc:identifier>
</cp:coreProperties>
</file>