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Neue Montreal" panose="020B0604020202020204" charset="0"/>
      <p:regular r:id="rId14"/>
    </p:embeddedFont>
    <p:embeddedFont>
      <p:font typeface="Neue Montreal Bold" panose="020B0604020202020204" charset="0"/>
      <p:regular r:id="rId15"/>
    </p:embeddedFont>
    <p:embeddedFont>
      <p:font typeface="Raleway" pitchFamily="2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8" d="100"/>
          <a:sy n="48" d="100"/>
        </p:scale>
        <p:origin x="423" y="8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09650" y="-182250"/>
            <a:ext cx="4361850" cy="10720350"/>
            <a:chOff x="0" y="0"/>
            <a:chExt cx="1148800" cy="2823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48800" cy="2823467"/>
            </a:xfrm>
            <a:custGeom>
              <a:avLst/>
              <a:gdLst/>
              <a:ahLst/>
              <a:cxnLst/>
              <a:rect l="l" t="t" r="r" b="b"/>
              <a:pathLst>
                <a:path w="1148800" h="2823467">
                  <a:moveTo>
                    <a:pt x="0" y="0"/>
                  </a:moveTo>
                  <a:lnTo>
                    <a:pt x="1148800" y="0"/>
                  </a:lnTo>
                  <a:lnTo>
                    <a:pt x="1148800" y="2823467"/>
                  </a:lnTo>
                  <a:lnTo>
                    <a:pt x="0" y="2823467"/>
                  </a:lnTo>
                  <a:close/>
                </a:path>
              </a:pathLst>
            </a:custGeom>
            <a:solidFill>
              <a:srgbClr val="058A6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48800" cy="2861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566936" y="866700"/>
            <a:ext cx="5199981" cy="8570864"/>
            <a:chOff x="0" y="0"/>
            <a:chExt cx="1369542" cy="22573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69542" cy="2257347"/>
            </a:xfrm>
            <a:custGeom>
              <a:avLst/>
              <a:gdLst/>
              <a:ahLst/>
              <a:cxnLst/>
              <a:rect l="l" t="t" r="r" b="b"/>
              <a:pathLst>
                <a:path w="1369542" h="2257347">
                  <a:moveTo>
                    <a:pt x="148884" y="0"/>
                  </a:moveTo>
                  <a:lnTo>
                    <a:pt x="1220659" y="0"/>
                  </a:lnTo>
                  <a:cubicBezTo>
                    <a:pt x="1260145" y="0"/>
                    <a:pt x="1298014" y="15686"/>
                    <a:pt x="1325935" y="43607"/>
                  </a:cubicBezTo>
                  <a:cubicBezTo>
                    <a:pt x="1353857" y="71528"/>
                    <a:pt x="1369542" y="109397"/>
                    <a:pt x="1369542" y="148884"/>
                  </a:cubicBezTo>
                  <a:lnTo>
                    <a:pt x="1369542" y="2108464"/>
                  </a:lnTo>
                  <a:cubicBezTo>
                    <a:pt x="1369542" y="2147950"/>
                    <a:pt x="1353857" y="2185819"/>
                    <a:pt x="1325935" y="2213740"/>
                  </a:cubicBezTo>
                  <a:cubicBezTo>
                    <a:pt x="1298014" y="2241661"/>
                    <a:pt x="1260145" y="2257347"/>
                    <a:pt x="1220659" y="2257347"/>
                  </a:cubicBezTo>
                  <a:lnTo>
                    <a:pt x="148884" y="2257347"/>
                  </a:lnTo>
                  <a:cubicBezTo>
                    <a:pt x="109397" y="2257347"/>
                    <a:pt x="71528" y="2241661"/>
                    <a:pt x="43607" y="2213740"/>
                  </a:cubicBezTo>
                  <a:cubicBezTo>
                    <a:pt x="15686" y="2185819"/>
                    <a:pt x="0" y="2147950"/>
                    <a:pt x="0" y="2108464"/>
                  </a:cubicBezTo>
                  <a:lnTo>
                    <a:pt x="0" y="148884"/>
                  </a:lnTo>
                  <a:cubicBezTo>
                    <a:pt x="0" y="109397"/>
                    <a:pt x="15686" y="71528"/>
                    <a:pt x="43607" y="43607"/>
                  </a:cubicBezTo>
                  <a:cubicBezTo>
                    <a:pt x="71528" y="15686"/>
                    <a:pt x="109397" y="0"/>
                    <a:pt x="148884" y="0"/>
                  </a:cubicBezTo>
                  <a:close/>
                </a:path>
              </a:pathLst>
            </a:custGeom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369542" cy="23144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52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4393606">
            <a:off x="12352895" y="8533952"/>
            <a:ext cx="1667052" cy="2880435"/>
          </a:xfrm>
          <a:custGeom>
            <a:avLst/>
            <a:gdLst/>
            <a:ahLst/>
            <a:cxnLst/>
            <a:rect l="l" t="t" r="r" b="b"/>
            <a:pathLst>
              <a:path w="1667052" h="2880435">
                <a:moveTo>
                  <a:pt x="0" y="0"/>
                </a:moveTo>
                <a:lnTo>
                  <a:pt x="1667052" y="0"/>
                </a:lnTo>
                <a:lnTo>
                  <a:pt x="1667052" y="2880435"/>
                </a:lnTo>
                <a:lnTo>
                  <a:pt x="0" y="28804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846622" flipH="1">
            <a:off x="12352895" y="-1245043"/>
            <a:ext cx="1667052" cy="2880435"/>
          </a:xfrm>
          <a:custGeom>
            <a:avLst/>
            <a:gdLst/>
            <a:ahLst/>
            <a:cxnLst/>
            <a:rect l="l" t="t" r="r" b="b"/>
            <a:pathLst>
              <a:path w="1667052" h="2880435">
                <a:moveTo>
                  <a:pt x="1667052" y="0"/>
                </a:moveTo>
                <a:lnTo>
                  <a:pt x="0" y="0"/>
                </a:lnTo>
                <a:lnTo>
                  <a:pt x="0" y="2880435"/>
                </a:lnTo>
                <a:lnTo>
                  <a:pt x="1667052" y="2880435"/>
                </a:lnTo>
                <a:lnTo>
                  <a:pt x="166705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2023727" y="1187671"/>
            <a:ext cx="4371845" cy="7911659"/>
            <a:chOff x="0" y="0"/>
            <a:chExt cx="45797" cy="8287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5797" cy="82878"/>
            </a:xfrm>
            <a:custGeom>
              <a:avLst/>
              <a:gdLst/>
              <a:ahLst/>
              <a:cxnLst/>
              <a:rect l="l" t="t" r="r" b="b"/>
              <a:pathLst>
                <a:path w="45797" h="82878">
                  <a:moveTo>
                    <a:pt x="22898" y="0"/>
                  </a:moveTo>
                  <a:lnTo>
                    <a:pt x="22898" y="0"/>
                  </a:lnTo>
                  <a:cubicBezTo>
                    <a:pt x="35545" y="0"/>
                    <a:pt x="45797" y="10252"/>
                    <a:pt x="45797" y="22898"/>
                  </a:cubicBezTo>
                  <a:lnTo>
                    <a:pt x="45797" y="59979"/>
                  </a:lnTo>
                  <a:cubicBezTo>
                    <a:pt x="45797" y="72626"/>
                    <a:pt x="35545" y="82878"/>
                    <a:pt x="22898" y="82878"/>
                  </a:cubicBezTo>
                  <a:lnTo>
                    <a:pt x="22898" y="82878"/>
                  </a:lnTo>
                  <a:cubicBezTo>
                    <a:pt x="16825" y="82878"/>
                    <a:pt x="11001" y="80465"/>
                    <a:pt x="6707" y="76171"/>
                  </a:cubicBezTo>
                  <a:cubicBezTo>
                    <a:pt x="2413" y="71877"/>
                    <a:pt x="0" y="66052"/>
                    <a:pt x="0" y="59979"/>
                  </a:cubicBezTo>
                  <a:lnTo>
                    <a:pt x="0" y="22898"/>
                  </a:lnTo>
                  <a:cubicBezTo>
                    <a:pt x="0" y="16825"/>
                    <a:pt x="2413" y="11001"/>
                    <a:pt x="6707" y="6707"/>
                  </a:cubicBezTo>
                  <a:cubicBezTo>
                    <a:pt x="11001" y="2413"/>
                    <a:pt x="16825" y="0"/>
                    <a:pt x="22898" y="0"/>
                  </a:cubicBezTo>
                  <a:close/>
                </a:path>
              </a:pathLst>
            </a:custGeom>
            <a:blipFill>
              <a:blip r:embed="rId4"/>
              <a:stretch>
                <a:fillRect l="-1575" r="-1575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 rot="889961">
            <a:off x="-732083" y="-2160074"/>
            <a:ext cx="5860648" cy="4710496"/>
          </a:xfrm>
          <a:custGeom>
            <a:avLst/>
            <a:gdLst/>
            <a:ahLst/>
            <a:cxnLst/>
            <a:rect l="l" t="t" r="r" b="b"/>
            <a:pathLst>
              <a:path w="5860648" h="4710496">
                <a:moveTo>
                  <a:pt x="0" y="0"/>
                </a:moveTo>
                <a:lnTo>
                  <a:pt x="5860649" y="0"/>
                </a:lnTo>
                <a:lnTo>
                  <a:pt x="5860649" y="4710496"/>
                </a:lnTo>
                <a:lnTo>
                  <a:pt x="0" y="47104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5633857" y="9700998"/>
            <a:ext cx="5178639" cy="2973718"/>
            <a:chOff x="0" y="0"/>
            <a:chExt cx="1415467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15467" cy="812800"/>
            </a:xfrm>
            <a:custGeom>
              <a:avLst/>
              <a:gdLst/>
              <a:ahLst/>
              <a:cxnLst/>
              <a:rect l="l" t="t" r="r" b="b"/>
              <a:pathLst>
                <a:path w="1415467" h="812800">
                  <a:moveTo>
                    <a:pt x="707733" y="0"/>
                  </a:moveTo>
                  <a:cubicBezTo>
                    <a:pt x="316863" y="0"/>
                    <a:pt x="0" y="181951"/>
                    <a:pt x="0" y="406400"/>
                  </a:cubicBezTo>
                  <a:cubicBezTo>
                    <a:pt x="0" y="630849"/>
                    <a:pt x="316863" y="812800"/>
                    <a:pt x="707733" y="812800"/>
                  </a:cubicBezTo>
                  <a:cubicBezTo>
                    <a:pt x="1098604" y="812800"/>
                    <a:pt x="1415467" y="630849"/>
                    <a:pt x="1415467" y="406400"/>
                  </a:cubicBezTo>
                  <a:cubicBezTo>
                    <a:pt x="1415467" y="181951"/>
                    <a:pt x="1098604" y="0"/>
                    <a:pt x="707733" y="0"/>
                  </a:cubicBezTo>
                  <a:close/>
                </a:path>
              </a:pathLst>
            </a:custGeom>
            <a:solidFill>
              <a:srgbClr val="058A66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32700" y="38100"/>
              <a:ext cx="1150067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6563388" y="-2571750"/>
            <a:ext cx="4016225" cy="4016225"/>
          </a:xfrm>
          <a:custGeom>
            <a:avLst/>
            <a:gdLst/>
            <a:ahLst/>
            <a:cxnLst/>
            <a:rect l="l" t="t" r="r" b="b"/>
            <a:pathLst>
              <a:path w="4016225" h="4016225">
                <a:moveTo>
                  <a:pt x="0" y="0"/>
                </a:moveTo>
                <a:lnTo>
                  <a:pt x="4016224" y="0"/>
                </a:lnTo>
                <a:lnTo>
                  <a:pt x="4016224" y="4016225"/>
                </a:lnTo>
                <a:lnTo>
                  <a:pt x="0" y="40162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>
            <a:off x="16563388" y="8278888"/>
            <a:ext cx="4016225" cy="4016225"/>
          </a:xfrm>
          <a:custGeom>
            <a:avLst/>
            <a:gdLst/>
            <a:ahLst/>
            <a:cxnLst/>
            <a:rect l="l" t="t" r="r" b="b"/>
            <a:pathLst>
              <a:path w="4016225" h="4016225">
                <a:moveTo>
                  <a:pt x="0" y="0"/>
                </a:moveTo>
                <a:lnTo>
                  <a:pt x="4016224" y="0"/>
                </a:lnTo>
                <a:lnTo>
                  <a:pt x="4016224" y="4016224"/>
                </a:lnTo>
                <a:lnTo>
                  <a:pt x="0" y="40162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8" name="TextBox 18"/>
          <p:cNvSpPr txBox="1"/>
          <p:nvPr/>
        </p:nvSpPr>
        <p:spPr>
          <a:xfrm>
            <a:off x="1028700" y="2579235"/>
            <a:ext cx="10920972" cy="2427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316"/>
              </a:lnSpc>
            </a:pPr>
            <a:r>
              <a:rPr lang="en-US" sz="9316" b="1">
                <a:solidFill>
                  <a:srgbClr val="058A66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KRUMMI - ÍSLENSKI HRAFNINN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4885875"/>
            <a:ext cx="10920972" cy="1050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524"/>
              </a:lnSpc>
              <a:spcBef>
                <a:spcPct val="0"/>
              </a:spcBef>
            </a:pPr>
            <a:r>
              <a:rPr lang="en-US" sz="6088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Einn merkasti fugl Íslands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6878965"/>
            <a:ext cx="9210314" cy="1003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09"/>
              </a:lnSpc>
              <a:spcBef>
                <a:spcPct val="0"/>
              </a:spcBef>
            </a:pPr>
            <a:r>
              <a:rPr lang="en-US" sz="2864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Kynntu þér þennan snjallan og heillandi fugl - útlit hans, lífshætti, fjölskyldulíf og áhugaverðar staðreyndir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8873684"/>
            <a:ext cx="7871590" cy="563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16"/>
              </a:lnSpc>
              <a:spcBef>
                <a:spcPct val="0"/>
              </a:spcBef>
            </a:pPr>
            <a:r>
              <a:rPr lang="en-US" sz="3297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Kynning á hrafninum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31200" y="1711275"/>
            <a:ext cx="2871731" cy="563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16"/>
              </a:lnSpc>
              <a:spcBef>
                <a:spcPct val="0"/>
              </a:spcBef>
            </a:pPr>
            <a:r>
              <a:rPr lang="en-US" sz="3297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Fuglar Íslands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64184" y="1028700"/>
            <a:ext cx="8267378" cy="826737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38100" cap="sq">
              <a:solidFill>
                <a:srgbClr val="058A66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922674" y="1368301"/>
            <a:ext cx="7550398" cy="755039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7" name="Freeform 7"/>
          <p:cNvSpPr/>
          <p:nvPr/>
        </p:nvSpPr>
        <p:spPr>
          <a:xfrm rot="-3213268" flipH="1">
            <a:off x="16816713" y="-53028"/>
            <a:ext cx="1667052" cy="2880435"/>
          </a:xfrm>
          <a:custGeom>
            <a:avLst/>
            <a:gdLst/>
            <a:ahLst/>
            <a:cxnLst/>
            <a:rect l="l" t="t" r="r" b="b"/>
            <a:pathLst>
              <a:path w="1667052" h="2880435">
                <a:moveTo>
                  <a:pt x="1667052" y="0"/>
                </a:moveTo>
                <a:lnTo>
                  <a:pt x="0" y="0"/>
                </a:lnTo>
                <a:lnTo>
                  <a:pt x="0" y="2880435"/>
                </a:lnTo>
                <a:lnTo>
                  <a:pt x="1667052" y="2880435"/>
                </a:lnTo>
                <a:lnTo>
                  <a:pt x="166705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8015222">
            <a:off x="16852550" y="7250070"/>
            <a:ext cx="1667052" cy="2880435"/>
          </a:xfrm>
          <a:custGeom>
            <a:avLst/>
            <a:gdLst/>
            <a:ahLst/>
            <a:cxnLst/>
            <a:rect l="l" t="t" r="r" b="b"/>
            <a:pathLst>
              <a:path w="1667052" h="2880435">
                <a:moveTo>
                  <a:pt x="0" y="0"/>
                </a:moveTo>
                <a:lnTo>
                  <a:pt x="1667052" y="0"/>
                </a:lnTo>
                <a:lnTo>
                  <a:pt x="1667052" y="2880435"/>
                </a:lnTo>
                <a:lnTo>
                  <a:pt x="0" y="28804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5633857" y="9700998"/>
            <a:ext cx="5178639" cy="2973718"/>
            <a:chOff x="0" y="0"/>
            <a:chExt cx="1415467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15467" cy="812800"/>
            </a:xfrm>
            <a:custGeom>
              <a:avLst/>
              <a:gdLst/>
              <a:ahLst/>
              <a:cxnLst/>
              <a:rect l="l" t="t" r="r" b="b"/>
              <a:pathLst>
                <a:path w="1415467" h="812800">
                  <a:moveTo>
                    <a:pt x="707733" y="0"/>
                  </a:moveTo>
                  <a:cubicBezTo>
                    <a:pt x="316863" y="0"/>
                    <a:pt x="0" y="181951"/>
                    <a:pt x="0" y="406400"/>
                  </a:cubicBezTo>
                  <a:cubicBezTo>
                    <a:pt x="0" y="630849"/>
                    <a:pt x="316863" y="812800"/>
                    <a:pt x="707733" y="812800"/>
                  </a:cubicBezTo>
                  <a:cubicBezTo>
                    <a:pt x="1098604" y="812800"/>
                    <a:pt x="1415467" y="630849"/>
                    <a:pt x="1415467" y="406400"/>
                  </a:cubicBezTo>
                  <a:cubicBezTo>
                    <a:pt x="1415467" y="181951"/>
                    <a:pt x="1098604" y="0"/>
                    <a:pt x="707733" y="0"/>
                  </a:cubicBezTo>
                  <a:close/>
                </a:path>
              </a:pathLst>
            </a:custGeom>
            <a:solidFill>
              <a:srgbClr val="058A6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32700" y="38100"/>
              <a:ext cx="1150067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5338359" y="-4830078"/>
            <a:ext cx="6217268" cy="6217268"/>
          </a:xfrm>
          <a:custGeom>
            <a:avLst/>
            <a:gdLst/>
            <a:ahLst/>
            <a:cxnLst/>
            <a:rect l="l" t="t" r="r" b="b"/>
            <a:pathLst>
              <a:path w="6217268" h="6217268">
                <a:moveTo>
                  <a:pt x="0" y="0"/>
                </a:moveTo>
                <a:lnTo>
                  <a:pt x="6217268" y="0"/>
                </a:lnTo>
                <a:lnTo>
                  <a:pt x="6217268" y="6217268"/>
                </a:lnTo>
                <a:lnTo>
                  <a:pt x="0" y="62172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TextBox 13"/>
          <p:cNvSpPr txBox="1"/>
          <p:nvPr/>
        </p:nvSpPr>
        <p:spPr>
          <a:xfrm>
            <a:off x="1028700" y="1855848"/>
            <a:ext cx="8115300" cy="905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877"/>
              </a:lnSpc>
            </a:pPr>
            <a:r>
              <a:rPr lang="en-US" sz="6550" b="1">
                <a:solidFill>
                  <a:srgbClr val="058A66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Útlit hrafnsins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981075"/>
            <a:ext cx="2871731" cy="381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8"/>
              </a:lnSpc>
              <a:spcBef>
                <a:spcPct val="0"/>
              </a:spcBef>
            </a:pPr>
            <a:r>
              <a:rPr lang="en-US" sz="2234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Hrafninn á Íslandi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3099313"/>
            <a:ext cx="7418293" cy="6150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50"/>
              </a:lnSpc>
            </a:pP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Hrafninn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 er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stærsti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fugl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spörfuglanna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og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einn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af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glæsilegustu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fuglum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Íslands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. Hann er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algjörlega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svartur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með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dimmfjólubláum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gljáa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á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fiðrinu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í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sólskininu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.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Fullorðinn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hrafn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er um 60-70 cm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að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lengd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og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vegur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1-1,5 kg. Hann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hefur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öflugan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,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boginn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gogg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sem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er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aðlagar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að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fjölbreyttri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fæðu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.</a:t>
            </a:r>
          </a:p>
          <a:p>
            <a:pPr marL="0" lvl="0" indent="0" algn="l">
              <a:lnSpc>
                <a:spcPts val="4350"/>
              </a:lnSpc>
            </a:pPr>
            <a:endParaRPr lang="en-US" sz="2881" dirty="0">
              <a:solidFill>
                <a:srgbClr val="000000"/>
              </a:solidFill>
              <a:latin typeface="Neue Montreal"/>
              <a:ea typeface="Neue Montreal"/>
              <a:cs typeface="Neue Montreal"/>
              <a:sym typeface="Neue Montreal"/>
            </a:endParaRPr>
          </a:p>
          <a:p>
            <a:pPr marL="0" lvl="0" indent="0" algn="l">
              <a:lnSpc>
                <a:spcPts val="4350"/>
              </a:lnSpc>
            </a:pP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Vængjabreidd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hans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nær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allt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að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130 cm.</a:t>
            </a:r>
          </a:p>
          <a:p>
            <a:pPr marL="0" lvl="0" indent="0" algn="l">
              <a:lnSpc>
                <a:spcPts val="4350"/>
              </a:lnSpc>
            </a:pP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Hrafninn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hefur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einnig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loðnar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hálsfjaðrir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og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kröftugar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klær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. </a:t>
            </a:r>
            <a:b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</a:b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Ungir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hrafnar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hafa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daufari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lit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en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fullorðnir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881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fuglar</a:t>
            </a:r>
            <a:r>
              <a:rPr lang="en-US" sz="2881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18447" y="3069636"/>
            <a:ext cx="2794683" cy="279468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38100" cap="sq">
              <a:solidFill>
                <a:srgbClr val="058A66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779710" y="3069636"/>
            <a:ext cx="2794683" cy="279468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38100" cap="sq">
              <a:solidFill>
                <a:srgbClr val="058A66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4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536543" y="3069636"/>
            <a:ext cx="2794683" cy="279468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38100" cap="sq">
              <a:solidFill>
                <a:srgbClr val="058A66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4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213929" y="3272136"/>
            <a:ext cx="2389683" cy="238968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7982547" y="3272136"/>
            <a:ext cx="2389683" cy="2389683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2710599" y="1506890"/>
            <a:ext cx="12866802" cy="1202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28"/>
              </a:lnSpc>
              <a:spcBef>
                <a:spcPct val="0"/>
              </a:spcBef>
            </a:pPr>
            <a:r>
              <a:rPr lang="en-US" sz="7020" b="1">
                <a:solidFill>
                  <a:srgbClr val="058A66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Fjölskylda og æxlun hrafnsins</a:t>
            </a:r>
          </a:p>
        </p:txBody>
      </p:sp>
      <p:sp>
        <p:nvSpPr>
          <p:cNvPr id="16" name="Freeform 16"/>
          <p:cNvSpPr/>
          <p:nvPr/>
        </p:nvSpPr>
        <p:spPr>
          <a:xfrm rot="889961">
            <a:off x="-732083" y="-2160074"/>
            <a:ext cx="5860648" cy="4710496"/>
          </a:xfrm>
          <a:custGeom>
            <a:avLst/>
            <a:gdLst/>
            <a:ahLst/>
            <a:cxnLst/>
            <a:rect l="l" t="t" r="r" b="b"/>
            <a:pathLst>
              <a:path w="5860648" h="4710496">
                <a:moveTo>
                  <a:pt x="0" y="0"/>
                </a:moveTo>
                <a:lnTo>
                  <a:pt x="5860649" y="0"/>
                </a:lnTo>
                <a:lnTo>
                  <a:pt x="5860649" y="4710496"/>
                </a:lnTo>
                <a:lnTo>
                  <a:pt x="0" y="47104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947847" flipH="1">
            <a:off x="13288833" y="-2160074"/>
            <a:ext cx="5860648" cy="4710496"/>
          </a:xfrm>
          <a:custGeom>
            <a:avLst/>
            <a:gdLst/>
            <a:ahLst/>
            <a:cxnLst/>
            <a:rect l="l" t="t" r="r" b="b"/>
            <a:pathLst>
              <a:path w="5860648" h="4710496">
                <a:moveTo>
                  <a:pt x="5860648" y="0"/>
                </a:moveTo>
                <a:lnTo>
                  <a:pt x="0" y="0"/>
                </a:lnTo>
                <a:lnTo>
                  <a:pt x="0" y="4710496"/>
                </a:lnTo>
                <a:lnTo>
                  <a:pt x="5860648" y="4710496"/>
                </a:lnTo>
                <a:lnTo>
                  <a:pt x="586064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2750490" y="3272136"/>
            <a:ext cx="2389683" cy="2389683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17023878" y="3259209"/>
            <a:ext cx="5312225" cy="5312225"/>
          </a:xfrm>
          <a:custGeom>
            <a:avLst/>
            <a:gdLst/>
            <a:ahLst/>
            <a:cxnLst/>
            <a:rect l="l" t="t" r="r" b="b"/>
            <a:pathLst>
              <a:path w="5312225" h="5312225">
                <a:moveTo>
                  <a:pt x="0" y="0"/>
                </a:moveTo>
                <a:lnTo>
                  <a:pt x="5312224" y="0"/>
                </a:lnTo>
                <a:lnTo>
                  <a:pt x="5312224" y="5312225"/>
                </a:lnTo>
                <a:lnTo>
                  <a:pt x="0" y="53122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1" name="Freeform 21"/>
          <p:cNvSpPr/>
          <p:nvPr/>
        </p:nvSpPr>
        <p:spPr>
          <a:xfrm>
            <a:off x="-4083050" y="3259209"/>
            <a:ext cx="5312225" cy="5312225"/>
          </a:xfrm>
          <a:custGeom>
            <a:avLst/>
            <a:gdLst/>
            <a:ahLst/>
            <a:cxnLst/>
            <a:rect l="l" t="t" r="r" b="b"/>
            <a:pathLst>
              <a:path w="5312225" h="5312225">
                <a:moveTo>
                  <a:pt x="0" y="0"/>
                </a:moveTo>
                <a:lnTo>
                  <a:pt x="5312225" y="0"/>
                </a:lnTo>
                <a:lnTo>
                  <a:pt x="5312225" y="5312225"/>
                </a:lnTo>
                <a:lnTo>
                  <a:pt x="0" y="53122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2" name="TextBox 22"/>
          <p:cNvSpPr txBox="1"/>
          <p:nvPr/>
        </p:nvSpPr>
        <p:spPr>
          <a:xfrm>
            <a:off x="2790738" y="5967526"/>
            <a:ext cx="3250102" cy="568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23"/>
              </a:lnSpc>
              <a:spcBef>
                <a:spcPct val="0"/>
              </a:spcBef>
            </a:pPr>
            <a:r>
              <a:rPr lang="en-US" sz="3302" b="1">
                <a:solidFill>
                  <a:srgbClr val="014B37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Hrafn / krummi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559355" y="5967526"/>
            <a:ext cx="3250102" cy="568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23"/>
              </a:lnSpc>
              <a:spcBef>
                <a:spcPct val="0"/>
              </a:spcBef>
            </a:pPr>
            <a:r>
              <a:rPr lang="en-US" sz="3302" b="1">
                <a:solidFill>
                  <a:srgbClr val="014B37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Hrafn / krummi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87923" y="1119909"/>
            <a:ext cx="2871731" cy="406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38"/>
              </a:lnSpc>
              <a:spcBef>
                <a:spcPct val="0"/>
              </a:spcBef>
            </a:pPr>
            <a:r>
              <a:rPr lang="en-US" sz="2384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Hrafninn á Íslandi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772225" y="6697201"/>
            <a:ext cx="3397018" cy="3362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73"/>
              </a:lnSpc>
            </a:pP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Móðirin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 </a:t>
            </a:r>
          </a:p>
          <a:p>
            <a:pPr marL="0" lvl="0" indent="0" algn="ctr">
              <a:lnSpc>
                <a:spcPts val="3773"/>
              </a:lnSpc>
            </a:pP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Hún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liggur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á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eggjunum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.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Það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tekur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um 18-21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dag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.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Hún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verndar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ungana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af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mikilli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tryggð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og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sér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um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að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halda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á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þeim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hita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fyrstu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vikurnar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712293" y="6697201"/>
            <a:ext cx="3775393" cy="3311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73"/>
              </a:lnSpc>
            </a:pP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Faðirinn</a:t>
            </a:r>
            <a:endParaRPr lang="en-US" sz="2498" dirty="0">
              <a:solidFill>
                <a:srgbClr val="000000"/>
              </a:solidFill>
              <a:latin typeface="Neue Montreal"/>
              <a:ea typeface="Neue Montreal"/>
              <a:cs typeface="Neue Montreal"/>
              <a:sym typeface="Neue Montreal"/>
            </a:endParaRPr>
          </a:p>
          <a:p>
            <a:pPr marL="0" lvl="0" indent="0" algn="ctr">
              <a:lnSpc>
                <a:spcPts val="3773"/>
              </a:lnSpc>
            </a:pP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Hann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sér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um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að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afla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fæðu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fyrir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fjölskylduna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meðan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móðirin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liggur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á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eggjunum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.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Hrafnar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mynda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ævilangt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samband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og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eru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því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par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árum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saman.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327299" y="5967526"/>
            <a:ext cx="3250102" cy="568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23"/>
              </a:lnSpc>
              <a:spcBef>
                <a:spcPct val="0"/>
              </a:spcBef>
            </a:pPr>
            <a:r>
              <a:rPr lang="en-US" sz="3302" b="1">
                <a:solidFill>
                  <a:srgbClr val="014B37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Hrafnsungi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327299" y="6697201"/>
            <a:ext cx="3397018" cy="3362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73"/>
              </a:lnSpc>
            </a:pP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Afkvæmið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er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ungi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. </a:t>
            </a:r>
          </a:p>
          <a:p>
            <a:pPr marL="0" lvl="0" indent="0" algn="ctr">
              <a:lnSpc>
                <a:spcPts val="3773"/>
              </a:lnSpc>
            </a:pP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Hrafninn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verpir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3-7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eggjum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í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laupinn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(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hreyðrið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) 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Ungarnir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eru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í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hreyðrinu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í 5-7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vikur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áður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en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þeir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fara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úr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hreiðrinu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og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verða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498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sjálfstæðir</a:t>
            </a:r>
            <a:r>
              <a:rPr lang="en-US" sz="249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97952" y="1905572"/>
            <a:ext cx="5205870" cy="520587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38100" cap="sq">
              <a:solidFill>
                <a:srgbClr val="058A66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7735662" cy="10287000"/>
            <a:chOff x="0" y="0"/>
            <a:chExt cx="1198456" cy="15937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98456" cy="1593725"/>
            </a:xfrm>
            <a:custGeom>
              <a:avLst/>
              <a:gdLst/>
              <a:ahLst/>
              <a:cxnLst/>
              <a:rect l="l" t="t" r="r" b="b"/>
              <a:pathLst>
                <a:path w="1198456" h="1593725">
                  <a:moveTo>
                    <a:pt x="0" y="0"/>
                  </a:moveTo>
                  <a:lnTo>
                    <a:pt x="1198456" y="0"/>
                  </a:lnTo>
                  <a:lnTo>
                    <a:pt x="1198456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t="-384" b="-384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4368078" y="2175698"/>
            <a:ext cx="4665618" cy="4665618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152400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10655167" y="7429500"/>
            <a:ext cx="6711130" cy="1053140"/>
            <a:chOff x="0" y="0"/>
            <a:chExt cx="1767541" cy="2773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67541" cy="277370"/>
            </a:xfrm>
            <a:custGeom>
              <a:avLst/>
              <a:gdLst/>
              <a:ahLst/>
              <a:cxnLst/>
              <a:rect l="l" t="t" r="r" b="b"/>
              <a:pathLst>
                <a:path w="1767541" h="277370">
                  <a:moveTo>
                    <a:pt x="115359" y="0"/>
                  </a:moveTo>
                  <a:lnTo>
                    <a:pt x="1652181" y="0"/>
                  </a:lnTo>
                  <a:cubicBezTo>
                    <a:pt x="1682776" y="0"/>
                    <a:pt x="1712119" y="12154"/>
                    <a:pt x="1733753" y="33788"/>
                  </a:cubicBezTo>
                  <a:cubicBezTo>
                    <a:pt x="1755387" y="55422"/>
                    <a:pt x="1767541" y="84764"/>
                    <a:pt x="1767541" y="115359"/>
                  </a:cubicBezTo>
                  <a:lnTo>
                    <a:pt x="1767541" y="162011"/>
                  </a:lnTo>
                  <a:cubicBezTo>
                    <a:pt x="1767541" y="225722"/>
                    <a:pt x="1715892" y="277370"/>
                    <a:pt x="1652181" y="277370"/>
                  </a:cubicBezTo>
                  <a:lnTo>
                    <a:pt x="115359" y="277370"/>
                  </a:lnTo>
                  <a:cubicBezTo>
                    <a:pt x="84764" y="277370"/>
                    <a:pt x="55422" y="265216"/>
                    <a:pt x="33788" y="243582"/>
                  </a:cubicBezTo>
                  <a:cubicBezTo>
                    <a:pt x="12154" y="221948"/>
                    <a:pt x="0" y="192606"/>
                    <a:pt x="0" y="162011"/>
                  </a:cubicBezTo>
                  <a:lnTo>
                    <a:pt x="0" y="115359"/>
                  </a:lnTo>
                  <a:cubicBezTo>
                    <a:pt x="0" y="84764"/>
                    <a:pt x="12154" y="55422"/>
                    <a:pt x="33788" y="33788"/>
                  </a:cubicBezTo>
                  <a:cubicBezTo>
                    <a:pt x="55422" y="12154"/>
                    <a:pt x="84764" y="0"/>
                    <a:pt x="115359" y="0"/>
                  </a:cubicBezTo>
                  <a:close/>
                </a:path>
              </a:pathLst>
            </a:custGeom>
            <a:solidFill>
              <a:srgbClr val="058A6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767541" cy="324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4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655167" y="8814760"/>
            <a:ext cx="6711130" cy="1053140"/>
            <a:chOff x="0" y="0"/>
            <a:chExt cx="1767541" cy="27737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67541" cy="277370"/>
            </a:xfrm>
            <a:custGeom>
              <a:avLst/>
              <a:gdLst/>
              <a:ahLst/>
              <a:cxnLst/>
              <a:rect l="l" t="t" r="r" b="b"/>
              <a:pathLst>
                <a:path w="1767541" h="277370">
                  <a:moveTo>
                    <a:pt x="115359" y="0"/>
                  </a:moveTo>
                  <a:lnTo>
                    <a:pt x="1652181" y="0"/>
                  </a:lnTo>
                  <a:cubicBezTo>
                    <a:pt x="1682776" y="0"/>
                    <a:pt x="1712119" y="12154"/>
                    <a:pt x="1733753" y="33788"/>
                  </a:cubicBezTo>
                  <a:cubicBezTo>
                    <a:pt x="1755387" y="55422"/>
                    <a:pt x="1767541" y="84764"/>
                    <a:pt x="1767541" y="115359"/>
                  </a:cubicBezTo>
                  <a:lnTo>
                    <a:pt x="1767541" y="162011"/>
                  </a:lnTo>
                  <a:cubicBezTo>
                    <a:pt x="1767541" y="225722"/>
                    <a:pt x="1715892" y="277370"/>
                    <a:pt x="1652181" y="277370"/>
                  </a:cubicBezTo>
                  <a:lnTo>
                    <a:pt x="115359" y="277370"/>
                  </a:lnTo>
                  <a:cubicBezTo>
                    <a:pt x="84764" y="277370"/>
                    <a:pt x="55422" y="265216"/>
                    <a:pt x="33788" y="243582"/>
                  </a:cubicBezTo>
                  <a:cubicBezTo>
                    <a:pt x="12154" y="221948"/>
                    <a:pt x="0" y="192606"/>
                    <a:pt x="0" y="162011"/>
                  </a:cubicBezTo>
                  <a:lnTo>
                    <a:pt x="0" y="115359"/>
                  </a:lnTo>
                  <a:cubicBezTo>
                    <a:pt x="0" y="84764"/>
                    <a:pt x="12154" y="55422"/>
                    <a:pt x="33788" y="33788"/>
                  </a:cubicBezTo>
                  <a:cubicBezTo>
                    <a:pt x="55422" y="12154"/>
                    <a:pt x="84764" y="0"/>
                    <a:pt x="115359" y="0"/>
                  </a:cubicBezTo>
                  <a:close/>
                </a:path>
              </a:pathLst>
            </a:custGeom>
            <a:solidFill>
              <a:srgbClr val="058A6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767541" cy="324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4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476138" y="-4283166"/>
            <a:ext cx="5312225" cy="5312225"/>
          </a:xfrm>
          <a:custGeom>
            <a:avLst/>
            <a:gdLst/>
            <a:ahLst/>
            <a:cxnLst/>
            <a:rect l="l" t="t" r="r" b="b"/>
            <a:pathLst>
              <a:path w="5312225" h="5312225">
                <a:moveTo>
                  <a:pt x="0" y="0"/>
                </a:moveTo>
                <a:lnTo>
                  <a:pt x="5312225" y="0"/>
                </a:lnTo>
                <a:lnTo>
                  <a:pt x="5312225" y="5312225"/>
                </a:lnTo>
                <a:lnTo>
                  <a:pt x="0" y="53122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 rot="-1704930" flipH="1">
            <a:off x="8659516" y="8477578"/>
            <a:ext cx="1564483" cy="2722742"/>
          </a:xfrm>
          <a:custGeom>
            <a:avLst/>
            <a:gdLst/>
            <a:ahLst/>
            <a:cxnLst/>
            <a:rect l="l" t="t" r="r" b="b"/>
            <a:pathLst>
              <a:path w="1535435" h="2653020">
                <a:moveTo>
                  <a:pt x="1535435" y="0"/>
                </a:moveTo>
                <a:lnTo>
                  <a:pt x="0" y="0"/>
                </a:lnTo>
                <a:lnTo>
                  <a:pt x="0" y="2653020"/>
                </a:lnTo>
                <a:lnTo>
                  <a:pt x="1535435" y="2653020"/>
                </a:lnTo>
                <a:lnTo>
                  <a:pt x="153543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0424469" y="1190984"/>
            <a:ext cx="6941829" cy="1610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6250"/>
              </a:lnSpc>
            </a:pPr>
            <a:r>
              <a:rPr lang="en-US" sz="5841" b="1" dirty="0" err="1">
                <a:solidFill>
                  <a:srgbClr val="058A66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Hreyðurtími</a:t>
            </a:r>
            <a:r>
              <a:rPr lang="en-US" sz="5841" b="1" dirty="0">
                <a:solidFill>
                  <a:srgbClr val="058A66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</a:t>
            </a:r>
            <a:r>
              <a:rPr lang="en-US" sz="5841" b="1" dirty="0" err="1">
                <a:solidFill>
                  <a:srgbClr val="058A66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og</a:t>
            </a:r>
            <a:r>
              <a:rPr lang="en-US" sz="5841" b="1" dirty="0">
                <a:solidFill>
                  <a:srgbClr val="058A66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</a:t>
            </a:r>
            <a:r>
              <a:rPr lang="en-US" sz="5841" b="1" dirty="0" err="1">
                <a:solidFill>
                  <a:srgbClr val="058A66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fæða</a:t>
            </a:r>
            <a:r>
              <a:rPr lang="en-US" sz="5841" b="1" dirty="0">
                <a:solidFill>
                  <a:srgbClr val="058A66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</a:t>
            </a:r>
            <a:r>
              <a:rPr lang="en-US" sz="5841" b="1" dirty="0" err="1">
                <a:solidFill>
                  <a:srgbClr val="058A66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hrafnsins</a:t>
            </a:r>
            <a:endParaRPr lang="en-US" sz="5841" b="1" dirty="0">
              <a:solidFill>
                <a:srgbClr val="058A66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4387569" y="594010"/>
            <a:ext cx="2871731" cy="406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320"/>
              </a:lnSpc>
              <a:spcBef>
                <a:spcPct val="0"/>
              </a:spcBef>
            </a:pPr>
            <a:r>
              <a:rPr lang="en-US" sz="2372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Hrafninn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884522" y="2705100"/>
            <a:ext cx="7481776" cy="4178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581"/>
              </a:lnSpc>
            </a:pPr>
            <a:r>
              <a:rPr lang="en-US" sz="23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Hrafninn</a:t>
            </a:r>
            <a:r>
              <a:rPr lang="en-US" sz="23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3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liggur</a:t>
            </a:r>
            <a:r>
              <a:rPr lang="en-US" sz="23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á 4-6 </a:t>
            </a:r>
            <a:r>
              <a:rPr lang="en-US" sz="23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eggjum</a:t>
            </a:r>
            <a:r>
              <a:rPr lang="en-US" sz="23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í 18-21 </a:t>
            </a:r>
            <a:r>
              <a:rPr lang="en-US" sz="23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dag</a:t>
            </a:r>
            <a:r>
              <a:rPr lang="en-US" sz="23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. </a:t>
            </a:r>
          </a:p>
          <a:p>
            <a:pPr marL="0" lvl="0" indent="0">
              <a:lnSpc>
                <a:spcPts val="4185"/>
              </a:lnSpc>
            </a:pP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Móðirin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,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liggur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á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eggjunum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á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meðan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faðirinn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,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krummi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,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sér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um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að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ná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í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fæðu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fyrir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hana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.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Ungarnir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, 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eru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í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hreyðrinu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eða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laupnum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í 5-6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vikur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áður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en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þeir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fljúga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úr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því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. </a:t>
            </a:r>
          </a:p>
          <a:p>
            <a:pPr marL="0" lvl="0" indent="0">
              <a:lnSpc>
                <a:spcPts val="4185"/>
              </a:lnSpc>
            </a:pP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Hrafninn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er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alæta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og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fæða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hans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er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mjög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fjölbreytt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. Hann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étur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hræ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,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smádýr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, egg,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ber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og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úrgang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.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Þessi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fjölbreytni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gerir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hann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að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mjög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aðlögunarhæfum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772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fugli</a:t>
            </a:r>
            <a:r>
              <a:rPr lang="en-US" sz="2772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155483" y="7444445"/>
            <a:ext cx="5763711" cy="869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523"/>
              </a:lnSpc>
            </a:pPr>
            <a:r>
              <a:rPr lang="en-US" sz="2516" b="1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Liggur á eggjum í 18-21 dag, ungar eru í  hreyðrinu í 5-6 vikur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155483" y="8888917"/>
            <a:ext cx="5763711" cy="869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523"/>
              </a:lnSpc>
            </a:pPr>
            <a:r>
              <a:rPr lang="en-US" sz="2516" b="1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Étur hræ, smádýr, fuglaegg, ber og úrgang  (rusl)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3889529"/>
            <a:chOff x="0" y="0"/>
            <a:chExt cx="2833290" cy="6025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33290" cy="602590"/>
            </a:xfrm>
            <a:custGeom>
              <a:avLst/>
              <a:gdLst/>
              <a:ahLst/>
              <a:cxnLst/>
              <a:rect l="l" t="t" r="r" b="b"/>
              <a:pathLst>
                <a:path w="2833290" h="602590">
                  <a:moveTo>
                    <a:pt x="0" y="0"/>
                  </a:moveTo>
                  <a:lnTo>
                    <a:pt x="2833290" y="0"/>
                  </a:lnTo>
                  <a:lnTo>
                    <a:pt x="2833290" y="602590"/>
                  </a:lnTo>
                  <a:lnTo>
                    <a:pt x="0" y="602590"/>
                  </a:lnTo>
                  <a:close/>
                </a:path>
              </a:pathLst>
            </a:custGeom>
            <a:blipFill>
              <a:blip r:embed="rId2"/>
              <a:stretch>
                <a:fillRect t="-46306" b="-121699"/>
              </a:stretch>
            </a:blipFill>
          </p:spPr>
        </p:sp>
      </p:grpSp>
      <p:sp>
        <p:nvSpPr>
          <p:cNvPr id="4" name="AutoShape 4"/>
          <p:cNvSpPr/>
          <p:nvPr/>
        </p:nvSpPr>
        <p:spPr>
          <a:xfrm>
            <a:off x="-384794" y="4232250"/>
            <a:ext cx="19229754" cy="0"/>
          </a:xfrm>
          <a:prstGeom prst="line">
            <a:avLst/>
          </a:prstGeom>
          <a:ln w="38100" cap="flat">
            <a:solidFill>
              <a:srgbClr val="058A6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 rot="-1106349" flipH="1">
            <a:off x="88555" y="9210825"/>
            <a:ext cx="981485" cy="1695871"/>
          </a:xfrm>
          <a:custGeom>
            <a:avLst/>
            <a:gdLst/>
            <a:ahLst/>
            <a:cxnLst/>
            <a:rect l="l" t="t" r="r" b="b"/>
            <a:pathLst>
              <a:path w="981485" h="1695871">
                <a:moveTo>
                  <a:pt x="981485" y="0"/>
                </a:moveTo>
                <a:lnTo>
                  <a:pt x="0" y="0"/>
                </a:lnTo>
                <a:lnTo>
                  <a:pt x="0" y="1695871"/>
                </a:lnTo>
                <a:lnTo>
                  <a:pt x="981485" y="1695871"/>
                </a:lnTo>
                <a:lnTo>
                  <a:pt x="98148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8797687" flipH="1">
            <a:off x="17644810" y="3949287"/>
            <a:ext cx="981485" cy="1695871"/>
          </a:xfrm>
          <a:custGeom>
            <a:avLst/>
            <a:gdLst/>
            <a:ahLst/>
            <a:cxnLst/>
            <a:rect l="l" t="t" r="r" b="b"/>
            <a:pathLst>
              <a:path w="981485" h="1695871">
                <a:moveTo>
                  <a:pt x="981485" y="0"/>
                </a:moveTo>
                <a:lnTo>
                  <a:pt x="0" y="0"/>
                </a:lnTo>
                <a:lnTo>
                  <a:pt x="0" y="1695871"/>
                </a:lnTo>
                <a:lnTo>
                  <a:pt x="981485" y="1695871"/>
                </a:lnTo>
                <a:lnTo>
                  <a:pt x="98148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198548" y="9732670"/>
            <a:ext cx="2813257" cy="1063086"/>
          </a:xfrm>
          <a:custGeom>
            <a:avLst/>
            <a:gdLst/>
            <a:ahLst/>
            <a:cxnLst/>
            <a:rect l="l" t="t" r="r" b="b"/>
            <a:pathLst>
              <a:path w="2813257" h="1063086">
                <a:moveTo>
                  <a:pt x="0" y="0"/>
                </a:moveTo>
                <a:lnTo>
                  <a:pt x="2813257" y="0"/>
                </a:lnTo>
                <a:lnTo>
                  <a:pt x="2813257" y="1063086"/>
                </a:lnTo>
                <a:lnTo>
                  <a:pt x="0" y="10630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8652" b="-95546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900431" y="4481753"/>
            <a:ext cx="2813257" cy="480369"/>
          </a:xfrm>
          <a:custGeom>
            <a:avLst/>
            <a:gdLst/>
            <a:ahLst/>
            <a:cxnLst/>
            <a:rect l="l" t="t" r="r" b="b"/>
            <a:pathLst>
              <a:path w="2813257" h="480369">
                <a:moveTo>
                  <a:pt x="0" y="0"/>
                </a:moveTo>
                <a:lnTo>
                  <a:pt x="2813257" y="0"/>
                </a:lnTo>
                <a:lnTo>
                  <a:pt x="2813257" y="480368"/>
                </a:lnTo>
                <a:lnTo>
                  <a:pt x="0" y="4803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5539" b="-332756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944218" y="5622892"/>
            <a:ext cx="5867072" cy="4036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747"/>
              </a:lnSpc>
              <a:spcBef>
                <a:spcPct val="0"/>
              </a:spcBef>
            </a:pPr>
            <a:r>
              <a:rPr lang="en-US" sz="7676" b="1" dirty="0" err="1">
                <a:solidFill>
                  <a:srgbClr val="058A66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Áhugaverðar</a:t>
            </a:r>
            <a:r>
              <a:rPr lang="en-US" sz="7676" b="1" dirty="0">
                <a:solidFill>
                  <a:srgbClr val="058A66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</a:t>
            </a:r>
            <a:r>
              <a:rPr lang="en-US" sz="7676" b="1" dirty="0" err="1">
                <a:solidFill>
                  <a:srgbClr val="058A66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staðreyndir</a:t>
            </a:r>
            <a:r>
              <a:rPr lang="en-US" sz="7676" b="1" dirty="0">
                <a:solidFill>
                  <a:srgbClr val="058A66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um </a:t>
            </a:r>
            <a:r>
              <a:rPr lang="en-US" sz="7676" b="1" dirty="0" err="1">
                <a:solidFill>
                  <a:srgbClr val="058A66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hrafna</a:t>
            </a:r>
            <a:endParaRPr lang="en-US" sz="7676" b="1" dirty="0">
              <a:solidFill>
                <a:srgbClr val="058A66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099842" y="4508475"/>
            <a:ext cx="9159458" cy="5459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01"/>
              </a:lnSpc>
            </a:pP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Hrafninn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er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einn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af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gáfuðustu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fuglum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heims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og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hefur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margar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einstaka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eiginleika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:</a:t>
            </a:r>
          </a:p>
          <a:p>
            <a:pPr marL="0" lvl="0" indent="0" algn="l">
              <a:lnSpc>
                <a:spcPts val="3301"/>
              </a:lnSpc>
            </a:pP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•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Ótrúleg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greind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: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Hrafnar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geta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leyst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flókin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vandamál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,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notað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verkfæri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og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þeir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muna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andlit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fólks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í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mörg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ár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.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Þeir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eru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taldir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jafn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greindir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og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sjö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ára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börn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.</a:t>
            </a:r>
          </a:p>
          <a:p>
            <a:pPr marL="0" lvl="0" indent="0" algn="l">
              <a:lnSpc>
                <a:spcPts val="3301"/>
              </a:lnSpc>
            </a:pP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•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Hermikráka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: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Þeir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geta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líkt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eftir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fjölbreyttum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hljóðum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,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þar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á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meðal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mannlegu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tali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,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hundum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,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og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öðrum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fuglum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.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Þetta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gerir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þá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að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framúrskarandi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hermikrákum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.</a:t>
            </a:r>
          </a:p>
          <a:p>
            <a:pPr marL="0" lvl="0" indent="0" algn="l">
              <a:lnSpc>
                <a:spcPts val="3301"/>
              </a:lnSpc>
            </a:pP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•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Langt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líf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: Í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náttúrunni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lifa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hrafnar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yfirleitt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í 10-15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ár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,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en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í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búrum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geta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þeir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orðið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yfir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40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ára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gamlir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.</a:t>
            </a:r>
          </a:p>
          <a:p>
            <a:pPr marL="0" lvl="0" indent="0" algn="l">
              <a:lnSpc>
                <a:spcPts val="3301"/>
              </a:lnSpc>
            </a:pP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•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Ævilöng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pörun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: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Hrafnar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para sig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ævilangt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og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byggja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sterk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tengsl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við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maka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sinn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.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Þeir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vinna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saman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að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hreiðurgerð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eða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að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búa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til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laupinn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eins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og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hreiðrið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þeirra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er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kallað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.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Þau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annast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bæði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ungauppeldið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.</a:t>
            </a:r>
          </a:p>
          <a:p>
            <a:pPr marL="0" lvl="0" indent="0" algn="l">
              <a:lnSpc>
                <a:spcPts val="3301"/>
              </a:lnSpc>
            </a:pP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•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Leikglöð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hegðun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: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Hrafnar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eru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þekktir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fyrir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að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leika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sér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í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flugi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,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renna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niður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snjóbrekkur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og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kasta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hlutum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sér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til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skemmtunar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það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er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merki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um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háþróaða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2186" dirty="0" err="1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vitsmuni</a:t>
            </a:r>
            <a:r>
              <a:rPr lang="en-US" sz="2186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4914496"/>
            <a:ext cx="2871731" cy="406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40"/>
              </a:lnSpc>
              <a:spcBef>
                <a:spcPct val="0"/>
              </a:spcBef>
            </a:pPr>
            <a:r>
              <a:rPr lang="en-US" sz="2386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Hrafninn á Íslandi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89961">
            <a:off x="1160415" y="-1914789"/>
            <a:ext cx="7076017" cy="4254455"/>
          </a:xfrm>
          <a:custGeom>
            <a:avLst/>
            <a:gdLst/>
            <a:ahLst/>
            <a:cxnLst/>
            <a:rect l="l" t="t" r="r" b="b"/>
            <a:pathLst>
              <a:path w="7076017" h="4254455">
                <a:moveTo>
                  <a:pt x="0" y="0"/>
                </a:moveTo>
                <a:lnTo>
                  <a:pt x="7076016" y="0"/>
                </a:lnTo>
                <a:lnTo>
                  <a:pt x="7076016" y="4254455"/>
                </a:lnTo>
                <a:lnTo>
                  <a:pt x="0" y="4254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0331519">
            <a:off x="11350389" y="8466271"/>
            <a:ext cx="5589154" cy="3409384"/>
          </a:xfrm>
          <a:custGeom>
            <a:avLst/>
            <a:gdLst/>
            <a:ahLst/>
            <a:cxnLst/>
            <a:rect l="l" t="t" r="r" b="b"/>
            <a:pathLst>
              <a:path w="5589154" h="3409384">
                <a:moveTo>
                  <a:pt x="0" y="0"/>
                </a:moveTo>
                <a:lnTo>
                  <a:pt x="5589153" y="0"/>
                </a:lnTo>
                <a:lnTo>
                  <a:pt x="5589153" y="3409383"/>
                </a:lnTo>
                <a:lnTo>
                  <a:pt x="0" y="340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316800" y="-335105"/>
            <a:ext cx="3794745" cy="10983600"/>
            <a:chOff x="0" y="0"/>
            <a:chExt cx="999439" cy="289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99439" cy="2892800"/>
            </a:xfrm>
            <a:custGeom>
              <a:avLst/>
              <a:gdLst/>
              <a:ahLst/>
              <a:cxnLst/>
              <a:rect l="l" t="t" r="r" b="b"/>
              <a:pathLst>
                <a:path w="999439" h="2892800">
                  <a:moveTo>
                    <a:pt x="0" y="0"/>
                  </a:moveTo>
                  <a:lnTo>
                    <a:pt x="999439" y="0"/>
                  </a:lnTo>
                  <a:lnTo>
                    <a:pt x="999439" y="2892800"/>
                  </a:lnTo>
                  <a:lnTo>
                    <a:pt x="0" y="2892800"/>
                  </a:lnTo>
                  <a:close/>
                </a:path>
              </a:pathLst>
            </a:custGeom>
            <a:solidFill>
              <a:srgbClr val="058A66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999439" cy="294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4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814507" y="-335105"/>
            <a:ext cx="3794745" cy="10983600"/>
            <a:chOff x="0" y="0"/>
            <a:chExt cx="999439" cy="289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99439" cy="2892800"/>
            </a:xfrm>
            <a:custGeom>
              <a:avLst/>
              <a:gdLst/>
              <a:ahLst/>
              <a:cxnLst/>
              <a:rect l="l" t="t" r="r" b="b"/>
              <a:pathLst>
                <a:path w="999439" h="2892800">
                  <a:moveTo>
                    <a:pt x="0" y="0"/>
                  </a:moveTo>
                  <a:lnTo>
                    <a:pt x="999439" y="0"/>
                  </a:lnTo>
                  <a:lnTo>
                    <a:pt x="999439" y="2892800"/>
                  </a:lnTo>
                  <a:lnTo>
                    <a:pt x="0" y="2892800"/>
                  </a:lnTo>
                  <a:close/>
                </a:path>
              </a:pathLst>
            </a:custGeom>
            <a:solidFill>
              <a:srgbClr val="058A6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999439" cy="294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4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0"/>
            <a:ext cx="3473493" cy="10287000"/>
            <a:chOff x="0" y="0"/>
            <a:chExt cx="538135" cy="159372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38135" cy="1593725"/>
            </a:xfrm>
            <a:custGeom>
              <a:avLst/>
              <a:gdLst/>
              <a:ahLst/>
              <a:cxnLst/>
              <a:rect l="l" t="t" r="r" b="b"/>
              <a:pathLst>
                <a:path w="538135" h="1593725">
                  <a:moveTo>
                    <a:pt x="0" y="0"/>
                  </a:moveTo>
                  <a:lnTo>
                    <a:pt x="538135" y="0"/>
                  </a:lnTo>
                  <a:lnTo>
                    <a:pt x="538135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4">
                <a:alphaModFix amt="60000"/>
              </a:blip>
              <a:stretch>
                <a:fillRect l="-34404" r="-34404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14814507" y="0"/>
            <a:ext cx="3473493" cy="10287000"/>
            <a:chOff x="0" y="0"/>
            <a:chExt cx="538135" cy="159372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38135" cy="1593725"/>
            </a:xfrm>
            <a:custGeom>
              <a:avLst/>
              <a:gdLst/>
              <a:ahLst/>
              <a:cxnLst/>
              <a:rect l="l" t="t" r="r" b="b"/>
              <a:pathLst>
                <a:path w="538135" h="1593725">
                  <a:moveTo>
                    <a:pt x="0" y="0"/>
                  </a:moveTo>
                  <a:lnTo>
                    <a:pt x="538135" y="0"/>
                  </a:lnTo>
                  <a:lnTo>
                    <a:pt x="538135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5">
                <a:alphaModFix amt="60000"/>
              </a:blip>
              <a:stretch>
                <a:fillRect l="-34404" r="-34404"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3730902" y="2019638"/>
            <a:ext cx="11168877" cy="1551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979"/>
              </a:lnSpc>
            </a:pPr>
            <a:r>
              <a:rPr lang="en-US" sz="10696" b="1">
                <a:solidFill>
                  <a:srgbClr val="058A66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Hrafninn á Íslandi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723282" y="4499970"/>
            <a:ext cx="8841436" cy="846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82"/>
              </a:lnSpc>
            </a:pPr>
            <a:r>
              <a:rPr lang="en-US" sz="2684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Hrafninn er óaðskiljanlegur hluti af íslenskri náttúru og menningu - tákn um visku, þrautseigju og tengsl manns við villta náttúruna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37531" y="6264977"/>
            <a:ext cx="8012938" cy="2820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6"/>
              </a:lnSpc>
            </a:pPr>
            <a:r>
              <a:rPr lang="en-US" sz="2684" b="1" dirty="0" err="1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Krumminn</a:t>
            </a:r>
            <a:r>
              <a:rPr lang="en-US" sz="2684" b="1" dirty="0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er </a:t>
            </a:r>
            <a:r>
              <a:rPr lang="en-US" sz="2684" b="1" dirty="0" err="1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svartur</a:t>
            </a:r>
            <a:br>
              <a:rPr lang="en-US" sz="2684" b="1" dirty="0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</a:br>
            <a:r>
              <a:rPr lang="en-US" sz="2684" b="1" dirty="0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Hann  í </a:t>
            </a:r>
            <a:r>
              <a:rPr lang="en-US" sz="2684" b="1" dirty="0" err="1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félagi</a:t>
            </a:r>
            <a:r>
              <a:rPr lang="en-US" sz="2684" b="1" dirty="0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</a:t>
            </a:r>
            <a:r>
              <a:rPr lang="en-US" sz="2684" b="1" dirty="0" err="1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við</a:t>
            </a:r>
            <a:r>
              <a:rPr lang="en-US" sz="2684" b="1" dirty="0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</a:t>
            </a:r>
            <a:r>
              <a:rPr lang="en-US" sz="2684" b="1" dirty="0" err="1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okkur</a:t>
            </a:r>
            <a:endParaRPr lang="en-US" sz="2684" b="1" dirty="0">
              <a:solidFill>
                <a:srgbClr val="000000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  <a:p>
            <a:pPr marL="0" lvl="0" indent="0" algn="ctr">
              <a:lnSpc>
                <a:spcPts val="4456"/>
              </a:lnSpc>
            </a:pPr>
            <a:r>
              <a:rPr lang="en-US" sz="2684" b="1" dirty="0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</a:t>
            </a:r>
            <a:r>
              <a:rPr lang="en-US" sz="2684" b="1" dirty="0" err="1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og</a:t>
            </a:r>
            <a:r>
              <a:rPr lang="en-US" sz="2684" b="1" dirty="0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 </a:t>
            </a:r>
            <a:r>
              <a:rPr lang="en-US" sz="2684" b="1" dirty="0" err="1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hefur</a:t>
            </a:r>
            <a:r>
              <a:rPr lang="en-US" sz="2684" b="1" dirty="0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</a:t>
            </a:r>
            <a:r>
              <a:rPr lang="en-US" sz="2684" b="1" dirty="0" err="1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verið</a:t>
            </a:r>
            <a:r>
              <a:rPr lang="en-US" sz="2684" b="1" dirty="0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</a:t>
            </a:r>
            <a:r>
              <a:rPr lang="en-US" sz="2684" b="1" dirty="0" err="1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það</a:t>
            </a:r>
            <a:r>
              <a:rPr lang="en-US" sz="2684" b="1" dirty="0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í </a:t>
            </a:r>
            <a:r>
              <a:rPr lang="en-US" sz="2684" b="1" dirty="0" err="1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gegnum</a:t>
            </a:r>
            <a:r>
              <a:rPr lang="en-US" sz="2684" b="1" dirty="0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</a:t>
            </a:r>
            <a:r>
              <a:rPr lang="en-US" sz="2684" b="1" dirty="0" err="1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aldirnar</a:t>
            </a:r>
            <a:endParaRPr lang="en-US" sz="2684" b="1" dirty="0">
              <a:solidFill>
                <a:srgbClr val="000000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  <a:p>
            <a:pPr marL="0" lvl="0" indent="0" algn="ctr">
              <a:lnSpc>
                <a:spcPts val="4456"/>
              </a:lnSpc>
            </a:pPr>
            <a:r>
              <a:rPr lang="en-US" sz="2684" b="1" dirty="0" err="1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Krummi</a:t>
            </a:r>
            <a:r>
              <a:rPr lang="en-US" sz="2684" b="1" dirty="0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er </a:t>
            </a:r>
            <a:r>
              <a:rPr lang="en-US" sz="2684" b="1" dirty="0" err="1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verndaður</a:t>
            </a:r>
            <a:r>
              <a:rPr lang="en-US" sz="2684" b="1" dirty="0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</a:t>
            </a:r>
            <a:r>
              <a:rPr lang="en-US" sz="2684" b="1" dirty="0" err="1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fugl</a:t>
            </a:r>
            <a:r>
              <a:rPr lang="en-US" sz="2684" b="1" dirty="0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á </a:t>
            </a:r>
            <a:r>
              <a:rPr lang="en-US" sz="2684" b="1" dirty="0" err="1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Íslandi</a:t>
            </a:r>
            <a:r>
              <a:rPr lang="en-US" sz="2684" b="1" dirty="0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</a:t>
            </a:r>
            <a:r>
              <a:rPr lang="en-US" sz="2684" b="1" dirty="0" err="1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síðan</a:t>
            </a:r>
            <a:r>
              <a:rPr lang="en-US" sz="2684" b="1" dirty="0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1994</a:t>
            </a:r>
          </a:p>
          <a:p>
            <a:pPr marL="0" lvl="0" indent="0" algn="ctr">
              <a:lnSpc>
                <a:spcPts val="4456"/>
              </a:lnSpc>
            </a:pPr>
            <a:r>
              <a:rPr lang="en-US" sz="2684" b="1" dirty="0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Hann er </a:t>
            </a:r>
            <a:r>
              <a:rPr lang="en-US" sz="2684" b="1" dirty="0" err="1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tákn</a:t>
            </a:r>
            <a:r>
              <a:rPr lang="en-US" sz="2684" b="1" dirty="0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í </a:t>
            </a:r>
            <a:r>
              <a:rPr lang="en-US" sz="2684" b="1" dirty="0" err="1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norrænni</a:t>
            </a:r>
            <a:r>
              <a:rPr lang="en-US" sz="2684" b="1" dirty="0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</a:t>
            </a:r>
            <a:r>
              <a:rPr lang="en-US" sz="2684" b="1" dirty="0" err="1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goðafræði</a:t>
            </a:r>
            <a:endParaRPr lang="en-US" sz="2684" b="1" dirty="0">
              <a:solidFill>
                <a:srgbClr val="000000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3730902" y="8647826"/>
            <a:ext cx="2813257" cy="968726"/>
          </a:xfrm>
          <a:custGeom>
            <a:avLst/>
            <a:gdLst/>
            <a:ahLst/>
            <a:cxnLst/>
            <a:rect l="l" t="t" r="r" b="b"/>
            <a:pathLst>
              <a:path w="2813257" h="968726">
                <a:moveTo>
                  <a:pt x="0" y="0"/>
                </a:moveTo>
                <a:lnTo>
                  <a:pt x="2813258" y="0"/>
                </a:lnTo>
                <a:lnTo>
                  <a:pt x="2813258" y="968726"/>
                </a:lnTo>
                <a:lnTo>
                  <a:pt x="0" y="9687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2417" b="-114593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1290558" y="723582"/>
            <a:ext cx="2813257" cy="968726"/>
          </a:xfrm>
          <a:custGeom>
            <a:avLst/>
            <a:gdLst/>
            <a:ahLst/>
            <a:cxnLst/>
            <a:rect l="l" t="t" r="r" b="b"/>
            <a:pathLst>
              <a:path w="2813257" h="968726">
                <a:moveTo>
                  <a:pt x="0" y="0"/>
                </a:moveTo>
                <a:lnTo>
                  <a:pt x="2813257" y="0"/>
                </a:lnTo>
                <a:lnTo>
                  <a:pt x="2813257" y="968726"/>
                </a:lnTo>
                <a:lnTo>
                  <a:pt x="0" y="9687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2417" b="-114593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89961">
            <a:off x="1160415" y="-1914789"/>
            <a:ext cx="7076017" cy="4254455"/>
          </a:xfrm>
          <a:custGeom>
            <a:avLst/>
            <a:gdLst/>
            <a:ahLst/>
            <a:cxnLst/>
            <a:rect l="l" t="t" r="r" b="b"/>
            <a:pathLst>
              <a:path w="7076017" h="4254455">
                <a:moveTo>
                  <a:pt x="0" y="0"/>
                </a:moveTo>
                <a:lnTo>
                  <a:pt x="7076016" y="0"/>
                </a:lnTo>
                <a:lnTo>
                  <a:pt x="7076016" y="4254455"/>
                </a:lnTo>
                <a:lnTo>
                  <a:pt x="0" y="42544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0331519">
            <a:off x="11350389" y="8466271"/>
            <a:ext cx="5589154" cy="3409384"/>
          </a:xfrm>
          <a:custGeom>
            <a:avLst/>
            <a:gdLst/>
            <a:ahLst/>
            <a:cxnLst/>
            <a:rect l="l" t="t" r="r" b="b"/>
            <a:pathLst>
              <a:path w="5589154" h="3409384">
                <a:moveTo>
                  <a:pt x="0" y="0"/>
                </a:moveTo>
                <a:lnTo>
                  <a:pt x="5589153" y="0"/>
                </a:lnTo>
                <a:lnTo>
                  <a:pt x="5589153" y="3409383"/>
                </a:lnTo>
                <a:lnTo>
                  <a:pt x="0" y="34093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316800" y="-335105"/>
            <a:ext cx="3794745" cy="10983600"/>
            <a:chOff x="0" y="0"/>
            <a:chExt cx="999439" cy="289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99439" cy="2892800"/>
            </a:xfrm>
            <a:custGeom>
              <a:avLst/>
              <a:gdLst/>
              <a:ahLst/>
              <a:cxnLst/>
              <a:rect l="l" t="t" r="r" b="b"/>
              <a:pathLst>
                <a:path w="999439" h="2892800">
                  <a:moveTo>
                    <a:pt x="0" y="0"/>
                  </a:moveTo>
                  <a:lnTo>
                    <a:pt x="999439" y="0"/>
                  </a:lnTo>
                  <a:lnTo>
                    <a:pt x="999439" y="2892800"/>
                  </a:lnTo>
                  <a:lnTo>
                    <a:pt x="0" y="2892800"/>
                  </a:lnTo>
                  <a:close/>
                </a:path>
              </a:pathLst>
            </a:custGeom>
            <a:solidFill>
              <a:srgbClr val="058A66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999439" cy="294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4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0"/>
            <a:ext cx="3473493" cy="10287000"/>
            <a:chOff x="0" y="0"/>
            <a:chExt cx="538135" cy="15937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38135" cy="1593725"/>
            </a:xfrm>
            <a:custGeom>
              <a:avLst/>
              <a:gdLst/>
              <a:ahLst/>
              <a:cxnLst/>
              <a:rect l="l" t="t" r="r" b="b"/>
              <a:pathLst>
                <a:path w="538135" h="1593725">
                  <a:moveTo>
                    <a:pt x="0" y="0"/>
                  </a:moveTo>
                  <a:lnTo>
                    <a:pt x="538135" y="0"/>
                  </a:lnTo>
                  <a:lnTo>
                    <a:pt x="538135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6">
                <a:alphaModFix amt="60000"/>
              </a:blip>
              <a:stretch>
                <a:fillRect l="-34404" r="-34404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3730902" y="8647826"/>
            <a:ext cx="2813257" cy="968726"/>
          </a:xfrm>
          <a:custGeom>
            <a:avLst/>
            <a:gdLst/>
            <a:ahLst/>
            <a:cxnLst/>
            <a:rect l="l" t="t" r="r" b="b"/>
            <a:pathLst>
              <a:path w="2813257" h="968726">
                <a:moveTo>
                  <a:pt x="0" y="0"/>
                </a:moveTo>
                <a:lnTo>
                  <a:pt x="2813258" y="0"/>
                </a:lnTo>
                <a:lnTo>
                  <a:pt x="2813258" y="968726"/>
                </a:lnTo>
                <a:lnTo>
                  <a:pt x="0" y="9687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2417" b="-114593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290558" y="723582"/>
            <a:ext cx="2813257" cy="968726"/>
          </a:xfrm>
          <a:custGeom>
            <a:avLst/>
            <a:gdLst/>
            <a:ahLst/>
            <a:cxnLst/>
            <a:rect l="l" t="t" r="r" b="b"/>
            <a:pathLst>
              <a:path w="2813257" h="968726">
                <a:moveTo>
                  <a:pt x="0" y="0"/>
                </a:moveTo>
                <a:lnTo>
                  <a:pt x="2813257" y="0"/>
                </a:lnTo>
                <a:lnTo>
                  <a:pt x="2813257" y="968726"/>
                </a:lnTo>
                <a:lnTo>
                  <a:pt x="0" y="9687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2417" b="-114593"/>
            </a:stretch>
          </a:blipFill>
        </p:spPr>
      </p:sp>
      <p:pic>
        <p:nvPicPr>
          <p:cNvPr id="11" name="Picture 1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 l="3481" r="3481"/>
          <a:stretch>
            <a:fillRect/>
          </a:stretch>
        </p:blipFill>
        <p:spPr>
          <a:xfrm>
            <a:off x="228600" y="-417353"/>
            <a:ext cx="17581070" cy="10629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89961">
            <a:off x="1160415" y="-1914789"/>
            <a:ext cx="7076017" cy="4254455"/>
          </a:xfrm>
          <a:custGeom>
            <a:avLst/>
            <a:gdLst/>
            <a:ahLst/>
            <a:cxnLst/>
            <a:rect l="l" t="t" r="r" b="b"/>
            <a:pathLst>
              <a:path w="7076017" h="4254455">
                <a:moveTo>
                  <a:pt x="0" y="0"/>
                </a:moveTo>
                <a:lnTo>
                  <a:pt x="7076016" y="0"/>
                </a:lnTo>
                <a:lnTo>
                  <a:pt x="7076016" y="4254455"/>
                </a:lnTo>
                <a:lnTo>
                  <a:pt x="0" y="4254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0331519">
            <a:off x="11350389" y="8466271"/>
            <a:ext cx="5589154" cy="3409384"/>
          </a:xfrm>
          <a:custGeom>
            <a:avLst/>
            <a:gdLst/>
            <a:ahLst/>
            <a:cxnLst/>
            <a:rect l="l" t="t" r="r" b="b"/>
            <a:pathLst>
              <a:path w="5589154" h="3409384">
                <a:moveTo>
                  <a:pt x="0" y="0"/>
                </a:moveTo>
                <a:lnTo>
                  <a:pt x="5589153" y="0"/>
                </a:lnTo>
                <a:lnTo>
                  <a:pt x="5589153" y="3409383"/>
                </a:lnTo>
                <a:lnTo>
                  <a:pt x="0" y="340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316800" y="-335105"/>
            <a:ext cx="3794745" cy="10983600"/>
            <a:chOff x="0" y="0"/>
            <a:chExt cx="999439" cy="289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99439" cy="2892800"/>
            </a:xfrm>
            <a:custGeom>
              <a:avLst/>
              <a:gdLst/>
              <a:ahLst/>
              <a:cxnLst/>
              <a:rect l="l" t="t" r="r" b="b"/>
              <a:pathLst>
                <a:path w="999439" h="2892800">
                  <a:moveTo>
                    <a:pt x="0" y="0"/>
                  </a:moveTo>
                  <a:lnTo>
                    <a:pt x="999439" y="0"/>
                  </a:lnTo>
                  <a:lnTo>
                    <a:pt x="999439" y="2892800"/>
                  </a:lnTo>
                  <a:lnTo>
                    <a:pt x="0" y="2892800"/>
                  </a:lnTo>
                  <a:close/>
                </a:path>
              </a:pathLst>
            </a:custGeom>
            <a:solidFill>
              <a:srgbClr val="058A66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999439" cy="294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4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814507" y="-335105"/>
            <a:ext cx="3794745" cy="10983600"/>
            <a:chOff x="0" y="0"/>
            <a:chExt cx="999439" cy="289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99439" cy="2892800"/>
            </a:xfrm>
            <a:custGeom>
              <a:avLst/>
              <a:gdLst/>
              <a:ahLst/>
              <a:cxnLst/>
              <a:rect l="l" t="t" r="r" b="b"/>
              <a:pathLst>
                <a:path w="999439" h="2892800">
                  <a:moveTo>
                    <a:pt x="0" y="0"/>
                  </a:moveTo>
                  <a:lnTo>
                    <a:pt x="999439" y="0"/>
                  </a:lnTo>
                  <a:lnTo>
                    <a:pt x="999439" y="2892800"/>
                  </a:lnTo>
                  <a:lnTo>
                    <a:pt x="0" y="2892800"/>
                  </a:lnTo>
                  <a:close/>
                </a:path>
              </a:pathLst>
            </a:custGeom>
            <a:solidFill>
              <a:srgbClr val="058A6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999439" cy="294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4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0"/>
            <a:ext cx="3473493" cy="10287000"/>
            <a:chOff x="0" y="0"/>
            <a:chExt cx="538135" cy="159372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38135" cy="1593725"/>
            </a:xfrm>
            <a:custGeom>
              <a:avLst/>
              <a:gdLst/>
              <a:ahLst/>
              <a:cxnLst/>
              <a:rect l="l" t="t" r="r" b="b"/>
              <a:pathLst>
                <a:path w="538135" h="1593725">
                  <a:moveTo>
                    <a:pt x="0" y="0"/>
                  </a:moveTo>
                  <a:lnTo>
                    <a:pt x="538135" y="0"/>
                  </a:lnTo>
                  <a:lnTo>
                    <a:pt x="538135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4">
                <a:alphaModFix amt="60000"/>
              </a:blip>
              <a:stretch>
                <a:fillRect l="-34404" r="-34404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14814507" y="0"/>
            <a:ext cx="3473493" cy="10287000"/>
            <a:chOff x="0" y="0"/>
            <a:chExt cx="538135" cy="159372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38135" cy="1593725"/>
            </a:xfrm>
            <a:custGeom>
              <a:avLst/>
              <a:gdLst/>
              <a:ahLst/>
              <a:cxnLst/>
              <a:rect l="l" t="t" r="r" b="b"/>
              <a:pathLst>
                <a:path w="538135" h="1593725">
                  <a:moveTo>
                    <a:pt x="0" y="0"/>
                  </a:moveTo>
                  <a:lnTo>
                    <a:pt x="538135" y="0"/>
                  </a:lnTo>
                  <a:lnTo>
                    <a:pt x="538135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5">
                <a:alphaModFix amt="60000"/>
              </a:blip>
              <a:stretch>
                <a:fillRect l="-34404" r="-34404"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>
            <a:off x="11290558" y="723582"/>
            <a:ext cx="2813257" cy="968726"/>
          </a:xfrm>
          <a:custGeom>
            <a:avLst/>
            <a:gdLst/>
            <a:ahLst/>
            <a:cxnLst/>
            <a:rect l="l" t="t" r="r" b="b"/>
            <a:pathLst>
              <a:path w="2813257" h="968726">
                <a:moveTo>
                  <a:pt x="0" y="0"/>
                </a:moveTo>
                <a:lnTo>
                  <a:pt x="2813257" y="0"/>
                </a:lnTo>
                <a:lnTo>
                  <a:pt x="2813257" y="968726"/>
                </a:lnTo>
                <a:lnTo>
                  <a:pt x="0" y="9687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2417" b="-114593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7038409" y="1413048"/>
            <a:ext cx="4106300" cy="2427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316"/>
              </a:lnSpc>
            </a:pPr>
            <a:r>
              <a:rPr lang="en-US" sz="9316">
                <a:solidFill>
                  <a:srgbClr val="058A66"/>
                </a:solidFill>
                <a:latin typeface="Neue Montreal"/>
                <a:ea typeface="Neue Montreal"/>
                <a:cs typeface="Neue Montreal"/>
                <a:sym typeface="Neue Montreal"/>
              </a:rPr>
              <a:t>Krummi </a:t>
            </a:r>
          </a:p>
          <a:p>
            <a:pPr marL="0" lvl="0" indent="0" algn="l">
              <a:lnSpc>
                <a:spcPts val="9316"/>
              </a:lnSpc>
            </a:pPr>
            <a:r>
              <a:rPr lang="en-US" sz="9316">
                <a:solidFill>
                  <a:srgbClr val="058A66"/>
                </a:solidFill>
                <a:latin typeface="Neue Montreal"/>
                <a:ea typeface="Neue Montreal"/>
                <a:cs typeface="Neue Montreal"/>
                <a:sym typeface="Neue Montreal"/>
              </a:rPr>
              <a:t> hrafn</a:t>
            </a:r>
          </a:p>
        </p:txBody>
      </p:sp>
      <p:sp>
        <p:nvSpPr>
          <p:cNvPr id="17" name="Freeform 17"/>
          <p:cNvSpPr/>
          <p:nvPr/>
        </p:nvSpPr>
        <p:spPr>
          <a:xfrm>
            <a:off x="3512984" y="3372851"/>
            <a:ext cx="1282721" cy="1175828"/>
          </a:xfrm>
          <a:custGeom>
            <a:avLst/>
            <a:gdLst/>
            <a:ahLst/>
            <a:cxnLst/>
            <a:rect l="l" t="t" r="r" b="b"/>
            <a:pathLst>
              <a:path w="1282721" h="1175828">
                <a:moveTo>
                  <a:pt x="0" y="0"/>
                </a:moveTo>
                <a:lnTo>
                  <a:pt x="1282722" y="0"/>
                </a:lnTo>
                <a:lnTo>
                  <a:pt x="1282722" y="1175828"/>
                </a:lnTo>
                <a:lnTo>
                  <a:pt x="0" y="11758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8" name="Freeform 18"/>
          <p:cNvSpPr/>
          <p:nvPr/>
        </p:nvSpPr>
        <p:spPr>
          <a:xfrm>
            <a:off x="3526349" y="4516175"/>
            <a:ext cx="1281040" cy="1281040"/>
          </a:xfrm>
          <a:custGeom>
            <a:avLst/>
            <a:gdLst/>
            <a:ahLst/>
            <a:cxnLst/>
            <a:rect l="l" t="t" r="r" b="b"/>
            <a:pathLst>
              <a:path w="1281040" h="1281040">
                <a:moveTo>
                  <a:pt x="0" y="0"/>
                </a:moveTo>
                <a:lnTo>
                  <a:pt x="1281040" y="0"/>
                </a:lnTo>
                <a:lnTo>
                  <a:pt x="1281040" y="1281040"/>
                </a:lnTo>
                <a:lnTo>
                  <a:pt x="0" y="12810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9" name="Freeform 19"/>
          <p:cNvSpPr/>
          <p:nvPr/>
        </p:nvSpPr>
        <p:spPr>
          <a:xfrm>
            <a:off x="3422650" y="5788760"/>
            <a:ext cx="1373055" cy="1070731"/>
          </a:xfrm>
          <a:custGeom>
            <a:avLst/>
            <a:gdLst/>
            <a:ahLst/>
            <a:cxnLst/>
            <a:rect l="l" t="t" r="r" b="b"/>
            <a:pathLst>
              <a:path w="1373055" h="1070731">
                <a:moveTo>
                  <a:pt x="0" y="0"/>
                </a:moveTo>
                <a:lnTo>
                  <a:pt x="1373055" y="0"/>
                </a:lnTo>
                <a:lnTo>
                  <a:pt x="1373055" y="1070730"/>
                </a:lnTo>
                <a:lnTo>
                  <a:pt x="0" y="107073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34641" t="-40761" r="-35351" b="-77229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3953599" y="8469038"/>
            <a:ext cx="468700" cy="1364038"/>
          </a:xfrm>
          <a:custGeom>
            <a:avLst/>
            <a:gdLst/>
            <a:ahLst/>
            <a:cxnLst/>
            <a:rect l="l" t="t" r="r" b="b"/>
            <a:pathLst>
              <a:path w="468700" h="1364038">
                <a:moveTo>
                  <a:pt x="0" y="0"/>
                </a:moveTo>
                <a:lnTo>
                  <a:pt x="468701" y="0"/>
                </a:lnTo>
                <a:lnTo>
                  <a:pt x="468701" y="1364038"/>
                </a:lnTo>
                <a:lnTo>
                  <a:pt x="0" y="136403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5240598" y="3973779"/>
            <a:ext cx="2607123" cy="524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68"/>
              </a:lnSpc>
            </a:pPr>
            <a:r>
              <a:rPr lang="en-US" sz="4332">
                <a:solidFill>
                  <a:srgbClr val="092D42"/>
                </a:solidFill>
                <a:latin typeface="Raleway"/>
                <a:ea typeface="Raleway"/>
                <a:cs typeface="Raleway"/>
                <a:sym typeface="Raleway"/>
              </a:rPr>
              <a:t>Svartur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175720" y="4939631"/>
            <a:ext cx="6723751" cy="524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68"/>
              </a:lnSpc>
            </a:pPr>
            <a:r>
              <a:rPr lang="en-US" sz="4332" dirty="0" err="1">
                <a:solidFill>
                  <a:srgbClr val="050A30"/>
                </a:solidFill>
                <a:latin typeface="Raleway"/>
                <a:ea typeface="Raleway"/>
                <a:cs typeface="Raleway"/>
                <a:sym typeface="Raleway"/>
              </a:rPr>
              <a:t>Hrafn</a:t>
            </a:r>
            <a:r>
              <a:rPr lang="en-US" sz="4332" dirty="0">
                <a:solidFill>
                  <a:srgbClr val="050A3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4332" dirty="0" err="1">
                <a:solidFill>
                  <a:srgbClr val="050A30"/>
                </a:solidFill>
                <a:latin typeface="Raleway"/>
                <a:ea typeface="Raleway"/>
                <a:cs typeface="Raleway"/>
                <a:sym typeface="Raleway"/>
              </a:rPr>
              <a:t>eða</a:t>
            </a:r>
            <a:r>
              <a:rPr lang="en-US" sz="4332" dirty="0">
                <a:solidFill>
                  <a:srgbClr val="050A3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4332" dirty="0" err="1">
                <a:solidFill>
                  <a:srgbClr val="050A30"/>
                </a:solidFill>
                <a:latin typeface="Raleway"/>
                <a:ea typeface="Raleway"/>
                <a:cs typeface="Raleway"/>
                <a:sym typeface="Raleway"/>
              </a:rPr>
              <a:t>krummi</a:t>
            </a:r>
            <a:r>
              <a:rPr lang="en-US" sz="4332" dirty="0">
                <a:solidFill>
                  <a:srgbClr val="050A30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4332" dirty="0" err="1">
                <a:solidFill>
                  <a:srgbClr val="050A30"/>
                </a:solidFill>
                <a:latin typeface="Raleway"/>
                <a:ea typeface="Raleway"/>
                <a:cs typeface="Raleway"/>
                <a:sym typeface="Raleway"/>
              </a:rPr>
              <a:t>ungar</a:t>
            </a:r>
            <a:r>
              <a:rPr lang="en-US" sz="4332" dirty="0">
                <a:solidFill>
                  <a:srgbClr val="050A30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175720" y="6011651"/>
            <a:ext cx="9894740" cy="524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68"/>
              </a:lnSpc>
            </a:pPr>
            <a:r>
              <a:rPr lang="en-US" sz="4332" dirty="0" err="1">
                <a:solidFill>
                  <a:srgbClr val="050A30"/>
                </a:solidFill>
                <a:latin typeface="Raleway"/>
                <a:ea typeface="Raleway"/>
                <a:cs typeface="Raleway"/>
                <a:sym typeface="Raleway"/>
              </a:rPr>
              <a:t>Alæta</a:t>
            </a:r>
            <a:r>
              <a:rPr lang="en-US" sz="4332" dirty="0">
                <a:solidFill>
                  <a:srgbClr val="050A30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4332" dirty="0" err="1">
                <a:solidFill>
                  <a:srgbClr val="050A30"/>
                </a:solidFill>
                <a:latin typeface="Raleway"/>
                <a:ea typeface="Raleway"/>
                <a:cs typeface="Raleway"/>
                <a:sym typeface="Raleway"/>
              </a:rPr>
              <a:t>hrææta</a:t>
            </a:r>
            <a:r>
              <a:rPr lang="en-US" sz="4332" dirty="0">
                <a:solidFill>
                  <a:srgbClr val="050A30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4332" dirty="0" err="1">
                <a:solidFill>
                  <a:srgbClr val="050A30"/>
                </a:solidFill>
                <a:latin typeface="Raleway"/>
                <a:ea typeface="Raleway"/>
                <a:cs typeface="Raleway"/>
                <a:sym typeface="Raleway"/>
              </a:rPr>
              <a:t>smá</a:t>
            </a:r>
            <a:r>
              <a:rPr lang="en-US" sz="4332" dirty="0">
                <a:solidFill>
                  <a:srgbClr val="050A3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4332" dirty="0" err="1">
                <a:solidFill>
                  <a:srgbClr val="050A30"/>
                </a:solidFill>
                <a:latin typeface="Raleway"/>
                <a:ea typeface="Raleway"/>
                <a:cs typeface="Raleway"/>
                <a:sym typeface="Raleway"/>
              </a:rPr>
              <a:t>dýr</a:t>
            </a:r>
            <a:r>
              <a:rPr lang="en-US" sz="4332" dirty="0">
                <a:solidFill>
                  <a:srgbClr val="050A30"/>
                </a:solidFill>
                <a:latin typeface="Raleway"/>
                <a:ea typeface="Raleway"/>
                <a:cs typeface="Raleway"/>
                <a:sym typeface="Raleway"/>
              </a:rPr>
              <a:t>, egg </a:t>
            </a:r>
            <a:r>
              <a:rPr lang="en-US" sz="4332" dirty="0" err="1">
                <a:solidFill>
                  <a:srgbClr val="050A30"/>
                </a:solidFill>
                <a:latin typeface="Raleway"/>
                <a:ea typeface="Raleway"/>
                <a:cs typeface="Raleway"/>
                <a:sym typeface="Raleway"/>
              </a:rPr>
              <a:t>og</a:t>
            </a:r>
            <a:r>
              <a:rPr lang="en-US" sz="4332" dirty="0">
                <a:solidFill>
                  <a:srgbClr val="050A30"/>
                </a:solidFill>
                <a:latin typeface="Raleway"/>
                <a:ea typeface="Raleway"/>
                <a:cs typeface="Raleway"/>
                <a:sym typeface="Raleway"/>
              </a:rPr>
              <a:t>  </a:t>
            </a:r>
            <a:r>
              <a:rPr lang="en-US" sz="4332" dirty="0" err="1">
                <a:solidFill>
                  <a:srgbClr val="050A30"/>
                </a:solidFill>
                <a:latin typeface="Raleway"/>
                <a:ea typeface="Raleway"/>
                <a:cs typeface="Raleway"/>
                <a:sym typeface="Raleway"/>
              </a:rPr>
              <a:t>ber</a:t>
            </a:r>
            <a:r>
              <a:rPr lang="en-US" sz="4332" dirty="0">
                <a:solidFill>
                  <a:srgbClr val="050A30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096375" y="8355732"/>
            <a:ext cx="9417463" cy="1473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43"/>
              </a:lnSpc>
            </a:pPr>
            <a:r>
              <a:rPr lang="en-US" sz="4316" dirty="0" err="1">
                <a:solidFill>
                  <a:srgbClr val="050A30"/>
                </a:solidFill>
                <a:latin typeface="Neue Montreal"/>
                <a:ea typeface="Neue Montreal"/>
                <a:cs typeface="Neue Montreal"/>
                <a:sym typeface="Neue Montreal"/>
              </a:rPr>
              <a:t>Glisgjarn</a:t>
            </a:r>
            <a:r>
              <a:rPr lang="en-US" sz="4316" dirty="0">
                <a:solidFill>
                  <a:srgbClr val="050A30"/>
                </a:solidFill>
                <a:latin typeface="Neue Montreal"/>
                <a:ea typeface="Neue Montreal"/>
                <a:cs typeface="Neue Montreal"/>
                <a:sym typeface="Neue Montreal"/>
              </a:rPr>
              <a:t>, </a:t>
            </a:r>
            <a:r>
              <a:rPr lang="en-US" sz="4316" dirty="0" err="1">
                <a:solidFill>
                  <a:srgbClr val="050A30"/>
                </a:solidFill>
                <a:latin typeface="Neue Montreal"/>
                <a:ea typeface="Neue Montreal"/>
                <a:cs typeface="Neue Montreal"/>
                <a:sym typeface="Neue Montreal"/>
              </a:rPr>
              <a:t>gáfaður</a:t>
            </a:r>
            <a:r>
              <a:rPr lang="en-US" sz="4316" dirty="0">
                <a:solidFill>
                  <a:srgbClr val="050A30"/>
                </a:solidFill>
                <a:latin typeface="Neue Montreal"/>
                <a:ea typeface="Neue Montreal"/>
                <a:cs typeface="Neue Montreal"/>
                <a:sym typeface="Neue Montreal"/>
              </a:rPr>
              <a:t>, </a:t>
            </a:r>
            <a:r>
              <a:rPr lang="en-US" sz="4316" dirty="0" err="1">
                <a:solidFill>
                  <a:srgbClr val="050A30"/>
                </a:solidFill>
                <a:latin typeface="Neue Montreal"/>
                <a:ea typeface="Neue Montreal"/>
                <a:cs typeface="Neue Montreal"/>
                <a:sym typeface="Neue Montreal"/>
              </a:rPr>
              <a:t>hermikráka</a:t>
            </a:r>
            <a:r>
              <a:rPr lang="en-US" sz="4316" dirty="0">
                <a:solidFill>
                  <a:srgbClr val="050A30"/>
                </a:solidFill>
                <a:latin typeface="Neue Montreal"/>
                <a:ea typeface="Neue Montreal"/>
                <a:cs typeface="Neue Montreal"/>
                <a:sym typeface="Neue Montreal"/>
              </a:rPr>
              <a:t>, </a:t>
            </a:r>
            <a:r>
              <a:rPr lang="en-US" sz="4316" dirty="0" err="1">
                <a:solidFill>
                  <a:srgbClr val="050A30"/>
                </a:solidFill>
                <a:latin typeface="Neue Montreal"/>
                <a:ea typeface="Neue Montreal"/>
                <a:cs typeface="Neue Montreal"/>
                <a:sym typeface="Neue Montreal"/>
              </a:rPr>
              <a:t>leikur</a:t>
            </a:r>
            <a:r>
              <a:rPr lang="en-US" sz="4316" dirty="0">
                <a:solidFill>
                  <a:srgbClr val="050A3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4316" dirty="0" err="1">
                <a:solidFill>
                  <a:srgbClr val="050A30"/>
                </a:solidFill>
                <a:latin typeface="Neue Montreal"/>
                <a:ea typeface="Neue Montreal"/>
                <a:cs typeface="Neue Montreal"/>
                <a:sym typeface="Neue Montreal"/>
              </a:rPr>
              <a:t>sér</a:t>
            </a:r>
            <a:r>
              <a:rPr lang="en-US" sz="4316" dirty="0">
                <a:solidFill>
                  <a:srgbClr val="050A30"/>
                </a:solidFill>
                <a:latin typeface="Neue Montreal"/>
                <a:ea typeface="Neue Montreal"/>
                <a:cs typeface="Neue Montreal"/>
                <a:sym typeface="Neue Montreal"/>
              </a:rPr>
              <a:t>, </a:t>
            </a:r>
          </a:p>
          <a:p>
            <a:pPr algn="just">
              <a:lnSpc>
                <a:spcPts val="6043"/>
              </a:lnSpc>
            </a:pPr>
            <a:r>
              <a:rPr lang="en-US" sz="4316" dirty="0" err="1">
                <a:solidFill>
                  <a:srgbClr val="050A30"/>
                </a:solidFill>
                <a:latin typeface="Neue Montreal"/>
                <a:ea typeface="Neue Montreal"/>
                <a:cs typeface="Neue Montreal"/>
                <a:sym typeface="Neue Montreal"/>
              </a:rPr>
              <a:t>parast</a:t>
            </a:r>
            <a:r>
              <a:rPr lang="en-US" sz="4316" dirty="0">
                <a:solidFill>
                  <a:srgbClr val="050A3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4316" dirty="0" err="1">
                <a:solidFill>
                  <a:srgbClr val="050A30"/>
                </a:solidFill>
                <a:latin typeface="Neue Montreal"/>
                <a:ea typeface="Neue Montreal"/>
                <a:cs typeface="Neue Montreal"/>
                <a:sym typeface="Neue Montreal"/>
              </a:rPr>
              <a:t>ævilagnt</a:t>
            </a:r>
            <a:r>
              <a:rPr lang="en-US" sz="4316" dirty="0">
                <a:solidFill>
                  <a:srgbClr val="050A3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4316" dirty="0" err="1">
                <a:solidFill>
                  <a:srgbClr val="050A30"/>
                </a:solidFill>
                <a:latin typeface="Neue Montreal"/>
                <a:ea typeface="Neue Montreal"/>
                <a:cs typeface="Neue Montreal"/>
                <a:sym typeface="Neue Montreal"/>
              </a:rPr>
              <a:t>og</a:t>
            </a:r>
            <a:r>
              <a:rPr lang="en-US" sz="4316" dirty="0">
                <a:solidFill>
                  <a:srgbClr val="050A30"/>
                </a:solidFill>
                <a:latin typeface="Neue Montreal"/>
                <a:ea typeface="Neue Montreal"/>
                <a:cs typeface="Neue Montreal"/>
                <a:sym typeface="Neue Montreal"/>
              </a:rPr>
              <a:t> er </a:t>
            </a:r>
            <a:r>
              <a:rPr lang="en-US" sz="4316" dirty="0" err="1">
                <a:solidFill>
                  <a:srgbClr val="050A30"/>
                </a:solidFill>
                <a:latin typeface="Neue Montreal"/>
                <a:ea typeface="Neue Montreal"/>
                <a:cs typeface="Neue Montreal"/>
                <a:sym typeface="Neue Montreal"/>
              </a:rPr>
              <a:t>langlífur</a:t>
            </a:r>
            <a:r>
              <a:rPr lang="en-US" sz="4316" dirty="0">
                <a:solidFill>
                  <a:srgbClr val="050A30"/>
                </a:solidFill>
                <a:latin typeface="Neue Montreal"/>
                <a:ea typeface="Neue Montreal"/>
                <a:cs typeface="Neue Montreal"/>
                <a:sym typeface="Neue Montreal"/>
              </a:rPr>
              <a:t>.</a:t>
            </a:r>
          </a:p>
        </p:txBody>
      </p:sp>
      <p:sp>
        <p:nvSpPr>
          <p:cNvPr id="25" name="Freeform 25"/>
          <p:cNvSpPr/>
          <p:nvPr/>
        </p:nvSpPr>
        <p:spPr>
          <a:xfrm flipH="1">
            <a:off x="11964349" y="2358534"/>
            <a:ext cx="2516250" cy="3417657"/>
          </a:xfrm>
          <a:custGeom>
            <a:avLst/>
            <a:gdLst/>
            <a:ahLst/>
            <a:cxnLst/>
            <a:rect l="l" t="t" r="r" b="b"/>
            <a:pathLst>
              <a:path w="2516250" h="3417657">
                <a:moveTo>
                  <a:pt x="2516250" y="0"/>
                </a:moveTo>
                <a:lnTo>
                  <a:pt x="0" y="0"/>
                </a:lnTo>
                <a:lnTo>
                  <a:pt x="0" y="3417656"/>
                </a:lnTo>
                <a:lnTo>
                  <a:pt x="2516250" y="3417656"/>
                </a:lnTo>
                <a:lnTo>
                  <a:pt x="251625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564C1CAF-1166-4821-A817-344FD4406374}"/>
              </a:ext>
            </a:extLst>
          </p:cNvPr>
          <p:cNvSpPr/>
          <p:nvPr/>
        </p:nvSpPr>
        <p:spPr>
          <a:xfrm>
            <a:off x="3077759" y="7013489"/>
            <a:ext cx="2083093" cy="1232831"/>
          </a:xfrm>
          <a:custGeom>
            <a:avLst/>
            <a:gdLst/>
            <a:ahLst/>
            <a:cxnLst/>
            <a:rect l="l" t="t" r="r" b="b"/>
            <a:pathLst>
              <a:path w="2083093" h="1232831">
                <a:moveTo>
                  <a:pt x="0" y="0"/>
                </a:moveTo>
                <a:lnTo>
                  <a:pt x="2083094" y="0"/>
                </a:lnTo>
                <a:lnTo>
                  <a:pt x="2083094" y="1232831"/>
                </a:lnTo>
                <a:lnTo>
                  <a:pt x="0" y="123283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3713" t="-44647" r="-5947" b="-40644"/>
            </a:stretch>
          </a:blipFill>
        </p:spPr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FEF70CF8-45D6-425E-98B3-8C4C2F2A5395}"/>
              </a:ext>
            </a:extLst>
          </p:cNvPr>
          <p:cNvSpPr txBox="1"/>
          <p:nvPr/>
        </p:nvSpPr>
        <p:spPr>
          <a:xfrm>
            <a:off x="5175720" y="6695203"/>
            <a:ext cx="8417410" cy="14731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043"/>
              </a:lnSpc>
            </a:pPr>
            <a:r>
              <a:rPr lang="en-US" sz="4316" dirty="0" err="1">
                <a:solidFill>
                  <a:srgbClr val="050A30"/>
                </a:solidFill>
                <a:latin typeface="Neue Montreal"/>
                <a:ea typeface="Neue Montreal"/>
                <a:cs typeface="Neue Montreal"/>
                <a:sym typeface="Neue Montreal"/>
              </a:rPr>
              <a:t>Liggur</a:t>
            </a:r>
            <a:r>
              <a:rPr lang="en-US" sz="4316" dirty="0">
                <a:solidFill>
                  <a:srgbClr val="050A30"/>
                </a:solidFill>
                <a:latin typeface="Neue Montreal"/>
                <a:ea typeface="Neue Montreal"/>
                <a:cs typeface="Neue Montreal"/>
                <a:sym typeface="Neue Montreal"/>
              </a:rPr>
              <a:t> á </a:t>
            </a:r>
            <a:r>
              <a:rPr lang="en-US" sz="4316" dirty="0" err="1">
                <a:solidFill>
                  <a:srgbClr val="050A30"/>
                </a:solidFill>
                <a:latin typeface="Neue Montreal"/>
                <a:ea typeface="Neue Montreal"/>
                <a:cs typeface="Neue Montreal"/>
                <a:sym typeface="Neue Montreal"/>
              </a:rPr>
              <a:t>eggjum</a:t>
            </a:r>
            <a:r>
              <a:rPr lang="en-US" sz="4316" dirty="0">
                <a:solidFill>
                  <a:srgbClr val="050A30"/>
                </a:solidFill>
                <a:latin typeface="Neue Montreal"/>
                <a:ea typeface="Neue Montreal"/>
                <a:cs typeface="Neue Montreal"/>
                <a:sym typeface="Neue Montreal"/>
              </a:rPr>
              <a:t> í 18-21 </a:t>
            </a:r>
            <a:r>
              <a:rPr lang="en-US" sz="4316" dirty="0" err="1">
                <a:solidFill>
                  <a:srgbClr val="050A30"/>
                </a:solidFill>
                <a:latin typeface="Neue Montreal"/>
                <a:ea typeface="Neue Montreal"/>
                <a:cs typeface="Neue Montreal"/>
                <a:sym typeface="Neue Montreal"/>
              </a:rPr>
              <a:t>dag</a:t>
            </a:r>
            <a:r>
              <a:rPr lang="en-US" sz="4316" dirty="0">
                <a:solidFill>
                  <a:srgbClr val="050A30"/>
                </a:solidFill>
                <a:latin typeface="Neue Montreal"/>
                <a:ea typeface="Neue Montreal"/>
                <a:cs typeface="Neue Montreal"/>
                <a:sym typeface="Neue Montreal"/>
              </a:rPr>
              <a:t>, </a:t>
            </a:r>
            <a:br>
              <a:rPr lang="en-US" sz="4316" dirty="0">
                <a:solidFill>
                  <a:srgbClr val="050A30"/>
                </a:solidFill>
                <a:latin typeface="Neue Montreal"/>
                <a:ea typeface="Neue Montreal"/>
                <a:cs typeface="Neue Montreal"/>
                <a:sym typeface="Neue Montreal"/>
              </a:rPr>
            </a:br>
            <a:r>
              <a:rPr lang="en-US" sz="4316" dirty="0" err="1">
                <a:solidFill>
                  <a:srgbClr val="050A30"/>
                </a:solidFill>
                <a:latin typeface="Neue Montreal"/>
                <a:ea typeface="Neue Montreal"/>
                <a:cs typeface="Neue Montreal"/>
                <a:sym typeface="Neue Montreal"/>
              </a:rPr>
              <a:t>ungarnir</a:t>
            </a:r>
            <a:r>
              <a:rPr lang="en-US" sz="4316" dirty="0">
                <a:solidFill>
                  <a:srgbClr val="050A30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4316" dirty="0" err="1">
                <a:solidFill>
                  <a:srgbClr val="050A30"/>
                </a:solidFill>
                <a:latin typeface="Neue Montreal"/>
                <a:ea typeface="Neue Montreal"/>
                <a:cs typeface="Neue Montreal"/>
                <a:sym typeface="Neue Montreal"/>
              </a:rPr>
              <a:t>eru</a:t>
            </a:r>
            <a:r>
              <a:rPr lang="en-US" sz="4316" dirty="0">
                <a:solidFill>
                  <a:srgbClr val="050A30"/>
                </a:solidFill>
                <a:latin typeface="Neue Montreal"/>
                <a:ea typeface="Neue Montreal"/>
                <a:cs typeface="Neue Montreal"/>
                <a:sym typeface="Neue Montreal"/>
              </a:rPr>
              <a:t> í  </a:t>
            </a:r>
            <a:r>
              <a:rPr lang="en-US" sz="4316" dirty="0" err="1">
                <a:solidFill>
                  <a:srgbClr val="050A30"/>
                </a:solidFill>
                <a:latin typeface="Neue Montreal"/>
                <a:ea typeface="Neue Montreal"/>
                <a:cs typeface="Neue Montreal"/>
                <a:sym typeface="Neue Montreal"/>
              </a:rPr>
              <a:t>hreyðrinu</a:t>
            </a:r>
            <a:r>
              <a:rPr lang="en-US" sz="4316" dirty="0">
                <a:solidFill>
                  <a:srgbClr val="050A30"/>
                </a:solidFill>
                <a:latin typeface="Neue Montreal"/>
                <a:ea typeface="Neue Montreal"/>
                <a:cs typeface="Neue Montreal"/>
                <a:sym typeface="Neue Montreal"/>
              </a:rPr>
              <a:t> í 5-6 </a:t>
            </a:r>
            <a:r>
              <a:rPr lang="en-US" sz="4316" dirty="0" err="1">
                <a:solidFill>
                  <a:srgbClr val="050A30"/>
                </a:solidFill>
                <a:latin typeface="Neue Montreal"/>
                <a:ea typeface="Neue Montreal"/>
                <a:cs typeface="Neue Montreal"/>
                <a:sym typeface="Neue Montreal"/>
              </a:rPr>
              <a:t>vikur</a:t>
            </a:r>
            <a:endParaRPr lang="en-US" sz="4316" dirty="0">
              <a:solidFill>
                <a:srgbClr val="050A30"/>
              </a:solidFill>
              <a:latin typeface="Neue Montreal"/>
              <a:ea typeface="Neue Montreal"/>
              <a:cs typeface="Neue Montreal"/>
              <a:sym typeface="Neue Montre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601</Words>
  <Application>Microsoft Office PowerPoint</Application>
  <PresentationFormat>Custom</PresentationFormat>
  <Paragraphs>51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Neue Montreal Bold</vt:lpstr>
      <vt:lpstr>Raleway</vt:lpstr>
      <vt:lpstr>Arial</vt:lpstr>
      <vt:lpstr>Neue Montreal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Hrafninn (Corvus corax) er stærsti fugl spörfuglanna og einn af glæsilegustu fuglum Íslands. Hann er algjörlega svartur með dimmfjólubláum gljáa á fiðrinu í sólskininu. Fullorðinn hrafn er um 60-70 cm að lengd og vegur 1-1,5 kg. Hann hefur öflugt, bogið</dc:title>
  <cp:lastModifiedBy>Bjōrg Vigfúsína</cp:lastModifiedBy>
  <cp:revision>7</cp:revision>
  <dcterms:created xsi:type="dcterms:W3CDTF">2006-08-16T00:00:00Z</dcterms:created>
  <dcterms:modified xsi:type="dcterms:W3CDTF">2026-05-07T11:38:02Z</dcterms:modified>
  <dc:identifier>DAHI39qriBo</dc:identifier>
</cp:coreProperties>
</file>