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5" r:id="rId8"/>
    <p:sldId id="262" r:id="rId9"/>
    <p:sldId id="263" r:id="rId10"/>
  </p:sldIdLst>
  <p:sldSz cx="18288000" cy="10287000"/>
  <p:notesSz cx="6858000" cy="9144000"/>
  <p:embeddedFontLst>
    <p:embeddedFont>
      <p:font typeface="Archivo Black" panose="020B0604020202020204" charset="0"/>
      <p:regular r:id="rId11"/>
    </p:embeddedFont>
    <p:embeddedFont>
      <p:font typeface="Calibri" panose="020F0502020204030204" pitchFamily="34" charset="0"/>
      <p:regular r:id="rId12"/>
      <p:bold r:id="rId13"/>
      <p:italic r:id="rId14"/>
      <p:boldItalic r:id="rId15"/>
    </p:embeddedFont>
    <p:embeddedFont>
      <p:font typeface="Neue Montreal" panose="020B0604020202020204" charset="0"/>
      <p:regular r:id="rId16"/>
    </p:embeddedFont>
    <p:embeddedFont>
      <p:font typeface="Raleway" pitchFamily="2" charset="0"/>
      <p:regular r:id="rId17"/>
    </p:embeddedFont>
    <p:embeddedFont>
      <p:font typeface="Raleway Bold"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4" d="100"/>
          <a:sy n="34" d="100"/>
        </p:scale>
        <p:origin x="1233"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rot="1519806">
            <a:off x="-290580" y="3453143"/>
            <a:ext cx="4654539" cy="8386556"/>
          </a:xfrm>
          <a:custGeom>
            <a:avLst/>
            <a:gdLst/>
            <a:ahLst/>
            <a:cxnLst/>
            <a:rect l="l" t="t" r="r" b="b"/>
            <a:pathLst>
              <a:path w="4654539" h="8386556">
                <a:moveTo>
                  <a:pt x="0" y="0"/>
                </a:moveTo>
                <a:lnTo>
                  <a:pt x="4654538" y="0"/>
                </a:lnTo>
                <a:lnTo>
                  <a:pt x="4654538" y="8386557"/>
                </a:lnTo>
                <a:lnTo>
                  <a:pt x="0" y="8386557"/>
                </a:lnTo>
                <a:lnTo>
                  <a:pt x="0" y="0"/>
                </a:lnTo>
                <a:close/>
              </a:path>
            </a:pathLst>
          </a:custGeom>
          <a:blipFill>
            <a:blip r:embed="rId2"/>
            <a:stretch>
              <a:fillRect/>
            </a:stretch>
          </a:blipFill>
        </p:spPr>
      </p:sp>
      <p:sp>
        <p:nvSpPr>
          <p:cNvPr id="3" name="Freeform 3"/>
          <p:cNvSpPr/>
          <p:nvPr/>
        </p:nvSpPr>
        <p:spPr>
          <a:xfrm flipH="1">
            <a:off x="12648898" y="3483870"/>
            <a:ext cx="6654319" cy="7155182"/>
          </a:xfrm>
          <a:custGeom>
            <a:avLst/>
            <a:gdLst/>
            <a:ahLst/>
            <a:cxnLst/>
            <a:rect l="l" t="t" r="r" b="b"/>
            <a:pathLst>
              <a:path w="6654319" h="7155182">
                <a:moveTo>
                  <a:pt x="6654319" y="0"/>
                </a:moveTo>
                <a:lnTo>
                  <a:pt x="0" y="0"/>
                </a:lnTo>
                <a:lnTo>
                  <a:pt x="0" y="7155182"/>
                </a:lnTo>
                <a:lnTo>
                  <a:pt x="6654319" y="7155182"/>
                </a:lnTo>
                <a:lnTo>
                  <a:pt x="6654319" y="0"/>
                </a:lnTo>
                <a:close/>
              </a:path>
            </a:pathLst>
          </a:custGeom>
          <a:blipFill>
            <a:blip r:embed="rId3"/>
            <a:stretch>
              <a:fillRect/>
            </a:stretch>
          </a:blipFill>
        </p:spPr>
      </p:sp>
      <p:sp>
        <p:nvSpPr>
          <p:cNvPr id="4" name="Freeform 4"/>
          <p:cNvSpPr/>
          <p:nvPr/>
        </p:nvSpPr>
        <p:spPr>
          <a:xfrm>
            <a:off x="5831937" y="7542153"/>
            <a:ext cx="6743208" cy="4340940"/>
          </a:xfrm>
          <a:custGeom>
            <a:avLst/>
            <a:gdLst/>
            <a:ahLst/>
            <a:cxnLst/>
            <a:rect l="l" t="t" r="r" b="b"/>
            <a:pathLst>
              <a:path w="6743208" h="4340940">
                <a:moveTo>
                  <a:pt x="0" y="0"/>
                </a:moveTo>
                <a:lnTo>
                  <a:pt x="6743208" y="0"/>
                </a:lnTo>
                <a:lnTo>
                  <a:pt x="6743208" y="4340940"/>
                </a:lnTo>
                <a:lnTo>
                  <a:pt x="0" y="4340940"/>
                </a:lnTo>
                <a:lnTo>
                  <a:pt x="0" y="0"/>
                </a:lnTo>
                <a:close/>
              </a:path>
            </a:pathLst>
          </a:custGeom>
          <a:blipFill>
            <a:blip r:embed="rId4"/>
            <a:stretch>
              <a:fillRect/>
            </a:stretch>
          </a:blipFill>
        </p:spPr>
      </p:sp>
      <p:sp>
        <p:nvSpPr>
          <p:cNvPr id="5" name="Freeform 5"/>
          <p:cNvSpPr/>
          <p:nvPr/>
        </p:nvSpPr>
        <p:spPr>
          <a:xfrm rot="-1073478">
            <a:off x="12851417" y="5167104"/>
            <a:ext cx="4587055" cy="4564120"/>
          </a:xfrm>
          <a:custGeom>
            <a:avLst/>
            <a:gdLst/>
            <a:ahLst/>
            <a:cxnLst/>
            <a:rect l="l" t="t" r="r" b="b"/>
            <a:pathLst>
              <a:path w="4587055" h="4564120">
                <a:moveTo>
                  <a:pt x="0" y="0"/>
                </a:moveTo>
                <a:lnTo>
                  <a:pt x="4587055" y="0"/>
                </a:lnTo>
                <a:lnTo>
                  <a:pt x="4587055" y="4564120"/>
                </a:lnTo>
                <a:lnTo>
                  <a:pt x="0" y="4564120"/>
                </a:lnTo>
                <a:lnTo>
                  <a:pt x="0" y="0"/>
                </a:lnTo>
                <a:close/>
              </a:path>
            </a:pathLst>
          </a:custGeom>
          <a:blipFill>
            <a:blip r:embed="rId5"/>
            <a:stretch>
              <a:fillRect/>
            </a:stretch>
          </a:blipFill>
        </p:spPr>
      </p:sp>
      <p:sp>
        <p:nvSpPr>
          <p:cNvPr id="6" name="Freeform 6"/>
          <p:cNvSpPr/>
          <p:nvPr/>
        </p:nvSpPr>
        <p:spPr>
          <a:xfrm flipV="1">
            <a:off x="-1282632" y="-359163"/>
            <a:ext cx="6654319" cy="7155182"/>
          </a:xfrm>
          <a:custGeom>
            <a:avLst/>
            <a:gdLst/>
            <a:ahLst/>
            <a:cxnLst/>
            <a:rect l="l" t="t" r="r" b="b"/>
            <a:pathLst>
              <a:path w="6654319" h="7155182">
                <a:moveTo>
                  <a:pt x="0" y="7155182"/>
                </a:moveTo>
                <a:lnTo>
                  <a:pt x="6654319" y="7155182"/>
                </a:lnTo>
                <a:lnTo>
                  <a:pt x="6654319" y="0"/>
                </a:lnTo>
                <a:lnTo>
                  <a:pt x="0" y="0"/>
                </a:lnTo>
                <a:lnTo>
                  <a:pt x="0" y="7155182"/>
                </a:lnTo>
                <a:close/>
              </a:path>
            </a:pathLst>
          </a:custGeom>
          <a:blipFill>
            <a:blip r:embed="rId3"/>
            <a:stretch>
              <a:fillRect/>
            </a:stretch>
          </a:blipFill>
        </p:spPr>
      </p:sp>
      <p:grpSp>
        <p:nvGrpSpPr>
          <p:cNvPr id="7" name="Group 7"/>
          <p:cNvGrpSpPr/>
          <p:nvPr/>
        </p:nvGrpSpPr>
        <p:grpSpPr>
          <a:xfrm>
            <a:off x="4737060" y="3890677"/>
            <a:ext cx="8932962" cy="1820739"/>
            <a:chOff x="0" y="0"/>
            <a:chExt cx="889973" cy="181397"/>
          </a:xfrm>
        </p:grpSpPr>
        <p:sp>
          <p:nvSpPr>
            <p:cNvPr id="8" name="Freeform 8"/>
            <p:cNvSpPr/>
            <p:nvPr/>
          </p:nvSpPr>
          <p:spPr>
            <a:xfrm>
              <a:off x="0" y="0"/>
              <a:ext cx="889973" cy="181397"/>
            </a:xfrm>
            <a:custGeom>
              <a:avLst/>
              <a:gdLst/>
              <a:ahLst/>
              <a:cxnLst/>
              <a:rect l="l" t="t" r="r" b="b"/>
              <a:pathLst>
                <a:path w="889973" h="181397">
                  <a:moveTo>
                    <a:pt x="67709" y="0"/>
                  </a:moveTo>
                  <a:lnTo>
                    <a:pt x="822265" y="0"/>
                  </a:lnTo>
                  <a:cubicBezTo>
                    <a:pt x="840222" y="0"/>
                    <a:pt x="857444" y="7134"/>
                    <a:pt x="870142" y="19831"/>
                  </a:cubicBezTo>
                  <a:cubicBezTo>
                    <a:pt x="882840" y="32529"/>
                    <a:pt x="889973" y="49751"/>
                    <a:pt x="889973" y="67709"/>
                  </a:cubicBezTo>
                  <a:lnTo>
                    <a:pt x="889973" y="113688"/>
                  </a:lnTo>
                  <a:cubicBezTo>
                    <a:pt x="889973" y="151083"/>
                    <a:pt x="859659" y="181397"/>
                    <a:pt x="822265" y="181397"/>
                  </a:cubicBezTo>
                  <a:lnTo>
                    <a:pt x="67709" y="181397"/>
                  </a:lnTo>
                  <a:cubicBezTo>
                    <a:pt x="30314" y="181397"/>
                    <a:pt x="0" y="151083"/>
                    <a:pt x="0" y="113688"/>
                  </a:cubicBezTo>
                  <a:lnTo>
                    <a:pt x="0" y="67709"/>
                  </a:lnTo>
                  <a:cubicBezTo>
                    <a:pt x="0" y="30314"/>
                    <a:pt x="30314" y="0"/>
                    <a:pt x="67709" y="0"/>
                  </a:cubicBezTo>
                  <a:close/>
                </a:path>
              </a:pathLst>
            </a:custGeom>
            <a:solidFill>
              <a:srgbClr val="FFFFFF"/>
            </a:solidFill>
          </p:spPr>
        </p:sp>
        <p:sp>
          <p:nvSpPr>
            <p:cNvPr id="9" name="TextBox 9"/>
            <p:cNvSpPr txBox="1"/>
            <p:nvPr/>
          </p:nvSpPr>
          <p:spPr>
            <a:xfrm>
              <a:off x="0" y="-38100"/>
              <a:ext cx="889973" cy="219497"/>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 name="TextBox 10"/>
          <p:cNvSpPr txBox="1"/>
          <p:nvPr/>
        </p:nvSpPr>
        <p:spPr>
          <a:xfrm>
            <a:off x="3781446" y="4377307"/>
            <a:ext cx="10725107" cy="1000712"/>
          </a:xfrm>
          <a:prstGeom prst="rect">
            <a:avLst/>
          </a:prstGeom>
        </p:spPr>
        <p:txBody>
          <a:bodyPr lIns="0" tIns="0" rIns="0" bIns="0" rtlCol="0" anchor="t">
            <a:spAutoFit/>
          </a:bodyPr>
          <a:lstStyle/>
          <a:p>
            <a:pPr marL="0" lvl="0" indent="0" algn="ctr">
              <a:lnSpc>
                <a:spcPts val="3769"/>
              </a:lnSpc>
            </a:pPr>
            <a:r>
              <a:rPr lang="en-US" sz="4332" b="1">
                <a:solidFill>
                  <a:srgbClr val="092D42"/>
                </a:solidFill>
                <a:latin typeface="Raleway Bold"/>
                <a:ea typeface="Raleway Bold"/>
                <a:cs typeface="Raleway Bold"/>
                <a:sym typeface="Raleway Bold"/>
              </a:rPr>
              <a:t>Kynnumst þessum snjalla </a:t>
            </a:r>
          </a:p>
          <a:p>
            <a:pPr marL="0" lvl="0" indent="0" algn="ctr">
              <a:lnSpc>
                <a:spcPts val="3769"/>
              </a:lnSpc>
            </a:pPr>
            <a:r>
              <a:rPr lang="en-US" sz="4332" b="1">
                <a:solidFill>
                  <a:srgbClr val="092D42"/>
                </a:solidFill>
                <a:latin typeface="Raleway Bold"/>
                <a:ea typeface="Raleway Bold"/>
                <a:cs typeface="Raleway Bold"/>
                <a:sym typeface="Raleway Bold"/>
              </a:rPr>
              <a:t>glisgjarna fugli</a:t>
            </a:r>
          </a:p>
        </p:txBody>
      </p:sp>
      <p:sp>
        <p:nvSpPr>
          <p:cNvPr id="11" name="TextBox 11"/>
          <p:cNvSpPr txBox="1"/>
          <p:nvPr/>
        </p:nvSpPr>
        <p:spPr>
          <a:xfrm>
            <a:off x="2568780" y="878828"/>
            <a:ext cx="13812597" cy="2339599"/>
          </a:xfrm>
          <a:prstGeom prst="rect">
            <a:avLst/>
          </a:prstGeom>
        </p:spPr>
        <p:txBody>
          <a:bodyPr lIns="0" tIns="0" rIns="0" bIns="0" rtlCol="0" anchor="t">
            <a:spAutoFit/>
          </a:bodyPr>
          <a:lstStyle/>
          <a:p>
            <a:pPr marL="0" lvl="0" indent="0" algn="ctr">
              <a:lnSpc>
                <a:spcPts val="8824"/>
              </a:lnSpc>
            </a:pPr>
            <a:r>
              <a:rPr lang="en-US" sz="10142">
                <a:solidFill>
                  <a:srgbClr val="050A30"/>
                </a:solidFill>
                <a:latin typeface="Archivo Black"/>
                <a:ea typeface="Archivo Black"/>
                <a:cs typeface="Archivo Black"/>
                <a:sym typeface="Archivo Black"/>
              </a:rPr>
              <a:t>HRAFNINN - KRUMMI Á ÍSLANDI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flipV="1">
            <a:off x="13610481" y="-536972"/>
            <a:ext cx="5727608" cy="6158718"/>
          </a:xfrm>
          <a:custGeom>
            <a:avLst/>
            <a:gdLst/>
            <a:ahLst/>
            <a:cxnLst/>
            <a:rect l="l" t="t" r="r" b="b"/>
            <a:pathLst>
              <a:path w="5727608" h="6158718">
                <a:moveTo>
                  <a:pt x="5727608" y="6158719"/>
                </a:moveTo>
                <a:lnTo>
                  <a:pt x="0" y="6158719"/>
                </a:lnTo>
                <a:lnTo>
                  <a:pt x="0" y="0"/>
                </a:lnTo>
                <a:lnTo>
                  <a:pt x="5727608" y="0"/>
                </a:lnTo>
                <a:lnTo>
                  <a:pt x="5727608" y="6158719"/>
                </a:lnTo>
                <a:close/>
              </a:path>
            </a:pathLst>
          </a:custGeom>
          <a:blipFill>
            <a:blip r:embed="rId2"/>
            <a:stretch>
              <a:fillRect/>
            </a:stretch>
          </a:blipFill>
        </p:spPr>
      </p:sp>
      <p:sp>
        <p:nvSpPr>
          <p:cNvPr id="3" name="Freeform 3"/>
          <p:cNvSpPr/>
          <p:nvPr/>
        </p:nvSpPr>
        <p:spPr>
          <a:xfrm rot="376733">
            <a:off x="14617766" y="435699"/>
            <a:ext cx="3713039" cy="4213377"/>
          </a:xfrm>
          <a:custGeom>
            <a:avLst/>
            <a:gdLst/>
            <a:ahLst/>
            <a:cxnLst/>
            <a:rect l="l" t="t" r="r" b="b"/>
            <a:pathLst>
              <a:path w="3713039" h="4213377">
                <a:moveTo>
                  <a:pt x="0" y="0"/>
                </a:moveTo>
                <a:lnTo>
                  <a:pt x="3713038" y="0"/>
                </a:lnTo>
                <a:lnTo>
                  <a:pt x="3713038" y="4213377"/>
                </a:lnTo>
                <a:lnTo>
                  <a:pt x="0" y="4213377"/>
                </a:lnTo>
                <a:lnTo>
                  <a:pt x="0" y="0"/>
                </a:lnTo>
                <a:close/>
              </a:path>
            </a:pathLst>
          </a:custGeom>
          <a:blipFill>
            <a:blip r:embed="rId3"/>
            <a:stretch>
              <a:fillRect/>
            </a:stretch>
          </a:blipFill>
        </p:spPr>
      </p:sp>
      <p:sp>
        <p:nvSpPr>
          <p:cNvPr id="4" name="Freeform 4"/>
          <p:cNvSpPr/>
          <p:nvPr/>
        </p:nvSpPr>
        <p:spPr>
          <a:xfrm>
            <a:off x="-536183" y="5143500"/>
            <a:ext cx="5727608" cy="6158718"/>
          </a:xfrm>
          <a:custGeom>
            <a:avLst/>
            <a:gdLst/>
            <a:ahLst/>
            <a:cxnLst/>
            <a:rect l="l" t="t" r="r" b="b"/>
            <a:pathLst>
              <a:path w="5727608" h="6158718">
                <a:moveTo>
                  <a:pt x="0" y="0"/>
                </a:moveTo>
                <a:lnTo>
                  <a:pt x="5727608" y="0"/>
                </a:lnTo>
                <a:lnTo>
                  <a:pt x="5727608" y="6158718"/>
                </a:lnTo>
                <a:lnTo>
                  <a:pt x="0" y="6158718"/>
                </a:lnTo>
                <a:lnTo>
                  <a:pt x="0" y="0"/>
                </a:lnTo>
                <a:close/>
              </a:path>
            </a:pathLst>
          </a:custGeom>
          <a:blipFill>
            <a:blip r:embed="rId2"/>
            <a:stretch>
              <a:fillRect/>
            </a:stretch>
          </a:blipFill>
        </p:spPr>
      </p:sp>
      <p:grpSp>
        <p:nvGrpSpPr>
          <p:cNvPr id="5" name="Group 5"/>
          <p:cNvGrpSpPr/>
          <p:nvPr/>
        </p:nvGrpSpPr>
        <p:grpSpPr>
          <a:xfrm>
            <a:off x="-1903145" y="810338"/>
            <a:ext cx="11346933" cy="1949379"/>
            <a:chOff x="0" y="0"/>
            <a:chExt cx="650942" cy="111830"/>
          </a:xfrm>
        </p:grpSpPr>
        <p:sp>
          <p:nvSpPr>
            <p:cNvPr id="6" name="Freeform 6"/>
            <p:cNvSpPr/>
            <p:nvPr/>
          </p:nvSpPr>
          <p:spPr>
            <a:xfrm>
              <a:off x="0" y="0"/>
              <a:ext cx="650942" cy="111830"/>
            </a:xfrm>
            <a:custGeom>
              <a:avLst/>
              <a:gdLst/>
              <a:ahLst/>
              <a:cxnLst/>
              <a:rect l="l" t="t" r="r" b="b"/>
              <a:pathLst>
                <a:path w="650942" h="111830">
                  <a:moveTo>
                    <a:pt x="53304" y="0"/>
                  </a:moveTo>
                  <a:lnTo>
                    <a:pt x="597638" y="0"/>
                  </a:lnTo>
                  <a:cubicBezTo>
                    <a:pt x="627077" y="0"/>
                    <a:pt x="650942" y="23865"/>
                    <a:pt x="650942" y="53304"/>
                  </a:cubicBezTo>
                  <a:lnTo>
                    <a:pt x="650942" y="58526"/>
                  </a:lnTo>
                  <a:cubicBezTo>
                    <a:pt x="650942" y="87965"/>
                    <a:pt x="627077" y="111830"/>
                    <a:pt x="597638" y="111830"/>
                  </a:cubicBezTo>
                  <a:lnTo>
                    <a:pt x="53304" y="111830"/>
                  </a:lnTo>
                  <a:cubicBezTo>
                    <a:pt x="23865" y="111830"/>
                    <a:pt x="0" y="87965"/>
                    <a:pt x="0" y="58526"/>
                  </a:cubicBezTo>
                  <a:lnTo>
                    <a:pt x="0" y="53304"/>
                  </a:lnTo>
                  <a:cubicBezTo>
                    <a:pt x="0" y="23865"/>
                    <a:pt x="23865" y="0"/>
                    <a:pt x="53304" y="0"/>
                  </a:cubicBezTo>
                  <a:close/>
                </a:path>
              </a:pathLst>
            </a:custGeom>
            <a:solidFill>
              <a:srgbClr val="FFE287"/>
            </a:solidFill>
          </p:spPr>
        </p:sp>
        <p:sp>
          <p:nvSpPr>
            <p:cNvPr id="7" name="TextBox 7"/>
            <p:cNvSpPr txBox="1"/>
            <p:nvPr/>
          </p:nvSpPr>
          <p:spPr>
            <a:xfrm>
              <a:off x="0" y="-38100"/>
              <a:ext cx="650942" cy="14993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13813841" y="6624689"/>
            <a:ext cx="4836694" cy="5118195"/>
          </a:xfrm>
          <a:custGeom>
            <a:avLst/>
            <a:gdLst/>
            <a:ahLst/>
            <a:cxnLst/>
            <a:rect l="l" t="t" r="r" b="b"/>
            <a:pathLst>
              <a:path w="4836694" h="5118195">
                <a:moveTo>
                  <a:pt x="0" y="0"/>
                </a:moveTo>
                <a:lnTo>
                  <a:pt x="4836695" y="0"/>
                </a:lnTo>
                <a:lnTo>
                  <a:pt x="4836695" y="5118195"/>
                </a:lnTo>
                <a:lnTo>
                  <a:pt x="0" y="5118195"/>
                </a:lnTo>
                <a:lnTo>
                  <a:pt x="0" y="0"/>
                </a:lnTo>
                <a:close/>
              </a:path>
            </a:pathLst>
          </a:custGeom>
          <a:blipFill>
            <a:blip r:embed="rId4"/>
            <a:stretch>
              <a:fillRect/>
            </a:stretch>
          </a:blipFill>
        </p:spPr>
      </p:sp>
      <p:grpSp>
        <p:nvGrpSpPr>
          <p:cNvPr id="9" name="Group 9"/>
          <p:cNvGrpSpPr/>
          <p:nvPr/>
        </p:nvGrpSpPr>
        <p:grpSpPr>
          <a:xfrm>
            <a:off x="0" y="566000"/>
            <a:ext cx="13813841" cy="9155001"/>
            <a:chOff x="0" y="0"/>
            <a:chExt cx="8644101" cy="5728801"/>
          </a:xfrm>
        </p:grpSpPr>
        <p:sp>
          <p:nvSpPr>
            <p:cNvPr id="10" name="Freeform 10"/>
            <p:cNvSpPr/>
            <p:nvPr/>
          </p:nvSpPr>
          <p:spPr>
            <a:xfrm>
              <a:off x="0" y="0"/>
              <a:ext cx="8644101" cy="5728801"/>
            </a:xfrm>
            <a:custGeom>
              <a:avLst/>
              <a:gdLst/>
              <a:ahLst/>
              <a:cxnLst/>
              <a:rect l="l" t="t" r="r" b="b"/>
              <a:pathLst>
                <a:path w="8644101" h="5728801">
                  <a:moveTo>
                    <a:pt x="0" y="0"/>
                  </a:moveTo>
                  <a:lnTo>
                    <a:pt x="6667829" y="0"/>
                  </a:lnTo>
                  <a:cubicBezTo>
                    <a:pt x="7757955" y="0"/>
                    <a:pt x="8644101" y="587285"/>
                    <a:pt x="8644101" y="1309757"/>
                  </a:cubicBezTo>
                  <a:lnTo>
                    <a:pt x="8644101" y="5728801"/>
                  </a:lnTo>
                  <a:lnTo>
                    <a:pt x="0" y="5728801"/>
                  </a:lnTo>
                  <a:lnTo>
                    <a:pt x="0" y="0"/>
                  </a:lnTo>
                  <a:close/>
                </a:path>
              </a:pathLst>
            </a:custGeom>
            <a:blipFill>
              <a:blip r:embed="rId5"/>
              <a:stretch>
                <a:fillRect t="-25444" b="-25444"/>
              </a:stretch>
            </a:blipFill>
            <a:ln w="38100" cap="sq">
              <a:solidFill>
                <a:srgbClr val="000000"/>
              </a:solidFill>
              <a:prstDash val="lgDash"/>
              <a:miter/>
            </a:ln>
          </p:spPr>
        </p:sp>
      </p:grpSp>
      <p:sp>
        <p:nvSpPr>
          <p:cNvPr id="11" name="TextBox 11"/>
          <p:cNvSpPr txBox="1"/>
          <p:nvPr/>
        </p:nvSpPr>
        <p:spPr>
          <a:xfrm>
            <a:off x="496122" y="1247775"/>
            <a:ext cx="7560050" cy="940867"/>
          </a:xfrm>
          <a:prstGeom prst="rect">
            <a:avLst/>
          </a:prstGeom>
        </p:spPr>
        <p:txBody>
          <a:bodyPr lIns="0" tIns="0" rIns="0" bIns="0" rtlCol="0" anchor="t">
            <a:spAutoFit/>
          </a:bodyPr>
          <a:lstStyle/>
          <a:p>
            <a:pPr marL="0" lvl="0" indent="0" algn="l">
              <a:lnSpc>
                <a:spcPts val="6622"/>
              </a:lnSpc>
            </a:pPr>
            <a:r>
              <a:rPr lang="en-US" sz="7612">
                <a:solidFill>
                  <a:srgbClr val="050A30"/>
                </a:solidFill>
                <a:latin typeface="Archivo Black"/>
                <a:ea typeface="Archivo Black"/>
                <a:cs typeface="Archivo Black"/>
                <a:sym typeface="Archivo Black"/>
              </a:rPr>
              <a:t>Útlit hrafnsins</a:t>
            </a:r>
          </a:p>
        </p:txBody>
      </p:sp>
      <p:sp>
        <p:nvSpPr>
          <p:cNvPr id="12" name="TextBox 12"/>
          <p:cNvSpPr txBox="1"/>
          <p:nvPr/>
        </p:nvSpPr>
        <p:spPr>
          <a:xfrm>
            <a:off x="162919" y="2584214"/>
            <a:ext cx="9280869" cy="6105370"/>
          </a:xfrm>
          <a:prstGeom prst="rect">
            <a:avLst/>
          </a:prstGeom>
        </p:spPr>
        <p:txBody>
          <a:bodyPr lIns="0" tIns="0" rIns="0" bIns="0" rtlCol="0" anchor="t">
            <a:spAutoFit/>
          </a:bodyPr>
          <a:lstStyle/>
          <a:p>
            <a:pPr marL="0" lvl="0" indent="0" algn="l">
              <a:lnSpc>
                <a:spcPts val="3703"/>
              </a:lnSpc>
            </a:pPr>
            <a:r>
              <a:rPr lang="en-US" sz="3398">
                <a:solidFill>
                  <a:srgbClr val="092D42"/>
                </a:solidFill>
                <a:latin typeface="Raleway"/>
                <a:ea typeface="Raleway"/>
                <a:cs typeface="Raleway"/>
                <a:sym typeface="Raleway"/>
              </a:rPr>
              <a:t>Hrafninn er stórkostlegur fugl með glansandi svartar fjaðrir sem glansa í sólskininu! </a:t>
            </a:r>
          </a:p>
          <a:p>
            <a:pPr marL="0" lvl="0" indent="0" algn="l">
              <a:lnSpc>
                <a:spcPts val="3703"/>
              </a:lnSpc>
            </a:pPr>
            <a:endParaRPr lang="en-US" sz="3398">
              <a:solidFill>
                <a:srgbClr val="092D42"/>
              </a:solidFill>
              <a:latin typeface="Raleway"/>
              <a:ea typeface="Raleway"/>
              <a:cs typeface="Raleway"/>
              <a:sym typeface="Raleway"/>
            </a:endParaRPr>
          </a:p>
          <a:p>
            <a:pPr marL="0" lvl="0" indent="0" algn="l">
              <a:lnSpc>
                <a:spcPts val="3703"/>
              </a:lnSpc>
            </a:pPr>
            <a:r>
              <a:rPr lang="en-US" sz="3398">
                <a:solidFill>
                  <a:srgbClr val="092D42"/>
                </a:solidFill>
                <a:latin typeface="Raleway"/>
                <a:ea typeface="Raleway"/>
                <a:cs typeface="Raleway"/>
                <a:sym typeface="Raleway"/>
              </a:rPr>
              <a:t>Hann er mjög stór fugl, um 54-67 sentímetrar á lengd og vegur um 1 kíló. </a:t>
            </a:r>
          </a:p>
          <a:p>
            <a:pPr marL="0" lvl="0" indent="0" algn="l">
              <a:lnSpc>
                <a:spcPts val="3703"/>
              </a:lnSpc>
            </a:pPr>
            <a:endParaRPr lang="en-US" sz="3398">
              <a:solidFill>
                <a:srgbClr val="092D42"/>
              </a:solidFill>
              <a:latin typeface="Raleway"/>
              <a:ea typeface="Raleway"/>
              <a:cs typeface="Raleway"/>
              <a:sym typeface="Raleway"/>
            </a:endParaRPr>
          </a:p>
          <a:p>
            <a:pPr marL="0" lvl="0" indent="0" algn="l">
              <a:lnSpc>
                <a:spcPts val="3703"/>
              </a:lnSpc>
            </a:pPr>
            <a:r>
              <a:rPr lang="en-US" sz="3398">
                <a:solidFill>
                  <a:srgbClr val="092D42"/>
                </a:solidFill>
                <a:latin typeface="Raleway"/>
                <a:ea typeface="Raleway"/>
                <a:cs typeface="Raleway"/>
                <a:sym typeface="Raleway"/>
              </a:rPr>
              <a:t>Hrafninn er með sterkt og bogið nef sem hjálpar honum að éta alls konar mat. </a:t>
            </a:r>
          </a:p>
          <a:p>
            <a:pPr marL="0" lvl="0" indent="0" algn="l">
              <a:lnSpc>
                <a:spcPts val="3703"/>
              </a:lnSpc>
            </a:pPr>
            <a:endParaRPr lang="en-US" sz="3398">
              <a:solidFill>
                <a:srgbClr val="092D42"/>
              </a:solidFill>
              <a:latin typeface="Raleway"/>
              <a:ea typeface="Raleway"/>
              <a:cs typeface="Raleway"/>
              <a:sym typeface="Raleway"/>
            </a:endParaRPr>
          </a:p>
          <a:p>
            <a:pPr marL="0" lvl="0" indent="0" algn="l">
              <a:lnSpc>
                <a:spcPts val="3703"/>
              </a:lnSpc>
            </a:pPr>
            <a:r>
              <a:rPr lang="en-US" sz="3398">
                <a:solidFill>
                  <a:srgbClr val="092D42"/>
                </a:solidFill>
                <a:latin typeface="Raleway"/>
                <a:ea typeface="Raleway"/>
                <a:cs typeface="Raleway"/>
                <a:sym typeface="Raleway"/>
              </a:rPr>
              <a:t>Vængirnir eru breiðir og öflugir og hann flýgur mjög vel. </a:t>
            </a:r>
          </a:p>
          <a:p>
            <a:pPr marL="0" lvl="0" indent="0" algn="l">
              <a:lnSpc>
                <a:spcPts val="3703"/>
              </a:lnSpc>
            </a:pPr>
            <a:endParaRPr lang="en-US" sz="3398">
              <a:solidFill>
                <a:srgbClr val="092D42"/>
              </a:solidFill>
              <a:latin typeface="Raleway"/>
              <a:ea typeface="Raleway"/>
              <a:cs typeface="Raleway"/>
              <a:sym typeface="Raleway"/>
            </a:endParaRPr>
          </a:p>
          <a:p>
            <a:pPr marL="0" lvl="0" indent="0" algn="l">
              <a:lnSpc>
                <a:spcPts val="3703"/>
              </a:lnSpc>
            </a:pPr>
            <a:r>
              <a:rPr lang="en-US" sz="3398">
                <a:solidFill>
                  <a:srgbClr val="092D42"/>
                </a:solidFill>
                <a:latin typeface="Raleway"/>
                <a:ea typeface="Raleway"/>
                <a:cs typeface="Raleway"/>
                <a:sym typeface="Raleway"/>
              </a:rPr>
              <a:t>Hann er einn stærsti söngfugl í heiminum!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flipV="1">
            <a:off x="13610481" y="-536972"/>
            <a:ext cx="5727608" cy="6158718"/>
          </a:xfrm>
          <a:custGeom>
            <a:avLst/>
            <a:gdLst/>
            <a:ahLst/>
            <a:cxnLst/>
            <a:rect l="l" t="t" r="r" b="b"/>
            <a:pathLst>
              <a:path w="5727608" h="6158718">
                <a:moveTo>
                  <a:pt x="5727608" y="6158719"/>
                </a:moveTo>
                <a:lnTo>
                  <a:pt x="0" y="6158719"/>
                </a:lnTo>
                <a:lnTo>
                  <a:pt x="0" y="0"/>
                </a:lnTo>
                <a:lnTo>
                  <a:pt x="5727608" y="0"/>
                </a:lnTo>
                <a:lnTo>
                  <a:pt x="5727608" y="6158719"/>
                </a:lnTo>
                <a:close/>
              </a:path>
            </a:pathLst>
          </a:custGeom>
          <a:blipFill>
            <a:blip r:embed="rId2"/>
            <a:stretch>
              <a:fillRect/>
            </a:stretch>
          </a:blipFill>
        </p:spPr>
      </p:sp>
      <p:sp>
        <p:nvSpPr>
          <p:cNvPr id="3" name="Freeform 3"/>
          <p:cNvSpPr/>
          <p:nvPr/>
        </p:nvSpPr>
        <p:spPr>
          <a:xfrm rot="376733">
            <a:off x="13669182" y="181552"/>
            <a:ext cx="3460465" cy="2560744"/>
          </a:xfrm>
          <a:custGeom>
            <a:avLst/>
            <a:gdLst/>
            <a:ahLst/>
            <a:cxnLst/>
            <a:rect l="l" t="t" r="r" b="b"/>
            <a:pathLst>
              <a:path w="3460465" h="2560744">
                <a:moveTo>
                  <a:pt x="0" y="0"/>
                </a:moveTo>
                <a:lnTo>
                  <a:pt x="3460465" y="0"/>
                </a:lnTo>
                <a:lnTo>
                  <a:pt x="3460465" y="2560744"/>
                </a:lnTo>
                <a:lnTo>
                  <a:pt x="0" y="2560744"/>
                </a:lnTo>
                <a:lnTo>
                  <a:pt x="0" y="0"/>
                </a:lnTo>
                <a:close/>
              </a:path>
            </a:pathLst>
          </a:custGeom>
          <a:blipFill>
            <a:blip r:embed="rId3"/>
            <a:stretch>
              <a:fillRect/>
            </a:stretch>
          </a:blipFill>
        </p:spPr>
      </p:sp>
      <p:sp>
        <p:nvSpPr>
          <p:cNvPr id="4" name="Freeform 4"/>
          <p:cNvSpPr/>
          <p:nvPr/>
        </p:nvSpPr>
        <p:spPr>
          <a:xfrm>
            <a:off x="-536183" y="5143500"/>
            <a:ext cx="5727608" cy="6158718"/>
          </a:xfrm>
          <a:custGeom>
            <a:avLst/>
            <a:gdLst/>
            <a:ahLst/>
            <a:cxnLst/>
            <a:rect l="l" t="t" r="r" b="b"/>
            <a:pathLst>
              <a:path w="5727608" h="6158718">
                <a:moveTo>
                  <a:pt x="0" y="0"/>
                </a:moveTo>
                <a:lnTo>
                  <a:pt x="5727608" y="0"/>
                </a:lnTo>
                <a:lnTo>
                  <a:pt x="5727608" y="6158718"/>
                </a:lnTo>
                <a:lnTo>
                  <a:pt x="0" y="6158718"/>
                </a:lnTo>
                <a:lnTo>
                  <a:pt x="0" y="0"/>
                </a:lnTo>
                <a:close/>
              </a:path>
            </a:pathLst>
          </a:custGeom>
          <a:blipFill>
            <a:blip r:embed="rId2"/>
            <a:stretch>
              <a:fillRect/>
            </a:stretch>
          </a:blipFill>
        </p:spPr>
      </p:sp>
      <p:sp>
        <p:nvSpPr>
          <p:cNvPr id="5" name="Freeform 5"/>
          <p:cNvSpPr/>
          <p:nvPr/>
        </p:nvSpPr>
        <p:spPr>
          <a:xfrm>
            <a:off x="6042439" y="7900741"/>
            <a:ext cx="2859948" cy="4078358"/>
          </a:xfrm>
          <a:custGeom>
            <a:avLst/>
            <a:gdLst/>
            <a:ahLst/>
            <a:cxnLst/>
            <a:rect l="l" t="t" r="r" b="b"/>
            <a:pathLst>
              <a:path w="2859948" h="4078358">
                <a:moveTo>
                  <a:pt x="0" y="0"/>
                </a:moveTo>
                <a:lnTo>
                  <a:pt x="2859948" y="0"/>
                </a:lnTo>
                <a:lnTo>
                  <a:pt x="2859948" y="4078357"/>
                </a:lnTo>
                <a:lnTo>
                  <a:pt x="0" y="4078357"/>
                </a:lnTo>
                <a:lnTo>
                  <a:pt x="0" y="0"/>
                </a:lnTo>
                <a:close/>
              </a:path>
            </a:pathLst>
          </a:custGeom>
          <a:blipFill>
            <a:blip r:embed="rId4"/>
            <a:stretch>
              <a:fillRect/>
            </a:stretch>
          </a:blipFill>
        </p:spPr>
      </p:sp>
      <p:grpSp>
        <p:nvGrpSpPr>
          <p:cNvPr id="6" name="Group 6"/>
          <p:cNvGrpSpPr/>
          <p:nvPr/>
        </p:nvGrpSpPr>
        <p:grpSpPr>
          <a:xfrm>
            <a:off x="-1903145" y="648413"/>
            <a:ext cx="13944438" cy="1949379"/>
            <a:chOff x="0" y="0"/>
            <a:chExt cx="799953" cy="111830"/>
          </a:xfrm>
        </p:grpSpPr>
        <p:sp>
          <p:nvSpPr>
            <p:cNvPr id="7" name="Freeform 7"/>
            <p:cNvSpPr/>
            <p:nvPr/>
          </p:nvSpPr>
          <p:spPr>
            <a:xfrm>
              <a:off x="0" y="0"/>
              <a:ext cx="799953" cy="111830"/>
            </a:xfrm>
            <a:custGeom>
              <a:avLst/>
              <a:gdLst/>
              <a:ahLst/>
              <a:cxnLst/>
              <a:rect l="l" t="t" r="r" b="b"/>
              <a:pathLst>
                <a:path w="799953" h="111830">
                  <a:moveTo>
                    <a:pt x="43375" y="0"/>
                  </a:moveTo>
                  <a:lnTo>
                    <a:pt x="756579" y="0"/>
                  </a:lnTo>
                  <a:cubicBezTo>
                    <a:pt x="768082" y="0"/>
                    <a:pt x="779115" y="4570"/>
                    <a:pt x="787249" y="12704"/>
                  </a:cubicBezTo>
                  <a:cubicBezTo>
                    <a:pt x="795384" y="20839"/>
                    <a:pt x="799953" y="31871"/>
                    <a:pt x="799953" y="43375"/>
                  </a:cubicBezTo>
                  <a:lnTo>
                    <a:pt x="799953" y="68456"/>
                  </a:lnTo>
                  <a:cubicBezTo>
                    <a:pt x="799953" y="79959"/>
                    <a:pt x="795384" y="90992"/>
                    <a:pt x="787249" y="99126"/>
                  </a:cubicBezTo>
                  <a:cubicBezTo>
                    <a:pt x="779115" y="107261"/>
                    <a:pt x="768082" y="111830"/>
                    <a:pt x="756579" y="111830"/>
                  </a:cubicBezTo>
                  <a:lnTo>
                    <a:pt x="43375" y="111830"/>
                  </a:lnTo>
                  <a:cubicBezTo>
                    <a:pt x="31871" y="111830"/>
                    <a:pt x="20839" y="107261"/>
                    <a:pt x="12704" y="99126"/>
                  </a:cubicBezTo>
                  <a:cubicBezTo>
                    <a:pt x="4570" y="90992"/>
                    <a:pt x="0" y="79959"/>
                    <a:pt x="0" y="68456"/>
                  </a:cubicBezTo>
                  <a:lnTo>
                    <a:pt x="0" y="43375"/>
                  </a:lnTo>
                  <a:cubicBezTo>
                    <a:pt x="0" y="31871"/>
                    <a:pt x="4570" y="20839"/>
                    <a:pt x="12704" y="12704"/>
                  </a:cubicBezTo>
                  <a:cubicBezTo>
                    <a:pt x="20839" y="4570"/>
                    <a:pt x="31871" y="0"/>
                    <a:pt x="43375" y="0"/>
                  </a:cubicBezTo>
                  <a:close/>
                </a:path>
              </a:pathLst>
            </a:custGeom>
            <a:solidFill>
              <a:srgbClr val="FFFFFF"/>
            </a:solidFill>
          </p:spPr>
        </p:sp>
        <p:sp>
          <p:nvSpPr>
            <p:cNvPr id="8" name="TextBox 8"/>
            <p:cNvSpPr txBox="1"/>
            <p:nvPr/>
          </p:nvSpPr>
          <p:spPr>
            <a:xfrm>
              <a:off x="0" y="-38100"/>
              <a:ext cx="799953" cy="14993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14356273" y="6763770"/>
            <a:ext cx="4572483" cy="4509611"/>
          </a:xfrm>
          <a:custGeom>
            <a:avLst/>
            <a:gdLst/>
            <a:ahLst/>
            <a:cxnLst/>
            <a:rect l="l" t="t" r="r" b="b"/>
            <a:pathLst>
              <a:path w="4572483" h="4509611">
                <a:moveTo>
                  <a:pt x="0" y="0"/>
                </a:moveTo>
                <a:lnTo>
                  <a:pt x="4572483" y="0"/>
                </a:lnTo>
                <a:lnTo>
                  <a:pt x="4572483" y="4509611"/>
                </a:lnTo>
                <a:lnTo>
                  <a:pt x="0" y="4509611"/>
                </a:lnTo>
                <a:lnTo>
                  <a:pt x="0" y="0"/>
                </a:lnTo>
                <a:close/>
              </a:path>
            </a:pathLst>
          </a:custGeom>
          <a:blipFill>
            <a:blip r:embed="rId5"/>
            <a:stretch>
              <a:fillRect/>
            </a:stretch>
          </a:blipFill>
        </p:spPr>
      </p:sp>
      <p:sp>
        <p:nvSpPr>
          <p:cNvPr id="10" name="TextBox 10"/>
          <p:cNvSpPr txBox="1"/>
          <p:nvPr/>
        </p:nvSpPr>
        <p:spPr>
          <a:xfrm>
            <a:off x="1254145" y="3077885"/>
            <a:ext cx="13546292" cy="1768701"/>
          </a:xfrm>
          <a:prstGeom prst="rect">
            <a:avLst/>
          </a:prstGeom>
        </p:spPr>
        <p:txBody>
          <a:bodyPr lIns="0" tIns="0" rIns="0" bIns="0" rtlCol="0" anchor="t">
            <a:spAutoFit/>
          </a:bodyPr>
          <a:lstStyle/>
          <a:p>
            <a:pPr marL="0" lvl="0" indent="0" algn="l">
              <a:lnSpc>
                <a:spcPts val="3485"/>
              </a:lnSpc>
            </a:pPr>
            <a:r>
              <a:rPr lang="en-US" sz="3198">
                <a:solidFill>
                  <a:srgbClr val="092D42"/>
                </a:solidFill>
                <a:latin typeface="Raleway"/>
                <a:ea typeface="Raleway"/>
                <a:cs typeface="Raleway"/>
                <a:sym typeface="Raleway"/>
              </a:rPr>
              <a:t>Hreiður: Hrafninn byggir stór hreiður úr kvistum og greinum, oft á klettum eða í háum trjám. Móðirin verpur 4-6 egg sem eru grænblá með dökkum blettum. Hreiðrið er mjúkt fóðrað með ull og mosa. Hann fyllir það oft af allskonar glingri. Hreiðrið nenfist laupur.</a:t>
            </a:r>
          </a:p>
        </p:txBody>
      </p:sp>
      <p:sp>
        <p:nvSpPr>
          <p:cNvPr id="11" name="TextBox 11"/>
          <p:cNvSpPr txBox="1"/>
          <p:nvPr/>
        </p:nvSpPr>
        <p:spPr>
          <a:xfrm>
            <a:off x="1583950" y="1219570"/>
            <a:ext cx="10457343" cy="988039"/>
          </a:xfrm>
          <a:prstGeom prst="rect">
            <a:avLst/>
          </a:prstGeom>
        </p:spPr>
        <p:txBody>
          <a:bodyPr lIns="0" tIns="0" rIns="0" bIns="0" rtlCol="0" anchor="t">
            <a:spAutoFit/>
          </a:bodyPr>
          <a:lstStyle/>
          <a:p>
            <a:pPr marL="0" lvl="0" indent="0" algn="l">
              <a:lnSpc>
                <a:spcPts val="7027"/>
              </a:lnSpc>
            </a:pPr>
            <a:r>
              <a:rPr lang="en-US" sz="8077">
                <a:solidFill>
                  <a:srgbClr val="050A30"/>
                </a:solidFill>
                <a:latin typeface="Archivo Black"/>
                <a:ea typeface="Archivo Black"/>
                <a:cs typeface="Archivo Black"/>
                <a:sym typeface="Archivo Black"/>
              </a:rPr>
              <a:t>Æxlun og hreiður</a:t>
            </a:r>
          </a:p>
        </p:txBody>
      </p:sp>
      <p:sp>
        <p:nvSpPr>
          <p:cNvPr id="12" name="TextBox 12"/>
          <p:cNvSpPr txBox="1"/>
          <p:nvPr/>
        </p:nvSpPr>
        <p:spPr>
          <a:xfrm>
            <a:off x="1254145" y="5260005"/>
            <a:ext cx="13546292" cy="1330551"/>
          </a:xfrm>
          <a:prstGeom prst="rect">
            <a:avLst/>
          </a:prstGeom>
        </p:spPr>
        <p:txBody>
          <a:bodyPr lIns="0" tIns="0" rIns="0" bIns="0" rtlCol="0" anchor="t">
            <a:spAutoFit/>
          </a:bodyPr>
          <a:lstStyle/>
          <a:p>
            <a:pPr marL="0" lvl="0" indent="0" algn="l">
              <a:lnSpc>
                <a:spcPts val="3485"/>
              </a:lnSpc>
            </a:pPr>
            <a:r>
              <a:rPr lang="en-US" sz="3198">
                <a:solidFill>
                  <a:srgbClr val="092D42"/>
                </a:solidFill>
                <a:latin typeface="Raleway"/>
                <a:ea typeface="Raleway"/>
                <a:cs typeface="Raleway"/>
                <a:sym typeface="Raleway"/>
              </a:rPr>
              <a:t>Móðirin liggur á eggjunum í 18-21 dag. Faðirinn hjálpar til með að fæða hana á meðan hún liggur á eggjunum. Þau skiptast á að vakta laupinn og vernda eggin.</a:t>
            </a:r>
          </a:p>
        </p:txBody>
      </p:sp>
      <p:sp>
        <p:nvSpPr>
          <p:cNvPr id="13" name="TextBox 13"/>
          <p:cNvSpPr txBox="1"/>
          <p:nvPr/>
        </p:nvSpPr>
        <p:spPr>
          <a:xfrm>
            <a:off x="1254145" y="7066806"/>
            <a:ext cx="13546292" cy="1330551"/>
          </a:xfrm>
          <a:prstGeom prst="rect">
            <a:avLst/>
          </a:prstGeom>
        </p:spPr>
        <p:txBody>
          <a:bodyPr lIns="0" tIns="0" rIns="0" bIns="0" rtlCol="0" anchor="t">
            <a:spAutoFit/>
          </a:bodyPr>
          <a:lstStyle/>
          <a:p>
            <a:pPr marL="0" lvl="0" indent="0" algn="l">
              <a:lnSpc>
                <a:spcPts val="3485"/>
              </a:lnSpc>
            </a:pPr>
            <a:r>
              <a:rPr lang="en-US" sz="3198">
                <a:solidFill>
                  <a:srgbClr val="092D42"/>
                </a:solidFill>
                <a:latin typeface="Raleway"/>
                <a:ea typeface="Raleway"/>
                <a:cs typeface="Raleway"/>
                <a:sym typeface="Raleway"/>
              </a:rPr>
              <a:t>Ungarnir klekjast út blindir og naktir. Foreldrarnir fæða þá og vernda. Ungarnir yfirgefa hreiðrið eftir 5-6 vikur en halda áfram að læra af foreldrum sínum.</a:t>
            </a:r>
          </a:p>
        </p:txBody>
      </p:sp>
      <p:sp>
        <p:nvSpPr>
          <p:cNvPr id="14" name="TextBox 14"/>
          <p:cNvSpPr txBox="1"/>
          <p:nvPr/>
        </p:nvSpPr>
        <p:spPr>
          <a:xfrm>
            <a:off x="1254145" y="3811304"/>
            <a:ext cx="806182" cy="583207"/>
          </a:xfrm>
          <a:prstGeom prst="rect">
            <a:avLst/>
          </a:prstGeom>
        </p:spPr>
        <p:txBody>
          <a:bodyPr lIns="0" tIns="0" rIns="0" bIns="0" rtlCol="0" anchor="t">
            <a:spAutoFit/>
          </a:bodyPr>
          <a:lstStyle/>
          <a:p>
            <a:pPr marL="0" lvl="0" indent="0" algn="l">
              <a:lnSpc>
                <a:spcPts val="4161"/>
              </a:lnSpc>
            </a:pPr>
            <a:endParaRPr/>
          </a:p>
        </p:txBody>
      </p:sp>
      <p:sp>
        <p:nvSpPr>
          <p:cNvPr id="15" name="TextBox 15"/>
          <p:cNvSpPr txBox="1"/>
          <p:nvPr/>
        </p:nvSpPr>
        <p:spPr>
          <a:xfrm>
            <a:off x="1254145" y="5346836"/>
            <a:ext cx="806182" cy="583207"/>
          </a:xfrm>
          <a:prstGeom prst="rect">
            <a:avLst/>
          </a:prstGeom>
        </p:spPr>
        <p:txBody>
          <a:bodyPr lIns="0" tIns="0" rIns="0" bIns="0" rtlCol="0" anchor="t">
            <a:spAutoFit/>
          </a:bodyPr>
          <a:lstStyle/>
          <a:p>
            <a:pPr marL="0" lvl="0" indent="0" algn="l">
              <a:lnSpc>
                <a:spcPts val="4161"/>
              </a:lnSpc>
            </a:pPr>
            <a:endParaRPr/>
          </a:p>
        </p:txBody>
      </p:sp>
      <p:sp>
        <p:nvSpPr>
          <p:cNvPr id="16" name="TextBox 16"/>
          <p:cNvSpPr txBox="1"/>
          <p:nvPr/>
        </p:nvSpPr>
        <p:spPr>
          <a:xfrm>
            <a:off x="1254145" y="6856285"/>
            <a:ext cx="806182" cy="583207"/>
          </a:xfrm>
          <a:prstGeom prst="rect">
            <a:avLst/>
          </a:prstGeom>
        </p:spPr>
        <p:txBody>
          <a:bodyPr lIns="0" tIns="0" rIns="0" bIns="0" rtlCol="0" anchor="t">
            <a:spAutoFit/>
          </a:bodyPr>
          <a:lstStyle/>
          <a:p>
            <a:pPr marL="0" lvl="0" indent="0" algn="l">
              <a:lnSpc>
                <a:spcPts val="4161"/>
              </a:lnSpc>
            </a:pPr>
            <a:endParaRPr/>
          </a:p>
        </p:txBody>
      </p:sp>
      <p:sp>
        <p:nvSpPr>
          <p:cNvPr id="17" name="Freeform 17"/>
          <p:cNvSpPr/>
          <p:nvPr/>
        </p:nvSpPr>
        <p:spPr>
          <a:xfrm rot="-1712789">
            <a:off x="14264926" y="557938"/>
            <a:ext cx="3598077" cy="2694060"/>
          </a:xfrm>
          <a:custGeom>
            <a:avLst/>
            <a:gdLst/>
            <a:ahLst/>
            <a:cxnLst/>
            <a:rect l="l" t="t" r="r" b="b"/>
            <a:pathLst>
              <a:path w="3598077" h="2694060">
                <a:moveTo>
                  <a:pt x="0" y="0"/>
                </a:moveTo>
                <a:lnTo>
                  <a:pt x="3598076" y="0"/>
                </a:lnTo>
                <a:lnTo>
                  <a:pt x="3598076" y="2694060"/>
                </a:lnTo>
                <a:lnTo>
                  <a:pt x="0" y="2694060"/>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flipV="1">
            <a:off x="13610481" y="-536972"/>
            <a:ext cx="5727608" cy="6158718"/>
          </a:xfrm>
          <a:custGeom>
            <a:avLst/>
            <a:gdLst/>
            <a:ahLst/>
            <a:cxnLst/>
            <a:rect l="l" t="t" r="r" b="b"/>
            <a:pathLst>
              <a:path w="5727608" h="6158718">
                <a:moveTo>
                  <a:pt x="5727608" y="6158719"/>
                </a:moveTo>
                <a:lnTo>
                  <a:pt x="0" y="6158719"/>
                </a:lnTo>
                <a:lnTo>
                  <a:pt x="0" y="0"/>
                </a:lnTo>
                <a:lnTo>
                  <a:pt x="5727608" y="0"/>
                </a:lnTo>
                <a:lnTo>
                  <a:pt x="5727608" y="6158719"/>
                </a:lnTo>
                <a:close/>
              </a:path>
            </a:pathLst>
          </a:custGeom>
          <a:blipFill>
            <a:blip r:embed="rId2"/>
            <a:stretch>
              <a:fillRect/>
            </a:stretch>
          </a:blipFill>
        </p:spPr>
      </p:sp>
      <p:sp>
        <p:nvSpPr>
          <p:cNvPr id="3" name="Freeform 3"/>
          <p:cNvSpPr/>
          <p:nvPr/>
        </p:nvSpPr>
        <p:spPr>
          <a:xfrm rot="376733">
            <a:off x="14018755" y="592356"/>
            <a:ext cx="4167769" cy="2922648"/>
          </a:xfrm>
          <a:custGeom>
            <a:avLst/>
            <a:gdLst/>
            <a:ahLst/>
            <a:cxnLst/>
            <a:rect l="l" t="t" r="r" b="b"/>
            <a:pathLst>
              <a:path w="4167769" h="2922648">
                <a:moveTo>
                  <a:pt x="0" y="0"/>
                </a:moveTo>
                <a:lnTo>
                  <a:pt x="4167769" y="0"/>
                </a:lnTo>
                <a:lnTo>
                  <a:pt x="4167769" y="2922648"/>
                </a:lnTo>
                <a:lnTo>
                  <a:pt x="0" y="2922648"/>
                </a:lnTo>
                <a:lnTo>
                  <a:pt x="0" y="0"/>
                </a:lnTo>
                <a:close/>
              </a:path>
            </a:pathLst>
          </a:custGeom>
          <a:blipFill>
            <a:blip r:embed="rId3"/>
            <a:stretch>
              <a:fillRect/>
            </a:stretch>
          </a:blipFill>
        </p:spPr>
      </p:sp>
      <p:sp>
        <p:nvSpPr>
          <p:cNvPr id="4" name="Freeform 4"/>
          <p:cNvSpPr/>
          <p:nvPr/>
        </p:nvSpPr>
        <p:spPr>
          <a:xfrm>
            <a:off x="-536183" y="5143500"/>
            <a:ext cx="5727608" cy="6158718"/>
          </a:xfrm>
          <a:custGeom>
            <a:avLst/>
            <a:gdLst/>
            <a:ahLst/>
            <a:cxnLst/>
            <a:rect l="l" t="t" r="r" b="b"/>
            <a:pathLst>
              <a:path w="5727608" h="6158718">
                <a:moveTo>
                  <a:pt x="0" y="0"/>
                </a:moveTo>
                <a:lnTo>
                  <a:pt x="5727608" y="0"/>
                </a:lnTo>
                <a:lnTo>
                  <a:pt x="5727608" y="6158718"/>
                </a:lnTo>
                <a:lnTo>
                  <a:pt x="0" y="6158718"/>
                </a:lnTo>
                <a:lnTo>
                  <a:pt x="0" y="0"/>
                </a:lnTo>
                <a:close/>
              </a:path>
            </a:pathLst>
          </a:custGeom>
          <a:blipFill>
            <a:blip r:embed="rId2"/>
            <a:stretch>
              <a:fillRect/>
            </a:stretch>
          </a:blipFill>
        </p:spPr>
      </p:sp>
      <p:sp>
        <p:nvSpPr>
          <p:cNvPr id="5" name="Freeform 5"/>
          <p:cNvSpPr/>
          <p:nvPr/>
        </p:nvSpPr>
        <p:spPr>
          <a:xfrm>
            <a:off x="2240667" y="7228522"/>
            <a:ext cx="2808717" cy="4449453"/>
          </a:xfrm>
          <a:custGeom>
            <a:avLst/>
            <a:gdLst/>
            <a:ahLst/>
            <a:cxnLst/>
            <a:rect l="l" t="t" r="r" b="b"/>
            <a:pathLst>
              <a:path w="2808717" h="4449453">
                <a:moveTo>
                  <a:pt x="0" y="0"/>
                </a:moveTo>
                <a:lnTo>
                  <a:pt x="2808717" y="0"/>
                </a:lnTo>
                <a:lnTo>
                  <a:pt x="2808717" y="4449453"/>
                </a:lnTo>
                <a:lnTo>
                  <a:pt x="0" y="4449453"/>
                </a:lnTo>
                <a:lnTo>
                  <a:pt x="0" y="0"/>
                </a:lnTo>
                <a:close/>
              </a:path>
            </a:pathLst>
          </a:custGeom>
          <a:blipFill>
            <a:blip r:embed="rId4"/>
            <a:stretch>
              <a:fillRect/>
            </a:stretch>
          </a:blipFill>
        </p:spPr>
      </p:sp>
      <p:grpSp>
        <p:nvGrpSpPr>
          <p:cNvPr id="6" name="Group 6"/>
          <p:cNvGrpSpPr/>
          <p:nvPr/>
        </p:nvGrpSpPr>
        <p:grpSpPr>
          <a:xfrm>
            <a:off x="-1903145" y="810338"/>
            <a:ext cx="15954539" cy="1949379"/>
            <a:chOff x="0" y="0"/>
            <a:chExt cx="915267" cy="111830"/>
          </a:xfrm>
        </p:grpSpPr>
        <p:sp>
          <p:nvSpPr>
            <p:cNvPr id="7" name="Freeform 7"/>
            <p:cNvSpPr/>
            <p:nvPr/>
          </p:nvSpPr>
          <p:spPr>
            <a:xfrm>
              <a:off x="0" y="0"/>
              <a:ext cx="915267" cy="111830"/>
            </a:xfrm>
            <a:custGeom>
              <a:avLst/>
              <a:gdLst/>
              <a:ahLst/>
              <a:cxnLst/>
              <a:rect l="l" t="t" r="r" b="b"/>
              <a:pathLst>
                <a:path w="915267" h="111830">
                  <a:moveTo>
                    <a:pt x="37910" y="0"/>
                  </a:moveTo>
                  <a:lnTo>
                    <a:pt x="877357" y="0"/>
                  </a:lnTo>
                  <a:cubicBezTo>
                    <a:pt x="898294" y="0"/>
                    <a:pt x="915267" y="16973"/>
                    <a:pt x="915267" y="37910"/>
                  </a:cubicBezTo>
                  <a:lnTo>
                    <a:pt x="915267" y="73920"/>
                  </a:lnTo>
                  <a:cubicBezTo>
                    <a:pt x="915267" y="94857"/>
                    <a:pt x="898294" y="111830"/>
                    <a:pt x="877357" y="111830"/>
                  </a:cubicBezTo>
                  <a:lnTo>
                    <a:pt x="37910" y="111830"/>
                  </a:lnTo>
                  <a:cubicBezTo>
                    <a:pt x="16973" y="111830"/>
                    <a:pt x="0" y="94857"/>
                    <a:pt x="0" y="73920"/>
                  </a:cubicBezTo>
                  <a:lnTo>
                    <a:pt x="0" y="37910"/>
                  </a:lnTo>
                  <a:cubicBezTo>
                    <a:pt x="0" y="16973"/>
                    <a:pt x="16973" y="0"/>
                    <a:pt x="37910" y="0"/>
                  </a:cubicBezTo>
                  <a:close/>
                </a:path>
              </a:pathLst>
            </a:custGeom>
            <a:solidFill>
              <a:srgbClr val="FFFFFF"/>
            </a:solidFill>
          </p:spPr>
        </p:sp>
        <p:sp>
          <p:nvSpPr>
            <p:cNvPr id="8" name="TextBox 8"/>
            <p:cNvSpPr txBox="1"/>
            <p:nvPr/>
          </p:nvSpPr>
          <p:spPr>
            <a:xfrm>
              <a:off x="0" y="-38100"/>
              <a:ext cx="915267" cy="14993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249324" y="5876601"/>
            <a:ext cx="6097981" cy="6444366"/>
          </a:xfrm>
          <a:custGeom>
            <a:avLst/>
            <a:gdLst/>
            <a:ahLst/>
            <a:cxnLst/>
            <a:rect l="l" t="t" r="r" b="b"/>
            <a:pathLst>
              <a:path w="6097981" h="6444366">
                <a:moveTo>
                  <a:pt x="0" y="0"/>
                </a:moveTo>
                <a:lnTo>
                  <a:pt x="6097981" y="0"/>
                </a:lnTo>
                <a:lnTo>
                  <a:pt x="6097981" y="6444366"/>
                </a:lnTo>
                <a:lnTo>
                  <a:pt x="0" y="6444366"/>
                </a:lnTo>
                <a:lnTo>
                  <a:pt x="0" y="0"/>
                </a:lnTo>
                <a:close/>
              </a:path>
            </a:pathLst>
          </a:custGeom>
          <a:blipFill>
            <a:blip r:embed="rId5"/>
            <a:stretch>
              <a:fillRect/>
            </a:stretch>
          </a:blipFill>
        </p:spPr>
      </p:sp>
      <p:sp>
        <p:nvSpPr>
          <p:cNvPr id="10" name="TextBox 10"/>
          <p:cNvSpPr txBox="1"/>
          <p:nvPr/>
        </p:nvSpPr>
        <p:spPr>
          <a:xfrm>
            <a:off x="1205575" y="4804216"/>
            <a:ext cx="6534957" cy="1300607"/>
          </a:xfrm>
          <a:prstGeom prst="rect">
            <a:avLst/>
          </a:prstGeom>
        </p:spPr>
        <p:txBody>
          <a:bodyPr lIns="0" tIns="0" rIns="0" bIns="0" rtlCol="0" anchor="t">
            <a:spAutoFit/>
          </a:bodyPr>
          <a:lstStyle/>
          <a:p>
            <a:pPr marL="0" lvl="0" indent="0" algn="l">
              <a:lnSpc>
                <a:spcPts val="3269"/>
              </a:lnSpc>
            </a:pPr>
            <a:r>
              <a:rPr lang="en-US" sz="2999">
                <a:solidFill>
                  <a:srgbClr val="092D42"/>
                </a:solidFill>
                <a:latin typeface="Raleway"/>
                <a:ea typeface="Raleway"/>
                <a:cs typeface="Raleway"/>
                <a:sym typeface="Raleway"/>
              </a:rPr>
              <a:t>Hrafnarnir eru kallaðir krummar </a:t>
            </a:r>
          </a:p>
          <a:p>
            <a:pPr marL="0" lvl="0" indent="0" algn="l">
              <a:lnSpc>
                <a:spcPts val="3487"/>
              </a:lnSpc>
            </a:pPr>
            <a:r>
              <a:rPr lang="en-US" sz="3199">
                <a:solidFill>
                  <a:srgbClr val="092D42"/>
                </a:solidFill>
                <a:latin typeface="Raleway"/>
                <a:ea typeface="Raleway"/>
                <a:cs typeface="Raleway"/>
                <a:sym typeface="Raleway"/>
              </a:rPr>
              <a:t>Foreldrar hrafna eru mjög góðir við ungana sína og vernda þá vel!</a:t>
            </a:r>
          </a:p>
        </p:txBody>
      </p:sp>
      <p:sp>
        <p:nvSpPr>
          <p:cNvPr id="11" name="TextBox 11"/>
          <p:cNvSpPr txBox="1"/>
          <p:nvPr/>
        </p:nvSpPr>
        <p:spPr>
          <a:xfrm>
            <a:off x="540567" y="1464995"/>
            <a:ext cx="13069914" cy="868664"/>
          </a:xfrm>
          <a:prstGeom prst="rect">
            <a:avLst/>
          </a:prstGeom>
        </p:spPr>
        <p:txBody>
          <a:bodyPr lIns="0" tIns="0" rIns="0" bIns="0" rtlCol="0" anchor="t">
            <a:spAutoFit/>
          </a:bodyPr>
          <a:lstStyle/>
          <a:p>
            <a:pPr marL="0" lvl="0" indent="0" algn="l">
              <a:lnSpc>
                <a:spcPts val="6291"/>
              </a:lnSpc>
            </a:pPr>
            <a:r>
              <a:rPr lang="en-US" sz="7231">
                <a:solidFill>
                  <a:srgbClr val="050A30"/>
                </a:solidFill>
                <a:latin typeface="Archivo Black"/>
                <a:ea typeface="Archivo Black"/>
                <a:cs typeface="Archivo Black"/>
                <a:sym typeface="Archivo Black"/>
              </a:rPr>
              <a:t>Hrafnafjölskyldan</a:t>
            </a:r>
          </a:p>
        </p:txBody>
      </p:sp>
      <p:sp>
        <p:nvSpPr>
          <p:cNvPr id="12" name="TextBox 12"/>
          <p:cNvSpPr txBox="1"/>
          <p:nvPr/>
        </p:nvSpPr>
        <p:spPr>
          <a:xfrm>
            <a:off x="8614344" y="4523781"/>
            <a:ext cx="6534957" cy="1602613"/>
          </a:xfrm>
          <a:prstGeom prst="rect">
            <a:avLst/>
          </a:prstGeom>
        </p:spPr>
        <p:txBody>
          <a:bodyPr lIns="0" tIns="0" rIns="0" bIns="0" rtlCol="0" anchor="t">
            <a:spAutoFit/>
          </a:bodyPr>
          <a:lstStyle/>
          <a:p>
            <a:pPr marL="0" lvl="0" indent="0" algn="l">
              <a:lnSpc>
                <a:spcPts val="3051"/>
              </a:lnSpc>
            </a:pPr>
            <a:r>
              <a:rPr lang="en-US" sz="2799">
                <a:solidFill>
                  <a:srgbClr val="092D42"/>
                </a:solidFill>
                <a:latin typeface="Raleway"/>
                <a:ea typeface="Raleway"/>
                <a:cs typeface="Raleway"/>
                <a:sym typeface="Raleway"/>
              </a:rPr>
              <a:t>Ungarnir:</a:t>
            </a:r>
          </a:p>
          <a:p>
            <a:pPr marL="0" lvl="0" indent="0" algn="l">
              <a:lnSpc>
                <a:spcPts val="3051"/>
              </a:lnSpc>
            </a:pPr>
            <a:r>
              <a:rPr lang="en-US" sz="2799">
                <a:solidFill>
                  <a:srgbClr val="092D42"/>
                </a:solidFill>
                <a:latin typeface="Raleway"/>
                <a:ea typeface="Raleway"/>
                <a:cs typeface="Raleway"/>
                <a:sym typeface="Raleway"/>
              </a:rPr>
              <a:t>Afkvæmin eru hrafnsungar</a:t>
            </a:r>
          </a:p>
          <a:p>
            <a:pPr marL="0" lvl="0" indent="0" algn="l">
              <a:lnSpc>
                <a:spcPts val="3269"/>
              </a:lnSpc>
            </a:pPr>
            <a:r>
              <a:rPr lang="en-US" sz="2999">
                <a:solidFill>
                  <a:srgbClr val="092D42"/>
                </a:solidFill>
                <a:latin typeface="Raleway"/>
                <a:ea typeface="Raleway"/>
                <a:cs typeface="Raleway"/>
                <a:sym typeface="Raleway"/>
              </a:rPr>
              <a:t>Hrafnsungar eru mjög forvitnir og leikgjarnir - alveg eins og þú!</a:t>
            </a:r>
          </a:p>
        </p:txBody>
      </p:sp>
      <p:sp>
        <p:nvSpPr>
          <p:cNvPr id="13" name="TextBox 13"/>
          <p:cNvSpPr txBox="1"/>
          <p:nvPr/>
        </p:nvSpPr>
        <p:spPr>
          <a:xfrm>
            <a:off x="3387207" y="3398224"/>
            <a:ext cx="1804217" cy="977367"/>
          </a:xfrm>
          <a:prstGeom prst="rect">
            <a:avLst/>
          </a:prstGeom>
        </p:spPr>
        <p:txBody>
          <a:bodyPr lIns="0" tIns="0" rIns="0" bIns="0" rtlCol="0" anchor="t">
            <a:spAutoFit/>
          </a:bodyPr>
          <a:lstStyle/>
          <a:p>
            <a:pPr marL="0" lvl="0" indent="0" algn="l">
              <a:lnSpc>
                <a:spcPts val="6969"/>
              </a:lnSpc>
            </a:pPr>
            <a:r>
              <a:rPr lang="en-US" sz="8010">
                <a:solidFill>
                  <a:srgbClr val="1786C7"/>
                </a:solidFill>
                <a:latin typeface="Archivo Black"/>
                <a:ea typeface="Archivo Black"/>
                <a:cs typeface="Archivo Black"/>
                <a:sym typeface="Archivo Black"/>
              </a:rPr>
              <a:t>👨‍👩‍👧</a:t>
            </a:r>
          </a:p>
        </p:txBody>
      </p:sp>
      <p:sp>
        <p:nvSpPr>
          <p:cNvPr id="14" name="TextBox 14"/>
          <p:cNvSpPr txBox="1"/>
          <p:nvPr/>
        </p:nvSpPr>
        <p:spPr>
          <a:xfrm>
            <a:off x="10372052" y="3281736"/>
            <a:ext cx="2019542" cy="1093855"/>
          </a:xfrm>
          <a:prstGeom prst="rect">
            <a:avLst/>
          </a:prstGeom>
        </p:spPr>
        <p:txBody>
          <a:bodyPr lIns="0" tIns="0" rIns="0" bIns="0" rtlCol="0" anchor="t">
            <a:spAutoFit/>
          </a:bodyPr>
          <a:lstStyle/>
          <a:p>
            <a:pPr marL="0" lvl="0" indent="0" algn="l">
              <a:lnSpc>
                <a:spcPts val="7801"/>
              </a:lnSpc>
            </a:pPr>
            <a:r>
              <a:rPr lang="en-US" sz="8966">
                <a:solidFill>
                  <a:srgbClr val="1786C7"/>
                </a:solidFill>
                <a:latin typeface="Archivo Black"/>
                <a:ea typeface="Archivo Black"/>
                <a:cs typeface="Archivo Black"/>
                <a:sym typeface="Archivo Black"/>
              </a:rPr>
              <a:t>🐣</a:t>
            </a:r>
          </a:p>
        </p:txBody>
      </p:sp>
      <p:sp>
        <p:nvSpPr>
          <p:cNvPr id="15" name="Freeform 15"/>
          <p:cNvSpPr/>
          <p:nvPr/>
        </p:nvSpPr>
        <p:spPr>
          <a:xfrm rot="-4372551">
            <a:off x="6769394" y="8265825"/>
            <a:ext cx="1081536" cy="1343136"/>
          </a:xfrm>
          <a:custGeom>
            <a:avLst/>
            <a:gdLst/>
            <a:ahLst/>
            <a:cxnLst/>
            <a:rect l="l" t="t" r="r" b="b"/>
            <a:pathLst>
              <a:path w="1081536" h="1343136">
                <a:moveTo>
                  <a:pt x="0" y="0"/>
                </a:moveTo>
                <a:lnTo>
                  <a:pt x="1081537" y="0"/>
                </a:lnTo>
                <a:lnTo>
                  <a:pt x="1081537" y="1343136"/>
                </a:lnTo>
                <a:lnTo>
                  <a:pt x="0" y="1343136"/>
                </a:lnTo>
                <a:lnTo>
                  <a:pt x="0" y="0"/>
                </a:lnTo>
                <a:close/>
              </a:path>
            </a:pathLst>
          </a:custGeom>
          <a:blipFill>
            <a:blip r:embed="rId6"/>
            <a:stretch>
              <a:fillRect/>
            </a:stretch>
          </a:blipFill>
        </p:spPr>
      </p:sp>
      <p:sp>
        <p:nvSpPr>
          <p:cNvPr id="16" name="Freeform 16"/>
          <p:cNvSpPr/>
          <p:nvPr/>
        </p:nvSpPr>
        <p:spPr>
          <a:xfrm>
            <a:off x="8510103" y="6848142"/>
            <a:ext cx="1267795" cy="1374717"/>
          </a:xfrm>
          <a:custGeom>
            <a:avLst/>
            <a:gdLst/>
            <a:ahLst/>
            <a:cxnLst/>
            <a:rect l="l" t="t" r="r" b="b"/>
            <a:pathLst>
              <a:path w="1267795" h="1374717">
                <a:moveTo>
                  <a:pt x="0" y="0"/>
                </a:moveTo>
                <a:lnTo>
                  <a:pt x="1267794" y="0"/>
                </a:lnTo>
                <a:lnTo>
                  <a:pt x="1267794" y="1374717"/>
                </a:lnTo>
                <a:lnTo>
                  <a:pt x="0" y="1374717"/>
                </a:lnTo>
                <a:lnTo>
                  <a:pt x="0" y="0"/>
                </a:lnTo>
                <a:close/>
              </a:path>
            </a:pathLst>
          </a:custGeom>
          <a:blipFill>
            <a:blip r:embed="rId7"/>
            <a:stretch>
              <a:fillRect/>
            </a:stretch>
          </a:blipFill>
        </p:spPr>
      </p:sp>
      <p:sp>
        <p:nvSpPr>
          <p:cNvPr id="18" name="Freeform 18"/>
          <p:cNvSpPr/>
          <p:nvPr/>
        </p:nvSpPr>
        <p:spPr>
          <a:xfrm>
            <a:off x="9428900" y="7883583"/>
            <a:ext cx="1267795" cy="1374717"/>
          </a:xfrm>
          <a:custGeom>
            <a:avLst/>
            <a:gdLst/>
            <a:ahLst/>
            <a:cxnLst/>
            <a:rect l="l" t="t" r="r" b="b"/>
            <a:pathLst>
              <a:path w="1267795" h="1374717">
                <a:moveTo>
                  <a:pt x="0" y="0"/>
                </a:moveTo>
                <a:lnTo>
                  <a:pt x="1267795" y="0"/>
                </a:lnTo>
                <a:lnTo>
                  <a:pt x="1267795" y="1374717"/>
                </a:lnTo>
                <a:lnTo>
                  <a:pt x="0" y="1374717"/>
                </a:lnTo>
                <a:lnTo>
                  <a:pt x="0" y="0"/>
                </a:lnTo>
                <a:close/>
              </a:path>
            </a:pathLst>
          </a:custGeom>
          <a:blipFill>
            <a:blip r:embed="rId7"/>
            <a:stretch>
              <a:fillRect/>
            </a:stretch>
          </a:blipFill>
        </p:spPr>
      </p:sp>
      <p:sp>
        <p:nvSpPr>
          <p:cNvPr id="19" name="Freeform 12">
            <a:extLst>
              <a:ext uri="{FF2B5EF4-FFF2-40B4-BE49-F238E27FC236}">
                <a16:creationId xmlns:a16="http://schemas.microsoft.com/office/drawing/2014/main" id="{E6EBE954-676B-4F7B-923D-3A00E8A044C4}"/>
              </a:ext>
            </a:extLst>
          </p:cNvPr>
          <p:cNvSpPr/>
          <p:nvPr/>
        </p:nvSpPr>
        <p:spPr>
          <a:xfrm rot="-534596" flipH="1">
            <a:off x="14765051" y="6889617"/>
            <a:ext cx="3081027" cy="3362649"/>
          </a:xfrm>
          <a:custGeom>
            <a:avLst/>
            <a:gdLst/>
            <a:ahLst/>
            <a:cxnLst/>
            <a:rect l="l" t="t" r="r" b="b"/>
            <a:pathLst>
              <a:path w="3081027" h="3362649">
                <a:moveTo>
                  <a:pt x="3081028" y="0"/>
                </a:moveTo>
                <a:lnTo>
                  <a:pt x="0" y="0"/>
                </a:lnTo>
                <a:lnTo>
                  <a:pt x="0" y="3362649"/>
                </a:lnTo>
                <a:lnTo>
                  <a:pt x="3081028" y="3362649"/>
                </a:lnTo>
                <a:lnTo>
                  <a:pt x="3081028" y="0"/>
                </a:lnTo>
                <a:close/>
              </a:path>
            </a:pathLst>
          </a:custGeom>
          <a:blipFill>
            <a:blip r:embed="rId8"/>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a:off x="13407157" y="4623954"/>
            <a:ext cx="5727608" cy="6158718"/>
          </a:xfrm>
          <a:custGeom>
            <a:avLst/>
            <a:gdLst/>
            <a:ahLst/>
            <a:cxnLst/>
            <a:rect l="l" t="t" r="r" b="b"/>
            <a:pathLst>
              <a:path w="5727608" h="6158718">
                <a:moveTo>
                  <a:pt x="5727608" y="0"/>
                </a:moveTo>
                <a:lnTo>
                  <a:pt x="0" y="0"/>
                </a:lnTo>
                <a:lnTo>
                  <a:pt x="0" y="6158719"/>
                </a:lnTo>
                <a:lnTo>
                  <a:pt x="5727608" y="6158719"/>
                </a:lnTo>
                <a:lnTo>
                  <a:pt x="5727608" y="0"/>
                </a:lnTo>
                <a:close/>
              </a:path>
            </a:pathLst>
          </a:custGeom>
          <a:blipFill>
            <a:blip r:embed="rId2"/>
            <a:stretch>
              <a:fillRect/>
            </a:stretch>
          </a:blipFill>
        </p:spPr>
      </p:sp>
      <p:sp>
        <p:nvSpPr>
          <p:cNvPr id="3" name="Freeform 3"/>
          <p:cNvSpPr/>
          <p:nvPr/>
        </p:nvSpPr>
        <p:spPr>
          <a:xfrm rot="376733">
            <a:off x="-560810" y="8273364"/>
            <a:ext cx="4289521" cy="3142074"/>
          </a:xfrm>
          <a:custGeom>
            <a:avLst/>
            <a:gdLst/>
            <a:ahLst/>
            <a:cxnLst/>
            <a:rect l="l" t="t" r="r" b="b"/>
            <a:pathLst>
              <a:path w="4289521" h="3142074">
                <a:moveTo>
                  <a:pt x="0" y="0"/>
                </a:moveTo>
                <a:lnTo>
                  <a:pt x="4289521" y="0"/>
                </a:lnTo>
                <a:lnTo>
                  <a:pt x="4289521" y="3142074"/>
                </a:lnTo>
                <a:lnTo>
                  <a:pt x="0" y="3142074"/>
                </a:lnTo>
                <a:lnTo>
                  <a:pt x="0" y="0"/>
                </a:lnTo>
                <a:close/>
              </a:path>
            </a:pathLst>
          </a:custGeom>
          <a:blipFill>
            <a:blip r:embed="rId3"/>
            <a:stretch>
              <a:fillRect/>
            </a:stretch>
          </a:blipFill>
        </p:spPr>
      </p:sp>
      <p:sp>
        <p:nvSpPr>
          <p:cNvPr id="4" name="Freeform 4"/>
          <p:cNvSpPr/>
          <p:nvPr/>
        </p:nvSpPr>
        <p:spPr>
          <a:xfrm flipV="1">
            <a:off x="-803477" y="-319643"/>
            <a:ext cx="5727608" cy="6158718"/>
          </a:xfrm>
          <a:custGeom>
            <a:avLst/>
            <a:gdLst/>
            <a:ahLst/>
            <a:cxnLst/>
            <a:rect l="l" t="t" r="r" b="b"/>
            <a:pathLst>
              <a:path w="5727608" h="6158718">
                <a:moveTo>
                  <a:pt x="0" y="6158719"/>
                </a:moveTo>
                <a:lnTo>
                  <a:pt x="5727608" y="6158719"/>
                </a:lnTo>
                <a:lnTo>
                  <a:pt x="5727608" y="0"/>
                </a:lnTo>
                <a:lnTo>
                  <a:pt x="0" y="0"/>
                </a:lnTo>
                <a:lnTo>
                  <a:pt x="0" y="6158719"/>
                </a:lnTo>
                <a:close/>
              </a:path>
            </a:pathLst>
          </a:custGeom>
          <a:blipFill>
            <a:blip r:embed="rId2"/>
            <a:stretch>
              <a:fillRect/>
            </a:stretch>
          </a:blipFill>
        </p:spPr>
      </p:sp>
      <p:sp>
        <p:nvSpPr>
          <p:cNvPr id="5" name="Freeform 5"/>
          <p:cNvSpPr/>
          <p:nvPr/>
        </p:nvSpPr>
        <p:spPr>
          <a:xfrm>
            <a:off x="12341833" y="7914870"/>
            <a:ext cx="3419122" cy="2686860"/>
          </a:xfrm>
          <a:custGeom>
            <a:avLst/>
            <a:gdLst/>
            <a:ahLst/>
            <a:cxnLst/>
            <a:rect l="l" t="t" r="r" b="b"/>
            <a:pathLst>
              <a:path w="3419122" h="2686860">
                <a:moveTo>
                  <a:pt x="0" y="0"/>
                </a:moveTo>
                <a:lnTo>
                  <a:pt x="3419122" y="0"/>
                </a:lnTo>
                <a:lnTo>
                  <a:pt x="3419122" y="2686860"/>
                </a:lnTo>
                <a:lnTo>
                  <a:pt x="0" y="2686860"/>
                </a:lnTo>
                <a:lnTo>
                  <a:pt x="0" y="0"/>
                </a:lnTo>
                <a:close/>
              </a:path>
            </a:pathLst>
          </a:custGeom>
          <a:blipFill>
            <a:blip r:embed="rId4"/>
            <a:stretch>
              <a:fillRect/>
            </a:stretch>
          </a:blipFill>
        </p:spPr>
      </p:sp>
      <p:grpSp>
        <p:nvGrpSpPr>
          <p:cNvPr id="6" name="Group 6"/>
          <p:cNvGrpSpPr/>
          <p:nvPr/>
        </p:nvGrpSpPr>
        <p:grpSpPr>
          <a:xfrm>
            <a:off x="-1903145" y="810338"/>
            <a:ext cx="15954539" cy="1949379"/>
            <a:chOff x="0" y="0"/>
            <a:chExt cx="915267" cy="111830"/>
          </a:xfrm>
        </p:grpSpPr>
        <p:sp>
          <p:nvSpPr>
            <p:cNvPr id="7" name="Freeform 7"/>
            <p:cNvSpPr/>
            <p:nvPr/>
          </p:nvSpPr>
          <p:spPr>
            <a:xfrm>
              <a:off x="0" y="0"/>
              <a:ext cx="915267" cy="111830"/>
            </a:xfrm>
            <a:custGeom>
              <a:avLst/>
              <a:gdLst/>
              <a:ahLst/>
              <a:cxnLst/>
              <a:rect l="l" t="t" r="r" b="b"/>
              <a:pathLst>
                <a:path w="915267" h="111830">
                  <a:moveTo>
                    <a:pt x="37910" y="0"/>
                  </a:moveTo>
                  <a:lnTo>
                    <a:pt x="877357" y="0"/>
                  </a:lnTo>
                  <a:cubicBezTo>
                    <a:pt x="898294" y="0"/>
                    <a:pt x="915267" y="16973"/>
                    <a:pt x="915267" y="37910"/>
                  </a:cubicBezTo>
                  <a:lnTo>
                    <a:pt x="915267" y="73920"/>
                  </a:lnTo>
                  <a:cubicBezTo>
                    <a:pt x="915267" y="94857"/>
                    <a:pt x="898294" y="111830"/>
                    <a:pt x="877357" y="111830"/>
                  </a:cubicBezTo>
                  <a:lnTo>
                    <a:pt x="37910" y="111830"/>
                  </a:lnTo>
                  <a:cubicBezTo>
                    <a:pt x="16973" y="111830"/>
                    <a:pt x="0" y="94857"/>
                    <a:pt x="0" y="73920"/>
                  </a:cubicBezTo>
                  <a:lnTo>
                    <a:pt x="0" y="37910"/>
                  </a:lnTo>
                  <a:cubicBezTo>
                    <a:pt x="0" y="16973"/>
                    <a:pt x="16973" y="0"/>
                    <a:pt x="37910" y="0"/>
                  </a:cubicBezTo>
                  <a:close/>
                </a:path>
              </a:pathLst>
            </a:custGeom>
            <a:solidFill>
              <a:srgbClr val="FFFFFF"/>
            </a:solidFill>
          </p:spPr>
        </p:sp>
        <p:sp>
          <p:nvSpPr>
            <p:cNvPr id="8" name="TextBox 8"/>
            <p:cNvSpPr txBox="1"/>
            <p:nvPr/>
          </p:nvSpPr>
          <p:spPr>
            <a:xfrm>
              <a:off x="0" y="-38100"/>
              <a:ext cx="915267" cy="14993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14521442" y="810338"/>
            <a:ext cx="3189603" cy="2883909"/>
          </a:xfrm>
          <a:custGeom>
            <a:avLst/>
            <a:gdLst/>
            <a:ahLst/>
            <a:cxnLst/>
            <a:rect l="l" t="t" r="r" b="b"/>
            <a:pathLst>
              <a:path w="3189603" h="2883909">
                <a:moveTo>
                  <a:pt x="0" y="0"/>
                </a:moveTo>
                <a:lnTo>
                  <a:pt x="3189604" y="0"/>
                </a:lnTo>
                <a:lnTo>
                  <a:pt x="3189604" y="2883909"/>
                </a:lnTo>
                <a:lnTo>
                  <a:pt x="0" y="2883909"/>
                </a:lnTo>
                <a:lnTo>
                  <a:pt x="0" y="0"/>
                </a:lnTo>
                <a:close/>
              </a:path>
            </a:pathLst>
          </a:custGeom>
          <a:blipFill>
            <a:blip r:embed="rId5"/>
            <a:stretch>
              <a:fillRect/>
            </a:stretch>
          </a:blipFill>
        </p:spPr>
      </p:sp>
      <p:grpSp>
        <p:nvGrpSpPr>
          <p:cNvPr id="10" name="Group 10"/>
          <p:cNvGrpSpPr/>
          <p:nvPr/>
        </p:nvGrpSpPr>
        <p:grpSpPr>
          <a:xfrm>
            <a:off x="10514585" y="3694247"/>
            <a:ext cx="5246370" cy="5246370"/>
            <a:chOff x="0" y="0"/>
            <a:chExt cx="3282950" cy="3282950"/>
          </a:xfrm>
        </p:grpSpPr>
        <p:sp>
          <p:nvSpPr>
            <p:cNvPr id="11" name="Freeform 11"/>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6"/>
              <a:stretch>
                <a:fillRect/>
              </a:stretch>
            </a:blipFill>
            <a:ln w="38100" cap="sq">
              <a:solidFill>
                <a:srgbClr val="000000"/>
              </a:solidFill>
              <a:prstDash val="lgDash"/>
              <a:miter/>
            </a:ln>
          </p:spPr>
        </p:sp>
      </p:grpSp>
      <p:sp>
        <p:nvSpPr>
          <p:cNvPr id="12" name="TextBox 12"/>
          <p:cNvSpPr txBox="1"/>
          <p:nvPr/>
        </p:nvSpPr>
        <p:spPr>
          <a:xfrm>
            <a:off x="1028700" y="3435696"/>
            <a:ext cx="8557133" cy="2001954"/>
          </a:xfrm>
          <a:prstGeom prst="rect">
            <a:avLst/>
          </a:prstGeom>
        </p:spPr>
        <p:txBody>
          <a:bodyPr lIns="0" tIns="0" rIns="0" bIns="0" rtlCol="0" anchor="t">
            <a:spAutoFit/>
          </a:bodyPr>
          <a:lstStyle/>
          <a:p>
            <a:pPr marL="0" lvl="0" indent="0" algn="l">
              <a:lnSpc>
                <a:spcPts val="3106"/>
              </a:lnSpc>
            </a:pPr>
            <a:r>
              <a:rPr lang="en-US" sz="2850">
                <a:solidFill>
                  <a:srgbClr val="092D42"/>
                </a:solidFill>
                <a:latin typeface="Raleway"/>
                <a:ea typeface="Raleway"/>
                <a:cs typeface="Raleway"/>
                <a:sym typeface="Raleway"/>
              </a:rPr>
              <a:t>🦴 Krummi er hræfugl</a:t>
            </a:r>
          </a:p>
          <a:p>
            <a:pPr marL="0" lvl="0" indent="0" algn="l">
              <a:lnSpc>
                <a:spcPts val="3106"/>
              </a:lnSpc>
            </a:pPr>
            <a:r>
              <a:rPr lang="en-US" sz="2850">
                <a:solidFill>
                  <a:srgbClr val="092D42"/>
                </a:solidFill>
                <a:latin typeface="Raleway"/>
                <a:ea typeface="Raleway"/>
                <a:cs typeface="Raleway"/>
                <a:sym typeface="Raleway"/>
              </a:rPr>
              <a:t>Hrafninn er þekktur sem hrææta sem þýðir að hann étur hræ og dauð dýr. Hann hjálpar til við að hreinsa náttúruna með því að borða dýr sem hafa dáið. Þetta gerir hann mjög mikilvægan í vistkerfinu!</a:t>
            </a:r>
          </a:p>
        </p:txBody>
      </p:sp>
      <p:sp>
        <p:nvSpPr>
          <p:cNvPr id="13" name="TextBox 13"/>
          <p:cNvSpPr txBox="1"/>
          <p:nvPr/>
        </p:nvSpPr>
        <p:spPr>
          <a:xfrm>
            <a:off x="1583950" y="1409950"/>
            <a:ext cx="13069914" cy="988039"/>
          </a:xfrm>
          <a:prstGeom prst="rect">
            <a:avLst/>
          </a:prstGeom>
        </p:spPr>
        <p:txBody>
          <a:bodyPr lIns="0" tIns="0" rIns="0" bIns="0" rtlCol="0" anchor="t">
            <a:spAutoFit/>
          </a:bodyPr>
          <a:lstStyle/>
          <a:p>
            <a:pPr marL="0" lvl="0" indent="0" algn="l">
              <a:lnSpc>
                <a:spcPts val="7027"/>
              </a:lnSpc>
            </a:pPr>
            <a:r>
              <a:rPr lang="en-US" sz="8077">
                <a:solidFill>
                  <a:srgbClr val="000000"/>
                </a:solidFill>
                <a:latin typeface="Archivo Black"/>
                <a:ea typeface="Archivo Black"/>
                <a:cs typeface="Archivo Black"/>
                <a:sym typeface="Archivo Black"/>
              </a:rPr>
              <a:t>Fæða hrafnsins</a:t>
            </a:r>
          </a:p>
        </p:txBody>
      </p:sp>
      <p:sp>
        <p:nvSpPr>
          <p:cNvPr id="14" name="TextBox 14"/>
          <p:cNvSpPr txBox="1"/>
          <p:nvPr/>
        </p:nvSpPr>
        <p:spPr>
          <a:xfrm>
            <a:off x="1028700" y="5848601"/>
            <a:ext cx="8267831" cy="1982971"/>
          </a:xfrm>
          <a:prstGeom prst="rect">
            <a:avLst/>
          </a:prstGeom>
        </p:spPr>
        <p:txBody>
          <a:bodyPr lIns="0" tIns="0" rIns="0" bIns="0" rtlCol="0" anchor="t">
            <a:spAutoFit/>
          </a:bodyPr>
          <a:lstStyle/>
          <a:p>
            <a:pPr marL="0" lvl="0" indent="0" algn="l">
              <a:lnSpc>
                <a:spcPts val="3110"/>
              </a:lnSpc>
            </a:pPr>
            <a:r>
              <a:rPr lang="en-US" sz="2854">
                <a:solidFill>
                  <a:srgbClr val="092D42"/>
                </a:solidFill>
                <a:latin typeface="Raleway"/>
                <a:ea typeface="Raleway"/>
                <a:cs typeface="Raleway"/>
                <a:sym typeface="Raleway"/>
              </a:rPr>
              <a:t>🍽️ Fjölbreytt fæða</a:t>
            </a:r>
          </a:p>
          <a:p>
            <a:pPr marL="0" lvl="0" indent="0" algn="l">
              <a:lnSpc>
                <a:spcPts val="3110"/>
              </a:lnSpc>
            </a:pPr>
            <a:r>
              <a:rPr lang="en-US" sz="2854">
                <a:solidFill>
                  <a:srgbClr val="092D42"/>
                </a:solidFill>
                <a:latin typeface="Raleway"/>
                <a:ea typeface="Raleway"/>
                <a:cs typeface="Raleway"/>
                <a:sym typeface="Raleway"/>
              </a:rPr>
              <a:t>Hrafninn er ekki vandlátur! Hann étur egg annarra fugla, smádýr eins og skordýr og orma, og jafnvel ber og ávexti á sumrin. Hann er mjög snjall og finnur mat hvar sem er - jafnvel í ruslatunnum!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a:off x="13407157" y="4623954"/>
            <a:ext cx="5727608" cy="6158718"/>
          </a:xfrm>
          <a:custGeom>
            <a:avLst/>
            <a:gdLst/>
            <a:ahLst/>
            <a:cxnLst/>
            <a:rect l="l" t="t" r="r" b="b"/>
            <a:pathLst>
              <a:path w="5727608" h="6158718">
                <a:moveTo>
                  <a:pt x="5727608" y="0"/>
                </a:moveTo>
                <a:lnTo>
                  <a:pt x="0" y="0"/>
                </a:lnTo>
                <a:lnTo>
                  <a:pt x="0" y="6158719"/>
                </a:lnTo>
                <a:lnTo>
                  <a:pt x="5727608" y="6158719"/>
                </a:lnTo>
                <a:lnTo>
                  <a:pt x="5727608" y="0"/>
                </a:lnTo>
                <a:close/>
              </a:path>
            </a:pathLst>
          </a:custGeom>
          <a:blipFill>
            <a:blip r:embed="rId2"/>
            <a:stretch>
              <a:fillRect/>
            </a:stretch>
          </a:blipFill>
        </p:spPr>
      </p:sp>
      <p:sp>
        <p:nvSpPr>
          <p:cNvPr id="3" name="Freeform 3"/>
          <p:cNvSpPr/>
          <p:nvPr/>
        </p:nvSpPr>
        <p:spPr>
          <a:xfrm rot="376733">
            <a:off x="12546812" y="406559"/>
            <a:ext cx="5297054" cy="3231203"/>
          </a:xfrm>
          <a:custGeom>
            <a:avLst/>
            <a:gdLst/>
            <a:ahLst/>
            <a:cxnLst/>
            <a:rect l="l" t="t" r="r" b="b"/>
            <a:pathLst>
              <a:path w="5297054" h="3231203">
                <a:moveTo>
                  <a:pt x="0" y="0"/>
                </a:moveTo>
                <a:lnTo>
                  <a:pt x="5297055" y="0"/>
                </a:lnTo>
                <a:lnTo>
                  <a:pt x="5297055" y="3231204"/>
                </a:lnTo>
                <a:lnTo>
                  <a:pt x="0" y="3231204"/>
                </a:lnTo>
                <a:lnTo>
                  <a:pt x="0" y="0"/>
                </a:lnTo>
                <a:close/>
              </a:path>
            </a:pathLst>
          </a:custGeom>
          <a:blipFill>
            <a:blip r:embed="rId3"/>
            <a:stretch>
              <a:fillRect/>
            </a:stretch>
          </a:blipFill>
        </p:spPr>
      </p:sp>
      <p:sp>
        <p:nvSpPr>
          <p:cNvPr id="4" name="Freeform 4"/>
          <p:cNvSpPr/>
          <p:nvPr/>
        </p:nvSpPr>
        <p:spPr>
          <a:xfrm flipV="1">
            <a:off x="-803477" y="-319643"/>
            <a:ext cx="5727608" cy="6158718"/>
          </a:xfrm>
          <a:custGeom>
            <a:avLst/>
            <a:gdLst/>
            <a:ahLst/>
            <a:cxnLst/>
            <a:rect l="l" t="t" r="r" b="b"/>
            <a:pathLst>
              <a:path w="5727608" h="6158718">
                <a:moveTo>
                  <a:pt x="0" y="6158719"/>
                </a:moveTo>
                <a:lnTo>
                  <a:pt x="5727608" y="6158719"/>
                </a:lnTo>
                <a:lnTo>
                  <a:pt x="5727608" y="0"/>
                </a:lnTo>
                <a:lnTo>
                  <a:pt x="0" y="0"/>
                </a:lnTo>
                <a:lnTo>
                  <a:pt x="0" y="6158719"/>
                </a:lnTo>
                <a:close/>
              </a:path>
            </a:pathLst>
          </a:custGeom>
          <a:blipFill>
            <a:blip r:embed="rId2"/>
            <a:stretch>
              <a:fillRect/>
            </a:stretch>
          </a:blipFill>
        </p:spPr>
      </p:sp>
      <p:sp>
        <p:nvSpPr>
          <p:cNvPr id="5" name="Freeform 5"/>
          <p:cNvSpPr/>
          <p:nvPr/>
        </p:nvSpPr>
        <p:spPr>
          <a:xfrm>
            <a:off x="13190051" y="6726788"/>
            <a:ext cx="3419384" cy="3467056"/>
          </a:xfrm>
          <a:custGeom>
            <a:avLst/>
            <a:gdLst/>
            <a:ahLst/>
            <a:cxnLst/>
            <a:rect l="l" t="t" r="r" b="b"/>
            <a:pathLst>
              <a:path w="3419384" h="3467056">
                <a:moveTo>
                  <a:pt x="0" y="0"/>
                </a:moveTo>
                <a:lnTo>
                  <a:pt x="3419384" y="0"/>
                </a:lnTo>
                <a:lnTo>
                  <a:pt x="3419384" y="3467056"/>
                </a:lnTo>
                <a:lnTo>
                  <a:pt x="0" y="3467056"/>
                </a:lnTo>
                <a:lnTo>
                  <a:pt x="0" y="0"/>
                </a:lnTo>
                <a:close/>
              </a:path>
            </a:pathLst>
          </a:custGeom>
          <a:blipFill>
            <a:blip r:embed="rId4"/>
            <a:stretch>
              <a:fillRect/>
            </a:stretch>
          </a:blipFill>
        </p:spPr>
      </p:sp>
      <p:grpSp>
        <p:nvGrpSpPr>
          <p:cNvPr id="6" name="Group 6"/>
          <p:cNvGrpSpPr/>
          <p:nvPr/>
        </p:nvGrpSpPr>
        <p:grpSpPr>
          <a:xfrm>
            <a:off x="-1903145" y="810338"/>
            <a:ext cx="11385184" cy="1949379"/>
            <a:chOff x="0" y="0"/>
            <a:chExt cx="653136" cy="111830"/>
          </a:xfrm>
        </p:grpSpPr>
        <p:sp>
          <p:nvSpPr>
            <p:cNvPr id="7" name="Freeform 7"/>
            <p:cNvSpPr/>
            <p:nvPr/>
          </p:nvSpPr>
          <p:spPr>
            <a:xfrm>
              <a:off x="0" y="0"/>
              <a:ext cx="653136" cy="111830"/>
            </a:xfrm>
            <a:custGeom>
              <a:avLst/>
              <a:gdLst/>
              <a:ahLst/>
              <a:cxnLst/>
              <a:rect l="l" t="t" r="r" b="b"/>
              <a:pathLst>
                <a:path w="653136" h="111830">
                  <a:moveTo>
                    <a:pt x="53125" y="0"/>
                  </a:moveTo>
                  <a:lnTo>
                    <a:pt x="600011" y="0"/>
                  </a:lnTo>
                  <a:cubicBezTo>
                    <a:pt x="629351" y="0"/>
                    <a:pt x="653136" y="23785"/>
                    <a:pt x="653136" y="53125"/>
                  </a:cubicBezTo>
                  <a:lnTo>
                    <a:pt x="653136" y="58705"/>
                  </a:lnTo>
                  <a:cubicBezTo>
                    <a:pt x="653136" y="72795"/>
                    <a:pt x="647539" y="86308"/>
                    <a:pt x="637576" y="96270"/>
                  </a:cubicBezTo>
                  <a:cubicBezTo>
                    <a:pt x="627613" y="106233"/>
                    <a:pt x="614101" y="111830"/>
                    <a:pt x="600011" y="111830"/>
                  </a:cubicBezTo>
                  <a:lnTo>
                    <a:pt x="53125" y="111830"/>
                  </a:lnTo>
                  <a:cubicBezTo>
                    <a:pt x="39035" y="111830"/>
                    <a:pt x="25523" y="106233"/>
                    <a:pt x="15560" y="96270"/>
                  </a:cubicBezTo>
                  <a:cubicBezTo>
                    <a:pt x="5597" y="86308"/>
                    <a:pt x="0" y="72795"/>
                    <a:pt x="0" y="58705"/>
                  </a:cubicBezTo>
                  <a:lnTo>
                    <a:pt x="0" y="53125"/>
                  </a:lnTo>
                  <a:cubicBezTo>
                    <a:pt x="0" y="39035"/>
                    <a:pt x="5597" y="25523"/>
                    <a:pt x="15560" y="15560"/>
                  </a:cubicBezTo>
                  <a:cubicBezTo>
                    <a:pt x="25523" y="5597"/>
                    <a:pt x="39035" y="0"/>
                    <a:pt x="53125" y="0"/>
                  </a:cubicBezTo>
                  <a:close/>
                </a:path>
              </a:pathLst>
            </a:custGeom>
            <a:solidFill>
              <a:srgbClr val="FFFFFF"/>
            </a:solidFill>
          </p:spPr>
        </p:sp>
        <p:sp>
          <p:nvSpPr>
            <p:cNvPr id="8" name="TextBox 8"/>
            <p:cNvSpPr txBox="1"/>
            <p:nvPr/>
          </p:nvSpPr>
          <p:spPr>
            <a:xfrm>
              <a:off x="0" y="-38100"/>
              <a:ext cx="653136" cy="14993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Freeform 9"/>
          <p:cNvSpPr/>
          <p:nvPr/>
        </p:nvSpPr>
        <p:spPr>
          <a:xfrm>
            <a:off x="1017111" y="7780565"/>
            <a:ext cx="2086433" cy="2204949"/>
          </a:xfrm>
          <a:custGeom>
            <a:avLst/>
            <a:gdLst/>
            <a:ahLst/>
            <a:cxnLst/>
            <a:rect l="l" t="t" r="r" b="b"/>
            <a:pathLst>
              <a:path w="2086433" h="2204949">
                <a:moveTo>
                  <a:pt x="0" y="0"/>
                </a:moveTo>
                <a:lnTo>
                  <a:pt x="2086433" y="0"/>
                </a:lnTo>
                <a:lnTo>
                  <a:pt x="2086433" y="2204949"/>
                </a:lnTo>
                <a:lnTo>
                  <a:pt x="0" y="2204949"/>
                </a:lnTo>
                <a:lnTo>
                  <a:pt x="0" y="0"/>
                </a:lnTo>
                <a:close/>
              </a:path>
            </a:pathLst>
          </a:custGeom>
          <a:blipFill>
            <a:blip r:embed="rId5"/>
            <a:stretch>
              <a:fillRect/>
            </a:stretch>
          </a:blipFill>
        </p:spPr>
      </p:sp>
      <p:sp>
        <p:nvSpPr>
          <p:cNvPr id="10" name="Freeform 10"/>
          <p:cNvSpPr/>
          <p:nvPr/>
        </p:nvSpPr>
        <p:spPr>
          <a:xfrm>
            <a:off x="1343103" y="3917735"/>
            <a:ext cx="1495650" cy="1295607"/>
          </a:xfrm>
          <a:custGeom>
            <a:avLst/>
            <a:gdLst/>
            <a:ahLst/>
            <a:cxnLst/>
            <a:rect l="l" t="t" r="r" b="b"/>
            <a:pathLst>
              <a:path w="1495650" h="1295607">
                <a:moveTo>
                  <a:pt x="0" y="0"/>
                </a:moveTo>
                <a:lnTo>
                  <a:pt x="1495650" y="0"/>
                </a:lnTo>
                <a:lnTo>
                  <a:pt x="1495650" y="1295608"/>
                </a:lnTo>
                <a:lnTo>
                  <a:pt x="0" y="1295608"/>
                </a:lnTo>
                <a:lnTo>
                  <a:pt x="0" y="0"/>
                </a:lnTo>
                <a:close/>
              </a:path>
            </a:pathLst>
          </a:custGeom>
          <a:blipFill>
            <a:blip r:embed="rId6"/>
            <a:stretch>
              <a:fillRect/>
            </a:stretch>
          </a:blipFill>
        </p:spPr>
      </p:sp>
      <p:sp>
        <p:nvSpPr>
          <p:cNvPr id="11" name="Freeform 11"/>
          <p:cNvSpPr/>
          <p:nvPr/>
        </p:nvSpPr>
        <p:spPr>
          <a:xfrm>
            <a:off x="1418327" y="6064667"/>
            <a:ext cx="1453215" cy="1324242"/>
          </a:xfrm>
          <a:custGeom>
            <a:avLst/>
            <a:gdLst/>
            <a:ahLst/>
            <a:cxnLst/>
            <a:rect l="l" t="t" r="r" b="b"/>
            <a:pathLst>
              <a:path w="1453215" h="1324242">
                <a:moveTo>
                  <a:pt x="0" y="0"/>
                </a:moveTo>
                <a:lnTo>
                  <a:pt x="1453215" y="0"/>
                </a:lnTo>
                <a:lnTo>
                  <a:pt x="1453215" y="1324242"/>
                </a:lnTo>
                <a:lnTo>
                  <a:pt x="0" y="1324242"/>
                </a:lnTo>
                <a:lnTo>
                  <a:pt x="0" y="0"/>
                </a:lnTo>
                <a:close/>
              </a:path>
            </a:pathLst>
          </a:custGeom>
          <a:blipFill>
            <a:blip r:embed="rId7"/>
            <a:stretch>
              <a:fillRect/>
            </a:stretch>
          </a:blipFill>
        </p:spPr>
      </p:sp>
      <p:sp>
        <p:nvSpPr>
          <p:cNvPr id="13" name="TextBox 13"/>
          <p:cNvSpPr txBox="1"/>
          <p:nvPr/>
        </p:nvSpPr>
        <p:spPr>
          <a:xfrm>
            <a:off x="3311329" y="3680471"/>
            <a:ext cx="12341421" cy="1300607"/>
          </a:xfrm>
          <a:prstGeom prst="rect">
            <a:avLst/>
          </a:prstGeom>
        </p:spPr>
        <p:txBody>
          <a:bodyPr lIns="0" tIns="0" rIns="0" bIns="0" rtlCol="0" anchor="t">
            <a:spAutoFit/>
          </a:bodyPr>
          <a:lstStyle/>
          <a:p>
            <a:pPr marL="0" lvl="0" indent="0" algn="l">
              <a:lnSpc>
                <a:spcPts val="3378"/>
              </a:lnSpc>
            </a:pPr>
            <a:r>
              <a:rPr lang="en-US" sz="3099">
                <a:solidFill>
                  <a:srgbClr val="092D42"/>
                </a:solidFill>
                <a:latin typeface="Raleway"/>
                <a:ea typeface="Raleway"/>
                <a:cs typeface="Raleway"/>
                <a:sym typeface="Raleway"/>
              </a:rPr>
              <a:t>Hrafnar geta hermt eftir hljóðum! Þeir geta líkt eftir hundum, bílum og jafnvel mannlegri rödd. Þeir eru taldir vera meðal gáfaðustu fugla í heimi og geta leyst flókin vandamál til að ná í mat.</a:t>
            </a:r>
          </a:p>
        </p:txBody>
      </p:sp>
      <p:sp>
        <p:nvSpPr>
          <p:cNvPr id="14" name="TextBox 14"/>
          <p:cNvSpPr txBox="1"/>
          <p:nvPr/>
        </p:nvSpPr>
        <p:spPr>
          <a:xfrm>
            <a:off x="1583950" y="1409950"/>
            <a:ext cx="7898089" cy="988039"/>
          </a:xfrm>
          <a:prstGeom prst="rect">
            <a:avLst/>
          </a:prstGeom>
        </p:spPr>
        <p:txBody>
          <a:bodyPr lIns="0" tIns="0" rIns="0" bIns="0" rtlCol="0" anchor="t">
            <a:spAutoFit/>
          </a:bodyPr>
          <a:lstStyle/>
          <a:p>
            <a:pPr marL="0" lvl="0" indent="0" algn="l">
              <a:lnSpc>
                <a:spcPts val="7027"/>
              </a:lnSpc>
            </a:pPr>
            <a:r>
              <a:rPr lang="en-US" sz="8077">
                <a:solidFill>
                  <a:srgbClr val="050A30"/>
                </a:solidFill>
                <a:latin typeface="Archivo Black"/>
                <a:ea typeface="Archivo Black"/>
                <a:cs typeface="Archivo Black"/>
                <a:sym typeface="Archivo Black"/>
              </a:rPr>
              <a:t>Vissir þú?</a:t>
            </a:r>
          </a:p>
        </p:txBody>
      </p:sp>
      <p:sp>
        <p:nvSpPr>
          <p:cNvPr id="15" name="TextBox 15"/>
          <p:cNvSpPr txBox="1"/>
          <p:nvPr/>
        </p:nvSpPr>
        <p:spPr>
          <a:xfrm>
            <a:off x="3311329" y="5985229"/>
            <a:ext cx="12341421" cy="1729232"/>
          </a:xfrm>
          <a:prstGeom prst="rect">
            <a:avLst/>
          </a:prstGeom>
        </p:spPr>
        <p:txBody>
          <a:bodyPr lIns="0" tIns="0" rIns="0" bIns="0" rtlCol="0" anchor="t">
            <a:spAutoFit/>
          </a:bodyPr>
          <a:lstStyle/>
          <a:p>
            <a:pPr marL="0" lvl="0" indent="0" algn="l">
              <a:lnSpc>
                <a:spcPts val="3378"/>
              </a:lnSpc>
            </a:pPr>
            <a:r>
              <a:rPr lang="en-US" sz="3099">
                <a:solidFill>
                  <a:srgbClr val="092D42"/>
                </a:solidFill>
                <a:latin typeface="Raleway"/>
                <a:ea typeface="Raleway"/>
                <a:cs typeface="Raleway"/>
                <a:sym typeface="Raleway"/>
              </a:rPr>
              <a:t>Hrafnar muna andlit fólks í mörg ár! Ef þú ert góður við hrafn mun hann muna þig og jafnvel koma með gjafir eins og glansandi hluti. Krummi er mjög glisgjarn.</a:t>
            </a:r>
          </a:p>
          <a:p>
            <a:pPr marL="0" lvl="0" indent="0" algn="l">
              <a:lnSpc>
                <a:spcPts val="3378"/>
              </a:lnSpc>
            </a:pPr>
            <a:r>
              <a:rPr lang="en-US" sz="3099">
                <a:solidFill>
                  <a:srgbClr val="092D42"/>
                </a:solidFill>
                <a:latin typeface="Raleway"/>
                <a:ea typeface="Raleway"/>
                <a:cs typeface="Raleway"/>
                <a:sym typeface="Raleway"/>
              </a:rPr>
              <a:t> Þeir leika sér líka í snjónum og renna sér niður þök!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a:off x="12648898" y="3483870"/>
            <a:ext cx="6654319" cy="7155182"/>
          </a:xfrm>
          <a:custGeom>
            <a:avLst/>
            <a:gdLst/>
            <a:ahLst/>
            <a:cxnLst/>
            <a:rect l="l" t="t" r="r" b="b"/>
            <a:pathLst>
              <a:path w="6654319" h="7155182">
                <a:moveTo>
                  <a:pt x="6654319" y="0"/>
                </a:moveTo>
                <a:lnTo>
                  <a:pt x="0" y="0"/>
                </a:lnTo>
                <a:lnTo>
                  <a:pt x="0" y="7155182"/>
                </a:lnTo>
                <a:lnTo>
                  <a:pt x="6654319" y="7155182"/>
                </a:lnTo>
                <a:lnTo>
                  <a:pt x="6654319" y="0"/>
                </a:lnTo>
                <a:close/>
              </a:path>
            </a:pathLst>
          </a:custGeom>
          <a:blipFill>
            <a:blip r:embed="rId2"/>
            <a:stretch>
              <a:fillRect/>
            </a:stretch>
          </a:blipFill>
        </p:spPr>
      </p:sp>
      <p:sp>
        <p:nvSpPr>
          <p:cNvPr id="3" name="Freeform 3"/>
          <p:cNvSpPr/>
          <p:nvPr/>
        </p:nvSpPr>
        <p:spPr>
          <a:xfrm flipV="1">
            <a:off x="-1352206" y="-359163"/>
            <a:ext cx="6654319" cy="7155182"/>
          </a:xfrm>
          <a:custGeom>
            <a:avLst/>
            <a:gdLst/>
            <a:ahLst/>
            <a:cxnLst/>
            <a:rect l="l" t="t" r="r" b="b"/>
            <a:pathLst>
              <a:path w="6654319" h="7155182">
                <a:moveTo>
                  <a:pt x="0" y="7155182"/>
                </a:moveTo>
                <a:lnTo>
                  <a:pt x="6654319" y="7155182"/>
                </a:lnTo>
                <a:lnTo>
                  <a:pt x="6654319" y="0"/>
                </a:lnTo>
                <a:lnTo>
                  <a:pt x="0" y="0"/>
                </a:lnTo>
                <a:lnTo>
                  <a:pt x="0" y="7155182"/>
                </a:lnTo>
                <a:close/>
              </a:path>
            </a:pathLst>
          </a:custGeom>
          <a:blipFill>
            <a:blip r:embed="rId2"/>
            <a:stretch>
              <a:fillRect/>
            </a:stretch>
          </a:blipFill>
        </p:spPr>
      </p:sp>
      <p:sp>
        <p:nvSpPr>
          <p:cNvPr id="4" name="TextBox 4"/>
          <p:cNvSpPr txBox="1"/>
          <p:nvPr/>
        </p:nvSpPr>
        <p:spPr>
          <a:xfrm>
            <a:off x="2993633" y="477545"/>
            <a:ext cx="12301384" cy="1721239"/>
          </a:xfrm>
          <a:prstGeom prst="rect">
            <a:avLst/>
          </a:prstGeom>
        </p:spPr>
        <p:txBody>
          <a:bodyPr lIns="0" tIns="0" rIns="0" bIns="0" rtlCol="0" anchor="t">
            <a:spAutoFit/>
          </a:bodyPr>
          <a:lstStyle/>
          <a:p>
            <a:pPr algn="ctr">
              <a:lnSpc>
                <a:spcPts val="6467"/>
              </a:lnSpc>
            </a:pPr>
            <a:r>
              <a:rPr lang="en-US" sz="7433">
                <a:solidFill>
                  <a:srgbClr val="050A30"/>
                </a:solidFill>
                <a:latin typeface="Archivo Black"/>
                <a:ea typeface="Archivo Black"/>
                <a:cs typeface="Archivo Black"/>
                <a:sym typeface="Archivo Black"/>
              </a:rPr>
              <a:t>Hrafn</a:t>
            </a:r>
          </a:p>
          <a:p>
            <a:pPr marL="0" lvl="0" indent="0" algn="ctr">
              <a:lnSpc>
                <a:spcPts val="6467"/>
              </a:lnSpc>
            </a:pPr>
            <a:r>
              <a:rPr lang="en-US" sz="7433">
                <a:solidFill>
                  <a:srgbClr val="050A30"/>
                </a:solidFill>
                <a:latin typeface="Archivo Black"/>
                <a:ea typeface="Archivo Black"/>
                <a:cs typeface="Archivo Black"/>
                <a:sym typeface="Archivo Black"/>
              </a:rPr>
              <a:t>krummi</a:t>
            </a:r>
          </a:p>
        </p:txBody>
      </p:sp>
      <p:pic>
        <p:nvPicPr>
          <p:cNvPr id="20" name="Picture 19">
            <a:extLst>
              <a:ext uri="{FF2B5EF4-FFF2-40B4-BE49-F238E27FC236}">
                <a16:creationId xmlns:a16="http://schemas.microsoft.com/office/drawing/2014/main" id="{DB6A8255-43FE-4DEA-A53C-35A39D5CEE4E}"/>
              </a:ext>
            </a:extLst>
          </p:cNvPr>
          <p:cNvPicPr>
            <a:picLocks noChangeAspect="1"/>
          </p:cNvPicPr>
          <p:nvPr/>
        </p:nvPicPr>
        <p:blipFill rotWithShape="1">
          <a:blip r:embed="rId3"/>
          <a:srcRect l="7050" t="17407" r="9563"/>
          <a:stretch/>
        </p:blipFill>
        <p:spPr>
          <a:xfrm>
            <a:off x="4267200" y="2654273"/>
            <a:ext cx="10057170" cy="7155182"/>
          </a:xfrm>
          <a:prstGeom prst="rect">
            <a:avLst/>
          </a:prstGeom>
        </p:spPr>
      </p:pic>
    </p:spTree>
    <p:extLst>
      <p:ext uri="{BB962C8B-B14F-4D97-AF65-F5344CB8AC3E}">
        <p14:creationId xmlns:p14="http://schemas.microsoft.com/office/powerpoint/2010/main" val="295732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rot="1519806">
            <a:off x="517769" y="5314758"/>
            <a:ext cx="2694822" cy="4557839"/>
          </a:xfrm>
          <a:custGeom>
            <a:avLst/>
            <a:gdLst/>
            <a:ahLst/>
            <a:cxnLst/>
            <a:rect l="l" t="t" r="r" b="b"/>
            <a:pathLst>
              <a:path w="2694822" h="4557839">
                <a:moveTo>
                  <a:pt x="0" y="0"/>
                </a:moveTo>
                <a:lnTo>
                  <a:pt x="2694822" y="0"/>
                </a:lnTo>
                <a:lnTo>
                  <a:pt x="2694822" y="4557839"/>
                </a:lnTo>
                <a:lnTo>
                  <a:pt x="0" y="4557839"/>
                </a:lnTo>
                <a:lnTo>
                  <a:pt x="0" y="0"/>
                </a:lnTo>
                <a:close/>
              </a:path>
            </a:pathLst>
          </a:custGeom>
          <a:blipFill>
            <a:blip r:embed="rId4"/>
            <a:stretch>
              <a:fillRect/>
            </a:stretch>
          </a:blipFill>
        </p:spPr>
      </p:sp>
      <p:sp>
        <p:nvSpPr>
          <p:cNvPr id="3" name="Freeform 3"/>
          <p:cNvSpPr/>
          <p:nvPr/>
        </p:nvSpPr>
        <p:spPr>
          <a:xfrm flipH="1">
            <a:off x="12648898" y="3483870"/>
            <a:ext cx="6654319" cy="7155182"/>
          </a:xfrm>
          <a:custGeom>
            <a:avLst/>
            <a:gdLst/>
            <a:ahLst/>
            <a:cxnLst/>
            <a:rect l="l" t="t" r="r" b="b"/>
            <a:pathLst>
              <a:path w="6654319" h="7155182">
                <a:moveTo>
                  <a:pt x="6654319" y="0"/>
                </a:moveTo>
                <a:lnTo>
                  <a:pt x="0" y="0"/>
                </a:lnTo>
                <a:lnTo>
                  <a:pt x="0" y="7155182"/>
                </a:lnTo>
                <a:lnTo>
                  <a:pt x="6654319" y="7155182"/>
                </a:lnTo>
                <a:lnTo>
                  <a:pt x="6654319" y="0"/>
                </a:lnTo>
                <a:close/>
              </a:path>
            </a:pathLst>
          </a:custGeom>
          <a:blipFill>
            <a:blip r:embed="rId5"/>
            <a:stretch>
              <a:fillRect/>
            </a:stretch>
          </a:blipFill>
        </p:spPr>
      </p:sp>
      <p:sp>
        <p:nvSpPr>
          <p:cNvPr id="4" name="Freeform 4"/>
          <p:cNvSpPr/>
          <p:nvPr/>
        </p:nvSpPr>
        <p:spPr>
          <a:xfrm flipV="1">
            <a:off x="-1282632" y="-359163"/>
            <a:ext cx="6654319" cy="7155182"/>
          </a:xfrm>
          <a:custGeom>
            <a:avLst/>
            <a:gdLst/>
            <a:ahLst/>
            <a:cxnLst/>
            <a:rect l="l" t="t" r="r" b="b"/>
            <a:pathLst>
              <a:path w="6654319" h="7155182">
                <a:moveTo>
                  <a:pt x="0" y="7155182"/>
                </a:moveTo>
                <a:lnTo>
                  <a:pt x="6654319" y="7155182"/>
                </a:lnTo>
                <a:lnTo>
                  <a:pt x="6654319" y="0"/>
                </a:lnTo>
                <a:lnTo>
                  <a:pt x="0" y="0"/>
                </a:lnTo>
                <a:lnTo>
                  <a:pt x="0" y="7155182"/>
                </a:lnTo>
                <a:close/>
              </a:path>
            </a:pathLst>
          </a:custGeom>
          <a:blipFill>
            <a:blip r:embed="rId5"/>
            <a:stretch>
              <a:fillRect/>
            </a:stretch>
          </a:blipFill>
        </p:spPr>
      </p:sp>
      <p:sp>
        <p:nvSpPr>
          <p:cNvPr id="5" name="TextBox 5"/>
          <p:cNvSpPr txBox="1"/>
          <p:nvPr/>
        </p:nvSpPr>
        <p:spPr>
          <a:xfrm>
            <a:off x="2993633" y="477545"/>
            <a:ext cx="12301384" cy="1721239"/>
          </a:xfrm>
          <a:prstGeom prst="rect">
            <a:avLst/>
          </a:prstGeom>
        </p:spPr>
        <p:txBody>
          <a:bodyPr lIns="0" tIns="0" rIns="0" bIns="0" rtlCol="0" anchor="t">
            <a:spAutoFit/>
          </a:bodyPr>
          <a:lstStyle/>
          <a:p>
            <a:pPr algn="ctr">
              <a:lnSpc>
                <a:spcPts val="6467"/>
              </a:lnSpc>
            </a:pPr>
            <a:r>
              <a:rPr lang="en-US" sz="7433">
                <a:solidFill>
                  <a:srgbClr val="050A30"/>
                </a:solidFill>
                <a:latin typeface="Archivo Black"/>
                <a:ea typeface="Archivo Black"/>
                <a:cs typeface="Archivo Black"/>
                <a:sym typeface="Archivo Black"/>
              </a:rPr>
              <a:t>Hrafn</a:t>
            </a:r>
          </a:p>
          <a:p>
            <a:pPr marL="0" lvl="0" indent="0" algn="ctr">
              <a:lnSpc>
                <a:spcPts val="6467"/>
              </a:lnSpc>
            </a:pPr>
            <a:r>
              <a:rPr lang="en-US" sz="7433">
                <a:solidFill>
                  <a:srgbClr val="050A30"/>
                </a:solidFill>
                <a:latin typeface="Archivo Black"/>
                <a:ea typeface="Archivo Black"/>
                <a:cs typeface="Archivo Black"/>
                <a:sym typeface="Archivo Black"/>
              </a:rPr>
              <a:t>krummi</a:t>
            </a:r>
          </a:p>
        </p:txBody>
      </p:sp>
      <p:sp>
        <p:nvSpPr>
          <p:cNvPr id="6" name="Freeform 6"/>
          <p:cNvSpPr/>
          <p:nvPr/>
        </p:nvSpPr>
        <p:spPr>
          <a:xfrm>
            <a:off x="1028700" y="2308042"/>
            <a:ext cx="1282721" cy="1175828"/>
          </a:xfrm>
          <a:custGeom>
            <a:avLst/>
            <a:gdLst/>
            <a:ahLst/>
            <a:cxnLst/>
            <a:rect l="l" t="t" r="r" b="b"/>
            <a:pathLst>
              <a:path w="1282721" h="1175828">
                <a:moveTo>
                  <a:pt x="0" y="0"/>
                </a:moveTo>
                <a:lnTo>
                  <a:pt x="1282721" y="0"/>
                </a:lnTo>
                <a:lnTo>
                  <a:pt x="1282721" y="1175828"/>
                </a:lnTo>
                <a:lnTo>
                  <a:pt x="0" y="1175828"/>
                </a:lnTo>
                <a:lnTo>
                  <a:pt x="0" y="0"/>
                </a:lnTo>
                <a:close/>
              </a:path>
            </a:pathLst>
          </a:custGeom>
          <a:blipFill>
            <a:blip r:embed="rId6"/>
            <a:stretch>
              <a:fillRect/>
            </a:stretch>
          </a:blipFill>
          <a:ln w="38100" cap="sq">
            <a:solidFill>
              <a:srgbClr val="000000"/>
            </a:solidFill>
            <a:prstDash val="solid"/>
            <a:miter/>
          </a:ln>
        </p:spPr>
      </p:sp>
      <p:sp>
        <p:nvSpPr>
          <p:cNvPr id="7" name="Freeform 7"/>
          <p:cNvSpPr/>
          <p:nvPr/>
        </p:nvSpPr>
        <p:spPr>
          <a:xfrm>
            <a:off x="1028700" y="3862460"/>
            <a:ext cx="1281040" cy="1281040"/>
          </a:xfrm>
          <a:custGeom>
            <a:avLst/>
            <a:gdLst/>
            <a:ahLst/>
            <a:cxnLst/>
            <a:rect l="l" t="t" r="r" b="b"/>
            <a:pathLst>
              <a:path w="1281040" h="1281040">
                <a:moveTo>
                  <a:pt x="0" y="0"/>
                </a:moveTo>
                <a:lnTo>
                  <a:pt x="1281040" y="0"/>
                </a:lnTo>
                <a:lnTo>
                  <a:pt x="1281040" y="1281040"/>
                </a:lnTo>
                <a:lnTo>
                  <a:pt x="0" y="1281040"/>
                </a:lnTo>
                <a:lnTo>
                  <a:pt x="0" y="0"/>
                </a:lnTo>
                <a:close/>
              </a:path>
            </a:pathLst>
          </a:custGeom>
          <a:blipFill>
            <a:blip r:embed="rId7"/>
            <a:stretch>
              <a:fillRect/>
            </a:stretch>
          </a:blipFill>
          <a:ln w="38100" cap="sq">
            <a:solidFill>
              <a:srgbClr val="000000"/>
            </a:solidFill>
            <a:prstDash val="solid"/>
            <a:miter/>
          </a:ln>
        </p:spPr>
      </p:sp>
      <p:sp>
        <p:nvSpPr>
          <p:cNvPr id="8" name="Freeform 8"/>
          <p:cNvSpPr/>
          <p:nvPr/>
        </p:nvSpPr>
        <p:spPr>
          <a:xfrm>
            <a:off x="1028700" y="5524500"/>
            <a:ext cx="1373055" cy="1070731"/>
          </a:xfrm>
          <a:custGeom>
            <a:avLst/>
            <a:gdLst/>
            <a:ahLst/>
            <a:cxnLst/>
            <a:rect l="l" t="t" r="r" b="b"/>
            <a:pathLst>
              <a:path w="1373055" h="1070731">
                <a:moveTo>
                  <a:pt x="0" y="0"/>
                </a:moveTo>
                <a:lnTo>
                  <a:pt x="1373055" y="0"/>
                </a:lnTo>
                <a:lnTo>
                  <a:pt x="1373055" y="1070731"/>
                </a:lnTo>
                <a:lnTo>
                  <a:pt x="0" y="1070731"/>
                </a:lnTo>
                <a:lnTo>
                  <a:pt x="0" y="0"/>
                </a:lnTo>
                <a:close/>
              </a:path>
            </a:pathLst>
          </a:custGeom>
          <a:blipFill>
            <a:blip r:embed="rId8"/>
            <a:stretch>
              <a:fillRect l="-34641" t="-40761" r="-35351" b="-77229"/>
            </a:stretch>
          </a:blipFill>
        </p:spPr>
      </p:sp>
      <p:sp>
        <p:nvSpPr>
          <p:cNvPr id="9" name="Freeform 9"/>
          <p:cNvSpPr/>
          <p:nvPr/>
        </p:nvSpPr>
        <p:spPr>
          <a:xfrm>
            <a:off x="318661" y="7177019"/>
            <a:ext cx="2083093" cy="1232831"/>
          </a:xfrm>
          <a:custGeom>
            <a:avLst/>
            <a:gdLst/>
            <a:ahLst/>
            <a:cxnLst/>
            <a:rect l="l" t="t" r="r" b="b"/>
            <a:pathLst>
              <a:path w="2083093" h="1232831">
                <a:moveTo>
                  <a:pt x="0" y="0"/>
                </a:moveTo>
                <a:lnTo>
                  <a:pt x="2083094" y="0"/>
                </a:lnTo>
                <a:lnTo>
                  <a:pt x="2083094" y="1232831"/>
                </a:lnTo>
                <a:lnTo>
                  <a:pt x="0" y="1232831"/>
                </a:lnTo>
                <a:lnTo>
                  <a:pt x="0" y="0"/>
                </a:lnTo>
                <a:close/>
              </a:path>
            </a:pathLst>
          </a:custGeom>
          <a:blipFill>
            <a:blip r:embed="rId9"/>
            <a:stretch>
              <a:fillRect l="-3713" t="-44647" r="-5947" b="-40644"/>
            </a:stretch>
          </a:blipFill>
        </p:spPr>
      </p:sp>
      <p:sp>
        <p:nvSpPr>
          <p:cNvPr id="10" name="Freeform 10"/>
          <p:cNvSpPr/>
          <p:nvPr/>
        </p:nvSpPr>
        <p:spPr>
          <a:xfrm>
            <a:off x="1480877" y="8576281"/>
            <a:ext cx="468700" cy="1364038"/>
          </a:xfrm>
          <a:custGeom>
            <a:avLst/>
            <a:gdLst/>
            <a:ahLst/>
            <a:cxnLst/>
            <a:rect l="l" t="t" r="r" b="b"/>
            <a:pathLst>
              <a:path w="468700" h="1364038">
                <a:moveTo>
                  <a:pt x="0" y="0"/>
                </a:moveTo>
                <a:lnTo>
                  <a:pt x="468700" y="0"/>
                </a:lnTo>
                <a:lnTo>
                  <a:pt x="468700" y="1364038"/>
                </a:lnTo>
                <a:lnTo>
                  <a:pt x="0" y="1364038"/>
                </a:lnTo>
                <a:lnTo>
                  <a:pt x="0" y="0"/>
                </a:lnTo>
                <a:close/>
              </a:path>
            </a:pathLst>
          </a:custGeom>
          <a:blipFill>
            <a:blip r:embed="rId10"/>
            <a:stretch>
              <a:fillRect/>
            </a:stretch>
          </a:blipFill>
        </p:spPr>
      </p:sp>
      <p:sp>
        <p:nvSpPr>
          <p:cNvPr id="11" name="Freeform 11"/>
          <p:cNvSpPr/>
          <p:nvPr/>
        </p:nvSpPr>
        <p:spPr>
          <a:xfrm flipH="1">
            <a:off x="15606817" y="6410784"/>
            <a:ext cx="2516250" cy="3417657"/>
          </a:xfrm>
          <a:custGeom>
            <a:avLst/>
            <a:gdLst/>
            <a:ahLst/>
            <a:cxnLst/>
            <a:rect l="l" t="t" r="r" b="b"/>
            <a:pathLst>
              <a:path w="2516250" h="3417657">
                <a:moveTo>
                  <a:pt x="2516249" y="0"/>
                </a:moveTo>
                <a:lnTo>
                  <a:pt x="0" y="0"/>
                </a:lnTo>
                <a:lnTo>
                  <a:pt x="0" y="3417657"/>
                </a:lnTo>
                <a:lnTo>
                  <a:pt x="2516249" y="3417657"/>
                </a:lnTo>
                <a:lnTo>
                  <a:pt x="2516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H="1">
            <a:off x="11839850" y="308942"/>
            <a:ext cx="6910335" cy="6487077"/>
          </a:xfrm>
          <a:custGeom>
            <a:avLst/>
            <a:gdLst/>
            <a:ahLst/>
            <a:cxnLst/>
            <a:rect l="l" t="t" r="r" b="b"/>
            <a:pathLst>
              <a:path w="6910335" h="6487077">
                <a:moveTo>
                  <a:pt x="6910335" y="0"/>
                </a:moveTo>
                <a:lnTo>
                  <a:pt x="0" y="0"/>
                </a:lnTo>
                <a:lnTo>
                  <a:pt x="0" y="6487077"/>
                </a:lnTo>
                <a:lnTo>
                  <a:pt x="6910335" y="6487077"/>
                </a:lnTo>
                <a:lnTo>
                  <a:pt x="6910335" y="0"/>
                </a:lnTo>
                <a:close/>
              </a:path>
            </a:pathLst>
          </a:custGeom>
          <a:blipFill>
            <a:blip r:embed="rId13"/>
            <a:stretch>
              <a:fillRect/>
            </a:stretch>
          </a:blipFill>
        </p:spPr>
      </p:sp>
      <p:sp>
        <p:nvSpPr>
          <p:cNvPr id="13" name="TextBox 13"/>
          <p:cNvSpPr txBox="1"/>
          <p:nvPr/>
        </p:nvSpPr>
        <p:spPr>
          <a:xfrm>
            <a:off x="2764564" y="2702886"/>
            <a:ext cx="2607123" cy="524462"/>
          </a:xfrm>
          <a:prstGeom prst="rect">
            <a:avLst/>
          </a:prstGeom>
        </p:spPr>
        <p:txBody>
          <a:bodyPr lIns="0" tIns="0" rIns="0" bIns="0" rtlCol="0" anchor="t">
            <a:spAutoFit/>
          </a:bodyPr>
          <a:lstStyle/>
          <a:p>
            <a:pPr marL="0" lvl="0" indent="0" algn="l">
              <a:lnSpc>
                <a:spcPts val="3768"/>
              </a:lnSpc>
            </a:pPr>
            <a:r>
              <a:rPr lang="en-US" sz="4332">
                <a:solidFill>
                  <a:srgbClr val="092D42"/>
                </a:solidFill>
                <a:latin typeface="Raleway"/>
                <a:ea typeface="Raleway"/>
                <a:cs typeface="Raleway"/>
                <a:sym typeface="Raleway"/>
              </a:rPr>
              <a:t>svartur </a:t>
            </a:r>
          </a:p>
        </p:txBody>
      </p:sp>
      <p:sp>
        <p:nvSpPr>
          <p:cNvPr id="14" name="TextBox 14"/>
          <p:cNvSpPr txBox="1"/>
          <p:nvPr/>
        </p:nvSpPr>
        <p:spPr>
          <a:xfrm>
            <a:off x="2754483" y="4307424"/>
            <a:ext cx="6389843" cy="524462"/>
          </a:xfrm>
          <a:prstGeom prst="rect">
            <a:avLst/>
          </a:prstGeom>
        </p:spPr>
        <p:txBody>
          <a:bodyPr lIns="0" tIns="0" rIns="0" bIns="0" rtlCol="0" anchor="t">
            <a:spAutoFit/>
          </a:bodyPr>
          <a:lstStyle/>
          <a:p>
            <a:pPr marL="0" lvl="0" indent="0" algn="l">
              <a:lnSpc>
                <a:spcPts val="3768"/>
              </a:lnSpc>
            </a:pPr>
            <a:r>
              <a:rPr lang="en-US" sz="4332">
                <a:solidFill>
                  <a:srgbClr val="050A30"/>
                </a:solidFill>
                <a:latin typeface="Raleway"/>
                <a:ea typeface="Raleway"/>
                <a:cs typeface="Raleway"/>
                <a:sym typeface="Raleway"/>
              </a:rPr>
              <a:t>hrafn eða krummi, ungar</a:t>
            </a:r>
          </a:p>
        </p:txBody>
      </p:sp>
      <p:sp>
        <p:nvSpPr>
          <p:cNvPr id="15" name="TextBox 15"/>
          <p:cNvSpPr txBox="1"/>
          <p:nvPr/>
        </p:nvSpPr>
        <p:spPr>
          <a:xfrm>
            <a:off x="2754157" y="5954015"/>
            <a:ext cx="9894740" cy="524462"/>
          </a:xfrm>
          <a:prstGeom prst="rect">
            <a:avLst/>
          </a:prstGeom>
        </p:spPr>
        <p:txBody>
          <a:bodyPr lIns="0" tIns="0" rIns="0" bIns="0" rtlCol="0" anchor="t">
            <a:spAutoFit/>
          </a:bodyPr>
          <a:lstStyle/>
          <a:p>
            <a:pPr marL="0" lvl="0" indent="0" algn="l">
              <a:lnSpc>
                <a:spcPts val="3768"/>
              </a:lnSpc>
            </a:pPr>
            <a:r>
              <a:rPr lang="en-US" sz="4332">
                <a:solidFill>
                  <a:srgbClr val="050A30"/>
                </a:solidFill>
                <a:latin typeface="Raleway"/>
                <a:ea typeface="Raleway"/>
                <a:cs typeface="Raleway"/>
                <a:sym typeface="Raleway"/>
              </a:rPr>
              <a:t>Alæta, hrææta, smá dýr, egg og  ber</a:t>
            </a:r>
          </a:p>
        </p:txBody>
      </p:sp>
      <p:sp>
        <p:nvSpPr>
          <p:cNvPr id="16" name="TextBox 16"/>
          <p:cNvSpPr txBox="1"/>
          <p:nvPr/>
        </p:nvSpPr>
        <p:spPr>
          <a:xfrm>
            <a:off x="2311421" y="7372006"/>
            <a:ext cx="13664636" cy="747606"/>
          </a:xfrm>
          <a:prstGeom prst="rect">
            <a:avLst/>
          </a:prstGeom>
        </p:spPr>
        <p:txBody>
          <a:bodyPr lIns="0" tIns="0" rIns="0" bIns="0" rtlCol="0" anchor="t">
            <a:spAutoFit/>
          </a:bodyPr>
          <a:lstStyle/>
          <a:p>
            <a:pPr marL="0" lvl="0" indent="0" algn="r">
              <a:lnSpc>
                <a:spcPts val="6043"/>
              </a:lnSpc>
            </a:pPr>
            <a:r>
              <a:rPr lang="en-US" sz="4316">
                <a:solidFill>
                  <a:srgbClr val="050A30"/>
                </a:solidFill>
                <a:latin typeface="Neue Montreal"/>
                <a:ea typeface="Neue Montreal"/>
                <a:cs typeface="Neue Montreal"/>
                <a:sym typeface="Neue Montreal"/>
              </a:rPr>
              <a:t>Liggur á eggjum í 18-21 dag, ungar eru í  hreyðrinu í 5-6 vikur</a:t>
            </a:r>
          </a:p>
        </p:txBody>
      </p:sp>
      <p:sp>
        <p:nvSpPr>
          <p:cNvPr id="17" name="TextBox 17"/>
          <p:cNvSpPr txBox="1"/>
          <p:nvPr/>
        </p:nvSpPr>
        <p:spPr>
          <a:xfrm>
            <a:off x="2754157" y="8481031"/>
            <a:ext cx="9668051" cy="1509606"/>
          </a:xfrm>
          <a:prstGeom prst="rect">
            <a:avLst/>
          </a:prstGeom>
        </p:spPr>
        <p:txBody>
          <a:bodyPr lIns="0" tIns="0" rIns="0" bIns="0" rtlCol="0" anchor="t">
            <a:spAutoFit/>
          </a:bodyPr>
          <a:lstStyle/>
          <a:p>
            <a:pPr marL="0" lvl="0" indent="0" algn="just">
              <a:lnSpc>
                <a:spcPts val="6043"/>
              </a:lnSpc>
            </a:pPr>
            <a:r>
              <a:rPr lang="en-US" sz="4316">
                <a:solidFill>
                  <a:srgbClr val="050A30"/>
                </a:solidFill>
                <a:latin typeface="Neue Montreal"/>
                <a:ea typeface="Neue Montreal"/>
                <a:cs typeface="Neue Montreal"/>
                <a:sym typeface="Neue Montreal"/>
              </a:rPr>
              <a:t>Glisgjarn, gáfðaur, hermikráka, leikur sér, parast ævilangt og er langlífur</a:t>
            </a:r>
          </a:p>
        </p:txBody>
      </p:sp>
      <p:pic>
        <p:nvPicPr>
          <p:cNvPr id="18" name="Picture 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rcRect l="3481" r="3481"/>
          <a:stretch>
            <a:fillRect/>
          </a:stretch>
        </p:blipFill>
        <p:spPr>
          <a:xfrm>
            <a:off x="0" y="0"/>
            <a:ext cx="18288000" cy="11056842"/>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F0FF"/>
        </a:solidFill>
        <a:effectLst/>
      </p:bgPr>
    </p:bg>
    <p:spTree>
      <p:nvGrpSpPr>
        <p:cNvPr id="1" name=""/>
        <p:cNvGrpSpPr/>
        <p:nvPr/>
      </p:nvGrpSpPr>
      <p:grpSpPr>
        <a:xfrm>
          <a:off x="0" y="0"/>
          <a:ext cx="0" cy="0"/>
          <a:chOff x="0" y="0"/>
          <a:chExt cx="0" cy="0"/>
        </a:xfrm>
      </p:grpSpPr>
      <p:sp>
        <p:nvSpPr>
          <p:cNvPr id="2" name="Freeform 2"/>
          <p:cNvSpPr/>
          <p:nvPr/>
        </p:nvSpPr>
        <p:spPr>
          <a:xfrm flipH="1">
            <a:off x="12648898" y="3483870"/>
            <a:ext cx="6654319" cy="7155182"/>
          </a:xfrm>
          <a:custGeom>
            <a:avLst/>
            <a:gdLst/>
            <a:ahLst/>
            <a:cxnLst/>
            <a:rect l="l" t="t" r="r" b="b"/>
            <a:pathLst>
              <a:path w="6654319" h="7155182">
                <a:moveTo>
                  <a:pt x="6654319" y="0"/>
                </a:moveTo>
                <a:lnTo>
                  <a:pt x="0" y="0"/>
                </a:lnTo>
                <a:lnTo>
                  <a:pt x="0" y="7155182"/>
                </a:lnTo>
                <a:lnTo>
                  <a:pt x="6654319" y="7155182"/>
                </a:lnTo>
                <a:lnTo>
                  <a:pt x="6654319" y="0"/>
                </a:lnTo>
                <a:close/>
              </a:path>
            </a:pathLst>
          </a:custGeom>
          <a:blipFill>
            <a:blip r:embed="rId2"/>
            <a:stretch>
              <a:fillRect/>
            </a:stretch>
          </a:blipFill>
        </p:spPr>
      </p:sp>
      <p:sp>
        <p:nvSpPr>
          <p:cNvPr id="3" name="Freeform 3"/>
          <p:cNvSpPr/>
          <p:nvPr/>
        </p:nvSpPr>
        <p:spPr>
          <a:xfrm flipV="1">
            <a:off x="-1352206" y="-359163"/>
            <a:ext cx="6654319" cy="7155182"/>
          </a:xfrm>
          <a:custGeom>
            <a:avLst/>
            <a:gdLst/>
            <a:ahLst/>
            <a:cxnLst/>
            <a:rect l="l" t="t" r="r" b="b"/>
            <a:pathLst>
              <a:path w="6654319" h="7155182">
                <a:moveTo>
                  <a:pt x="0" y="7155182"/>
                </a:moveTo>
                <a:lnTo>
                  <a:pt x="6654319" y="7155182"/>
                </a:lnTo>
                <a:lnTo>
                  <a:pt x="6654319" y="0"/>
                </a:lnTo>
                <a:lnTo>
                  <a:pt x="0" y="0"/>
                </a:lnTo>
                <a:lnTo>
                  <a:pt x="0" y="7155182"/>
                </a:lnTo>
                <a:close/>
              </a:path>
            </a:pathLst>
          </a:custGeom>
          <a:blipFill>
            <a:blip r:embed="rId2"/>
            <a:stretch>
              <a:fillRect/>
            </a:stretch>
          </a:blipFill>
        </p:spPr>
      </p:sp>
      <p:sp>
        <p:nvSpPr>
          <p:cNvPr id="4" name="TextBox 4"/>
          <p:cNvSpPr txBox="1"/>
          <p:nvPr/>
        </p:nvSpPr>
        <p:spPr>
          <a:xfrm>
            <a:off x="2993633" y="477545"/>
            <a:ext cx="12301384" cy="1721239"/>
          </a:xfrm>
          <a:prstGeom prst="rect">
            <a:avLst/>
          </a:prstGeom>
        </p:spPr>
        <p:txBody>
          <a:bodyPr lIns="0" tIns="0" rIns="0" bIns="0" rtlCol="0" anchor="t">
            <a:spAutoFit/>
          </a:bodyPr>
          <a:lstStyle/>
          <a:p>
            <a:pPr algn="ctr">
              <a:lnSpc>
                <a:spcPts val="6467"/>
              </a:lnSpc>
            </a:pPr>
            <a:r>
              <a:rPr lang="en-US" sz="7433">
                <a:solidFill>
                  <a:srgbClr val="050A30"/>
                </a:solidFill>
                <a:latin typeface="Archivo Black"/>
                <a:ea typeface="Archivo Black"/>
                <a:cs typeface="Archivo Black"/>
                <a:sym typeface="Archivo Black"/>
              </a:rPr>
              <a:t>Hrafn</a:t>
            </a:r>
          </a:p>
          <a:p>
            <a:pPr marL="0" lvl="0" indent="0" algn="ctr">
              <a:lnSpc>
                <a:spcPts val="6467"/>
              </a:lnSpc>
            </a:pPr>
            <a:r>
              <a:rPr lang="en-US" sz="7433">
                <a:solidFill>
                  <a:srgbClr val="050A30"/>
                </a:solidFill>
                <a:latin typeface="Archivo Black"/>
                <a:ea typeface="Archivo Black"/>
                <a:cs typeface="Archivo Black"/>
                <a:sym typeface="Archivo Black"/>
              </a:rPr>
              <a:t>krummi</a:t>
            </a:r>
          </a:p>
        </p:txBody>
      </p:sp>
      <p:sp>
        <p:nvSpPr>
          <p:cNvPr id="5" name="Freeform 5"/>
          <p:cNvSpPr/>
          <p:nvPr/>
        </p:nvSpPr>
        <p:spPr>
          <a:xfrm>
            <a:off x="1028700" y="2308042"/>
            <a:ext cx="1282721" cy="1175828"/>
          </a:xfrm>
          <a:custGeom>
            <a:avLst/>
            <a:gdLst/>
            <a:ahLst/>
            <a:cxnLst/>
            <a:rect l="l" t="t" r="r" b="b"/>
            <a:pathLst>
              <a:path w="1282721" h="1175828">
                <a:moveTo>
                  <a:pt x="0" y="0"/>
                </a:moveTo>
                <a:lnTo>
                  <a:pt x="1282721" y="0"/>
                </a:lnTo>
                <a:lnTo>
                  <a:pt x="1282721" y="1175828"/>
                </a:lnTo>
                <a:lnTo>
                  <a:pt x="0" y="1175828"/>
                </a:lnTo>
                <a:lnTo>
                  <a:pt x="0" y="0"/>
                </a:lnTo>
                <a:close/>
              </a:path>
            </a:pathLst>
          </a:custGeom>
          <a:blipFill>
            <a:blip r:embed="rId3"/>
            <a:stretch>
              <a:fillRect/>
            </a:stretch>
          </a:blipFill>
          <a:ln w="38100" cap="sq">
            <a:solidFill>
              <a:srgbClr val="000000"/>
            </a:solidFill>
            <a:prstDash val="solid"/>
            <a:miter/>
          </a:ln>
        </p:spPr>
      </p:sp>
      <p:sp>
        <p:nvSpPr>
          <p:cNvPr id="6" name="Freeform 6"/>
          <p:cNvSpPr/>
          <p:nvPr/>
        </p:nvSpPr>
        <p:spPr>
          <a:xfrm>
            <a:off x="1028700" y="3862460"/>
            <a:ext cx="1281040" cy="1281040"/>
          </a:xfrm>
          <a:custGeom>
            <a:avLst/>
            <a:gdLst/>
            <a:ahLst/>
            <a:cxnLst/>
            <a:rect l="l" t="t" r="r" b="b"/>
            <a:pathLst>
              <a:path w="1281040" h="1281040">
                <a:moveTo>
                  <a:pt x="0" y="0"/>
                </a:moveTo>
                <a:lnTo>
                  <a:pt x="1281040" y="0"/>
                </a:lnTo>
                <a:lnTo>
                  <a:pt x="1281040" y="1281040"/>
                </a:lnTo>
                <a:lnTo>
                  <a:pt x="0" y="1281040"/>
                </a:lnTo>
                <a:lnTo>
                  <a:pt x="0" y="0"/>
                </a:lnTo>
                <a:close/>
              </a:path>
            </a:pathLst>
          </a:custGeom>
          <a:blipFill>
            <a:blip r:embed="rId4"/>
            <a:stretch>
              <a:fillRect/>
            </a:stretch>
          </a:blipFill>
          <a:ln w="38100" cap="sq">
            <a:solidFill>
              <a:srgbClr val="000000"/>
            </a:solidFill>
            <a:prstDash val="solid"/>
            <a:miter/>
          </a:ln>
        </p:spPr>
      </p:sp>
      <p:sp>
        <p:nvSpPr>
          <p:cNvPr id="7" name="Freeform 7"/>
          <p:cNvSpPr/>
          <p:nvPr/>
        </p:nvSpPr>
        <p:spPr>
          <a:xfrm>
            <a:off x="1028700" y="5524500"/>
            <a:ext cx="1373055" cy="1070731"/>
          </a:xfrm>
          <a:custGeom>
            <a:avLst/>
            <a:gdLst/>
            <a:ahLst/>
            <a:cxnLst/>
            <a:rect l="l" t="t" r="r" b="b"/>
            <a:pathLst>
              <a:path w="1373055" h="1070731">
                <a:moveTo>
                  <a:pt x="0" y="0"/>
                </a:moveTo>
                <a:lnTo>
                  <a:pt x="1373055" y="0"/>
                </a:lnTo>
                <a:lnTo>
                  <a:pt x="1373055" y="1070731"/>
                </a:lnTo>
                <a:lnTo>
                  <a:pt x="0" y="1070731"/>
                </a:lnTo>
                <a:lnTo>
                  <a:pt x="0" y="0"/>
                </a:lnTo>
                <a:close/>
              </a:path>
            </a:pathLst>
          </a:custGeom>
          <a:blipFill>
            <a:blip r:embed="rId5"/>
            <a:stretch>
              <a:fillRect l="-34641" t="-40761" r="-35351" b="-77229"/>
            </a:stretch>
          </a:blipFill>
        </p:spPr>
      </p:sp>
      <p:sp>
        <p:nvSpPr>
          <p:cNvPr id="8" name="Freeform 8"/>
          <p:cNvSpPr/>
          <p:nvPr/>
        </p:nvSpPr>
        <p:spPr>
          <a:xfrm>
            <a:off x="318661" y="7177019"/>
            <a:ext cx="2083093" cy="1232831"/>
          </a:xfrm>
          <a:custGeom>
            <a:avLst/>
            <a:gdLst/>
            <a:ahLst/>
            <a:cxnLst/>
            <a:rect l="l" t="t" r="r" b="b"/>
            <a:pathLst>
              <a:path w="2083093" h="1232831">
                <a:moveTo>
                  <a:pt x="0" y="0"/>
                </a:moveTo>
                <a:lnTo>
                  <a:pt x="2083094" y="0"/>
                </a:lnTo>
                <a:lnTo>
                  <a:pt x="2083094" y="1232831"/>
                </a:lnTo>
                <a:lnTo>
                  <a:pt x="0" y="1232831"/>
                </a:lnTo>
                <a:lnTo>
                  <a:pt x="0" y="0"/>
                </a:lnTo>
                <a:close/>
              </a:path>
            </a:pathLst>
          </a:custGeom>
          <a:blipFill>
            <a:blip r:embed="rId6"/>
            <a:stretch>
              <a:fillRect l="-3713" t="-44647" r="-5947" b="-40644"/>
            </a:stretch>
          </a:blipFill>
        </p:spPr>
      </p:sp>
      <p:sp>
        <p:nvSpPr>
          <p:cNvPr id="9" name="Freeform 9"/>
          <p:cNvSpPr/>
          <p:nvPr/>
        </p:nvSpPr>
        <p:spPr>
          <a:xfrm>
            <a:off x="1480877" y="8576281"/>
            <a:ext cx="468700" cy="1364038"/>
          </a:xfrm>
          <a:custGeom>
            <a:avLst/>
            <a:gdLst/>
            <a:ahLst/>
            <a:cxnLst/>
            <a:rect l="l" t="t" r="r" b="b"/>
            <a:pathLst>
              <a:path w="468700" h="1364038">
                <a:moveTo>
                  <a:pt x="0" y="0"/>
                </a:moveTo>
                <a:lnTo>
                  <a:pt x="468700" y="0"/>
                </a:lnTo>
                <a:lnTo>
                  <a:pt x="468700" y="1364038"/>
                </a:lnTo>
                <a:lnTo>
                  <a:pt x="0" y="1364038"/>
                </a:lnTo>
                <a:lnTo>
                  <a:pt x="0" y="0"/>
                </a:lnTo>
                <a:close/>
              </a:path>
            </a:pathLst>
          </a:custGeom>
          <a:blipFill>
            <a:blip r:embed="rId7"/>
            <a:stretch>
              <a:fillRect/>
            </a:stretch>
          </a:blipFill>
        </p:spPr>
      </p:sp>
      <p:sp>
        <p:nvSpPr>
          <p:cNvPr id="10" name="Freeform 10"/>
          <p:cNvSpPr/>
          <p:nvPr/>
        </p:nvSpPr>
        <p:spPr>
          <a:xfrm>
            <a:off x="4691279" y="599214"/>
            <a:ext cx="2516250" cy="3417657"/>
          </a:xfrm>
          <a:custGeom>
            <a:avLst/>
            <a:gdLst/>
            <a:ahLst/>
            <a:cxnLst/>
            <a:rect l="l" t="t" r="r" b="b"/>
            <a:pathLst>
              <a:path w="2516250" h="3417657">
                <a:moveTo>
                  <a:pt x="0" y="0"/>
                </a:moveTo>
                <a:lnTo>
                  <a:pt x="2516250" y="0"/>
                </a:lnTo>
                <a:lnTo>
                  <a:pt x="2516250" y="3417656"/>
                </a:lnTo>
                <a:lnTo>
                  <a:pt x="0" y="3417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flipH="1">
            <a:off x="11839850" y="308942"/>
            <a:ext cx="6910335" cy="6487077"/>
          </a:xfrm>
          <a:custGeom>
            <a:avLst/>
            <a:gdLst/>
            <a:ahLst/>
            <a:cxnLst/>
            <a:rect l="l" t="t" r="r" b="b"/>
            <a:pathLst>
              <a:path w="6910335" h="6487077">
                <a:moveTo>
                  <a:pt x="6910335" y="0"/>
                </a:moveTo>
                <a:lnTo>
                  <a:pt x="0" y="0"/>
                </a:lnTo>
                <a:lnTo>
                  <a:pt x="0" y="6487077"/>
                </a:lnTo>
                <a:lnTo>
                  <a:pt x="6910335" y="6487077"/>
                </a:lnTo>
                <a:lnTo>
                  <a:pt x="6910335" y="0"/>
                </a:lnTo>
                <a:close/>
              </a:path>
            </a:pathLst>
          </a:custGeom>
          <a:blipFill>
            <a:blip r:embed="rId10"/>
            <a:stretch>
              <a:fillRect/>
            </a:stretch>
          </a:blipFill>
        </p:spPr>
      </p:sp>
      <p:sp>
        <p:nvSpPr>
          <p:cNvPr id="12" name="TextBox 12"/>
          <p:cNvSpPr txBox="1"/>
          <p:nvPr/>
        </p:nvSpPr>
        <p:spPr>
          <a:xfrm>
            <a:off x="2764564" y="2702886"/>
            <a:ext cx="2607123" cy="524462"/>
          </a:xfrm>
          <a:prstGeom prst="rect">
            <a:avLst/>
          </a:prstGeom>
        </p:spPr>
        <p:txBody>
          <a:bodyPr lIns="0" tIns="0" rIns="0" bIns="0" rtlCol="0" anchor="t">
            <a:spAutoFit/>
          </a:bodyPr>
          <a:lstStyle/>
          <a:p>
            <a:pPr marL="0" lvl="0" indent="0" algn="l">
              <a:lnSpc>
                <a:spcPts val="3768"/>
              </a:lnSpc>
            </a:pPr>
            <a:r>
              <a:rPr lang="en-US" sz="4332">
                <a:solidFill>
                  <a:srgbClr val="092D42"/>
                </a:solidFill>
                <a:latin typeface="Raleway"/>
                <a:ea typeface="Raleway"/>
                <a:cs typeface="Raleway"/>
                <a:sym typeface="Raleway"/>
              </a:rPr>
              <a:t>Svartur </a:t>
            </a:r>
          </a:p>
        </p:txBody>
      </p:sp>
      <p:sp>
        <p:nvSpPr>
          <p:cNvPr id="13" name="TextBox 13"/>
          <p:cNvSpPr txBox="1"/>
          <p:nvPr/>
        </p:nvSpPr>
        <p:spPr>
          <a:xfrm>
            <a:off x="2754483" y="4307424"/>
            <a:ext cx="6389843" cy="524462"/>
          </a:xfrm>
          <a:prstGeom prst="rect">
            <a:avLst/>
          </a:prstGeom>
        </p:spPr>
        <p:txBody>
          <a:bodyPr lIns="0" tIns="0" rIns="0" bIns="0" rtlCol="0" anchor="t">
            <a:spAutoFit/>
          </a:bodyPr>
          <a:lstStyle/>
          <a:p>
            <a:pPr marL="0" lvl="0" indent="0" algn="l">
              <a:lnSpc>
                <a:spcPts val="3768"/>
              </a:lnSpc>
            </a:pPr>
            <a:r>
              <a:rPr lang="en-US" sz="4332">
                <a:solidFill>
                  <a:srgbClr val="050A30"/>
                </a:solidFill>
                <a:latin typeface="Raleway"/>
                <a:ea typeface="Raleway"/>
                <a:cs typeface="Raleway"/>
                <a:sym typeface="Raleway"/>
              </a:rPr>
              <a:t>Hrafn eða krummi, ungar</a:t>
            </a:r>
          </a:p>
        </p:txBody>
      </p:sp>
      <p:sp>
        <p:nvSpPr>
          <p:cNvPr id="14" name="TextBox 14"/>
          <p:cNvSpPr txBox="1"/>
          <p:nvPr/>
        </p:nvSpPr>
        <p:spPr>
          <a:xfrm>
            <a:off x="2754157" y="5954015"/>
            <a:ext cx="9894740" cy="524462"/>
          </a:xfrm>
          <a:prstGeom prst="rect">
            <a:avLst/>
          </a:prstGeom>
        </p:spPr>
        <p:txBody>
          <a:bodyPr lIns="0" tIns="0" rIns="0" bIns="0" rtlCol="0" anchor="t">
            <a:spAutoFit/>
          </a:bodyPr>
          <a:lstStyle/>
          <a:p>
            <a:pPr marL="0" lvl="0" indent="0" algn="l">
              <a:lnSpc>
                <a:spcPts val="3768"/>
              </a:lnSpc>
            </a:pPr>
            <a:r>
              <a:rPr lang="en-US" sz="4332">
                <a:solidFill>
                  <a:srgbClr val="050A30"/>
                </a:solidFill>
                <a:latin typeface="Raleway"/>
                <a:ea typeface="Raleway"/>
                <a:cs typeface="Raleway"/>
                <a:sym typeface="Raleway"/>
              </a:rPr>
              <a:t>Alæta, hrææta, smá dýr, egg og  ber</a:t>
            </a:r>
          </a:p>
        </p:txBody>
      </p:sp>
      <p:sp>
        <p:nvSpPr>
          <p:cNvPr id="15" name="TextBox 15"/>
          <p:cNvSpPr txBox="1"/>
          <p:nvPr/>
        </p:nvSpPr>
        <p:spPr>
          <a:xfrm>
            <a:off x="2764564" y="7372006"/>
            <a:ext cx="13853824" cy="747606"/>
          </a:xfrm>
          <a:prstGeom prst="rect">
            <a:avLst/>
          </a:prstGeom>
        </p:spPr>
        <p:txBody>
          <a:bodyPr lIns="0" tIns="0" rIns="0" bIns="0" rtlCol="0" anchor="t">
            <a:spAutoFit/>
          </a:bodyPr>
          <a:lstStyle/>
          <a:p>
            <a:pPr marL="0" lvl="0" indent="0" algn="r">
              <a:lnSpc>
                <a:spcPts val="6043"/>
              </a:lnSpc>
            </a:pPr>
            <a:r>
              <a:rPr lang="en-US" sz="4316">
                <a:solidFill>
                  <a:srgbClr val="050A30"/>
                </a:solidFill>
                <a:latin typeface="Neue Montreal"/>
                <a:ea typeface="Neue Montreal"/>
                <a:cs typeface="Neue Montreal"/>
                <a:sym typeface="Neue Montreal"/>
              </a:rPr>
              <a:t>Liggur á eggjum í 18-21 dag, ungarnir eru í  hreyðrinu í 5-6 vikur</a:t>
            </a:r>
          </a:p>
        </p:txBody>
      </p:sp>
      <p:sp>
        <p:nvSpPr>
          <p:cNvPr id="16" name="TextBox 16"/>
          <p:cNvSpPr txBox="1"/>
          <p:nvPr/>
        </p:nvSpPr>
        <p:spPr>
          <a:xfrm>
            <a:off x="2754157" y="8481031"/>
            <a:ext cx="9668051" cy="1509606"/>
          </a:xfrm>
          <a:prstGeom prst="rect">
            <a:avLst/>
          </a:prstGeom>
        </p:spPr>
        <p:txBody>
          <a:bodyPr lIns="0" tIns="0" rIns="0" bIns="0" rtlCol="0" anchor="t">
            <a:spAutoFit/>
          </a:bodyPr>
          <a:lstStyle/>
          <a:p>
            <a:pPr marL="0" lvl="0" indent="0" algn="just">
              <a:lnSpc>
                <a:spcPts val="6043"/>
              </a:lnSpc>
            </a:pPr>
            <a:r>
              <a:rPr lang="en-US" sz="4316">
                <a:solidFill>
                  <a:srgbClr val="050A30"/>
                </a:solidFill>
                <a:latin typeface="Neue Montreal"/>
                <a:ea typeface="Neue Montreal"/>
                <a:cs typeface="Neue Montreal"/>
                <a:sym typeface="Neue Montreal"/>
              </a:rPr>
              <a:t>Glisgjarn, gáfaður, hermikráka, leikur sér, parast ævilangt og er langlífur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498</Words>
  <Application>Microsoft Office PowerPoint</Application>
  <PresentationFormat>Custom</PresentationFormat>
  <Paragraphs>50</Paragraphs>
  <Slides>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Raleway</vt:lpstr>
      <vt:lpstr>Calibri</vt:lpstr>
      <vt:lpstr>Raleway Bold</vt:lpstr>
      <vt:lpstr>Archivo Black</vt:lpstr>
      <vt:lpstr>Neue Montreal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Kynnumst þessum snjalla fugli!</dc:title>
  <cp:lastModifiedBy>Bjōrg Vigfúsína</cp:lastModifiedBy>
  <cp:revision>3</cp:revision>
  <dcterms:created xsi:type="dcterms:W3CDTF">2006-08-16T00:00:00Z</dcterms:created>
  <dcterms:modified xsi:type="dcterms:W3CDTF">2026-05-07T13:03:54Z</dcterms:modified>
  <dc:identifier>DAHI4QWfrZU</dc:identifier>
</cp:coreProperties>
</file>