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1613-7764-471F-A53A-A93D596EF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27EC8-02B4-4C45-B269-556F2AE8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E1ACA-DCF4-4A13-BEB2-591473D0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D4AB-6DB0-4323-8D22-BE09A725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A02AF-52A2-4ACC-A508-F839F7E7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108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E9C8-32F7-4101-80D6-553F2D41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94519-3B95-4126-94CC-BB6448803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C394-F89A-4BC6-A989-C23F327B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C7445-A011-4F4B-8171-E9EAF6FE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F82F-E1AC-4169-8419-F7E2D074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980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A1EF2-C6B7-428F-98B4-5108759A9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EE6C5-492E-4D43-BF28-C943636A2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466D-695A-4377-85D3-6856F70D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8DC4-C19F-4BD6-B098-6201F66B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B831-046B-462B-8D89-079700E5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609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892B-6EB9-4D37-9FB2-2410B2A6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E17-560A-4663-873C-B8CF55B7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2493-5413-4686-A02E-4640AD3F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83A4-2035-4662-8D85-E5F561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C519-7E03-4295-9AB8-0B60A360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19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8BA-6A39-4775-BF1F-91E007C4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3CCA1-4B64-4E82-B5B9-285691DCA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5409-263D-4022-B1CC-72123112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41A8-A31D-40E3-B42B-E7DDB7A9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637D-59F8-4CF4-BAEC-BD4852F7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363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9093-6118-4300-B2E4-870EEB1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AAB9-CDBF-476A-8146-614712A49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F0F64-DE6F-465B-AE02-64B257DF2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3C2A5-B68C-4495-84F5-50026D8D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010FD-9B83-4EB5-AE46-337C18BF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57504-017D-4F8D-9709-56ACEAF3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826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6FC7-3125-4D6E-894F-EB070169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78C0-0FAB-4117-BED2-E1091A18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B22C4-F53A-4DF5-B42B-2F8C9985E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1023B-4C39-4735-BD3B-7728C705E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0945F-5FCF-4E76-B4A2-DFC88C11B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42DC7-0845-4E96-BD77-25BC42E1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C2764-4595-4AA6-952B-DCBF660E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63D1-C6E0-42C3-BD90-697C3977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983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2102-CA79-429A-9F04-68C15F7A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B06DC-06E8-47D0-A44A-315B0E22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CF384-2EE1-4631-B7C2-43E9D8F8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252AC-2E41-418D-AA85-9EE67321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787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B11D7-11AB-4F9F-9CA6-818EA1AC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CC221-D6DB-46E9-A5DC-101076A3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D257E-48A5-4115-B916-6097424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001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D68A-D6F5-4029-88C3-B87998E4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33D5-E98E-49CE-AC5B-E0CF0181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60350-6FB1-4CC4-B648-B177A03B8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88212-B726-45AB-BBCE-B90DC9ED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1325-38BE-4286-8030-C02B36AA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7279B-D3AE-48B5-BD86-0E64605F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3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A1C6-4242-42C4-B536-631D8868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76C33-340D-4E83-9089-60476210A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733A-5BEF-4749-8BD9-B6F1A7D7B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E212B-9C6A-498C-8A41-41785E7E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E9167-1F0C-4E76-B68D-5B103BA1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E8CF0-8D7C-45DD-8ACC-624A0721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449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ACF50-3A81-4D84-85CE-D21CCF54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E178-BCE1-4892-84A6-C1D49F11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08064-ECC3-4B36-A7F2-8E0510CDA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96D5-349C-41F1-837D-E9A2708E30D2}" type="datetimeFigureOut">
              <a:rPr lang="is-IS" smtClean="0"/>
              <a:t>23.5.2026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91D6E-8F25-4D24-A39D-A98F1A6B6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67F0-AFC2-4E29-8827-034D258C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A5BB-3F6A-4083-8434-45E6D96998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74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aesisvefurinn.is/ritunarramminn/sogugerd/sjalfsm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kriftarvefur.mms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instagram.com/reel/DRz0TKPAesL/?igsh=MWVtcXJ2MTk3dWhlbg%3D%3D&amp;fbclid=IwY2xjawR-n69leHRuA2FlbQIxMQBzcnRjBmFwcF9pZAEwAAEeo-q6bNt1iWhYfRJDoeQbfZc4fQU54DcjlY6VxjpM9EDWxZm39PvfOj1oO64_aem_XGwfckcfwm9z-KjV4Cvgf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3556-436D-43E3-984C-B1CC4F620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382713"/>
            <a:ext cx="431165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7 </a:t>
            </a:r>
            <a:r>
              <a:rPr lang="en-US" dirty="0" err="1"/>
              <a:t>ára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veturinn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2025 - 2026</a:t>
            </a:r>
            <a:endParaRPr lang="is-IS" dirty="0"/>
          </a:p>
        </p:txBody>
      </p:sp>
      <p:pic>
        <p:nvPicPr>
          <p:cNvPr id="1026" name="Picture 2" descr="Skóli Ísaks Jónssonar">
            <a:extLst>
              <a:ext uri="{FF2B5EF4-FFF2-40B4-BE49-F238E27FC236}">
                <a16:creationId xmlns:a16="http://schemas.microsoft.com/office/drawing/2014/main" id="{C57C8471-CC36-49FB-A9BB-5FD005CD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52007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photo">
            <a:extLst>
              <a:ext uri="{FF2B5EF4-FFF2-40B4-BE49-F238E27FC236}">
                <a16:creationId xmlns:a16="http://schemas.microsoft.com/office/drawing/2014/main" id="{1D0CE772-1A1D-412A-AB94-271DDC01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63" y="2341919"/>
            <a:ext cx="6072673" cy="35923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notum Teams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deila</a:t>
            </a:r>
            <a:r>
              <a:rPr lang="en-US" dirty="0"/>
              <a:t> </a:t>
            </a:r>
            <a:r>
              <a:rPr lang="en-US" dirty="0" err="1"/>
              <a:t>verkefnum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 err="1"/>
              <a:t>Eigum</a:t>
            </a:r>
            <a:r>
              <a:rPr lang="en-US" dirty="0"/>
              <a:t> </a:t>
            </a:r>
            <a:r>
              <a:rPr lang="en-US" dirty="0" err="1"/>
              <a:t>núna</a:t>
            </a:r>
            <a:r>
              <a:rPr lang="en-US" dirty="0"/>
              <a:t> </a:t>
            </a:r>
            <a:r>
              <a:rPr lang="en-US" dirty="0" err="1"/>
              <a:t>temssvæði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í 5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bekk</a:t>
            </a:r>
            <a:r>
              <a:rPr lang="en-US" dirty="0"/>
              <a:t>, 6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bekk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7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bekk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vetur</a:t>
            </a:r>
            <a:r>
              <a:rPr lang="en-US" dirty="0"/>
              <a:t> </a:t>
            </a:r>
            <a:r>
              <a:rPr lang="en-US" dirty="0" err="1"/>
              <a:t>deilum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verkefnunum</a:t>
            </a:r>
            <a:r>
              <a:rPr lang="en-US" dirty="0"/>
              <a:t> </a:t>
            </a:r>
            <a:r>
              <a:rPr lang="en-US" dirty="0" err="1"/>
              <a:t>okkar</a:t>
            </a:r>
            <a:r>
              <a:rPr lang="en-US" dirty="0"/>
              <a:t> </a:t>
            </a:r>
            <a:r>
              <a:rPr lang="en-US" dirty="0" err="1"/>
              <a:t>inná</a:t>
            </a:r>
            <a:r>
              <a:rPr lang="en-US" dirty="0"/>
              <a:t> </a:t>
            </a:r>
            <a:r>
              <a:rPr lang="en-US" dirty="0" err="1"/>
              <a:t>sameign</a:t>
            </a:r>
            <a:r>
              <a:rPr lang="en-US" dirty="0"/>
              <a:t> í </a:t>
            </a:r>
            <a:r>
              <a:rPr lang="en-US" dirty="0" err="1"/>
              <a:t>viðeigandi</a:t>
            </a:r>
            <a:r>
              <a:rPr lang="en-US" dirty="0"/>
              <a:t> </a:t>
            </a:r>
            <a:r>
              <a:rPr lang="en-US" dirty="0" err="1"/>
              <a:t>möppur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deilum</a:t>
            </a:r>
            <a:r>
              <a:rPr lang="en-US" dirty="0"/>
              <a:t> </a:t>
            </a:r>
            <a:r>
              <a:rPr lang="en-US" dirty="0" err="1"/>
              <a:t>líka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annarrai</a:t>
            </a:r>
            <a:r>
              <a:rPr lang="en-US" dirty="0"/>
              <a:t> </a:t>
            </a:r>
            <a:r>
              <a:rPr lang="en-US" dirty="0" err="1"/>
              <a:t>verkefnum</a:t>
            </a:r>
            <a:r>
              <a:rPr lang="en-US" dirty="0"/>
              <a:t> á Canva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3280192" y="1199375"/>
            <a:ext cx="181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1F6A-B016-4A21-8B42-DB6EB5F8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094" y="556083"/>
            <a:ext cx="1520600" cy="1621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2D9A7E-D5D7-4D13-A5DE-7421AC010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26" y="3429000"/>
            <a:ext cx="4027726" cy="2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63" y="2341919"/>
            <a:ext cx="6072673" cy="35923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njótið</a:t>
            </a:r>
            <a:r>
              <a:rPr lang="en-US" dirty="0"/>
              <a:t> </a:t>
            </a:r>
            <a:r>
              <a:rPr lang="en-US" dirty="0" err="1"/>
              <a:t>dagsins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7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teymið</a:t>
            </a: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2695473" y="1255358"/>
            <a:ext cx="294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Takk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fyrir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Family tree stock vector. Illustration of idea, ecology - 93581712">
            <a:extLst>
              <a:ext uri="{FF2B5EF4-FFF2-40B4-BE49-F238E27FC236}">
                <a16:creationId xmlns:a16="http://schemas.microsoft.com/office/drawing/2014/main" id="{1C53943E-E0B5-4E9F-97C7-F6E139F4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34" y="1335927"/>
            <a:ext cx="5262466" cy="52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56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unnum</a:t>
            </a:r>
            <a:r>
              <a:rPr lang="en-US" dirty="0"/>
              <a:t> </a:t>
            </a:r>
            <a:r>
              <a:rPr lang="en-US" dirty="0" err="1"/>
              <a:t>töluvert</a:t>
            </a:r>
            <a:r>
              <a:rPr lang="en-US" dirty="0"/>
              <a:t> í </a:t>
            </a:r>
            <a:r>
              <a:rPr lang="en-US" dirty="0" err="1"/>
              <a:t>lotum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í </a:t>
            </a:r>
            <a:r>
              <a:rPr lang="en-US" dirty="0" err="1"/>
              <a:t>íslenskunni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átthagafræðinni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Þannig</a:t>
            </a:r>
            <a:r>
              <a:rPr lang="en-US" dirty="0"/>
              <a:t> </a:t>
            </a:r>
            <a:r>
              <a:rPr lang="en-US" dirty="0" err="1"/>
              <a:t>náðum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samþætta</a:t>
            </a:r>
            <a:r>
              <a:rPr lang="en-US" dirty="0"/>
              <a:t> </a:t>
            </a:r>
            <a:r>
              <a:rPr lang="en-US" dirty="0" err="1"/>
              <a:t>námsgreinarnar</a:t>
            </a:r>
            <a:r>
              <a:rPr lang="en-US" dirty="0"/>
              <a:t> </a:t>
            </a:r>
            <a:r>
              <a:rPr lang="en-US" dirty="0" err="1"/>
              <a:t>útfrá</a:t>
            </a:r>
            <a:r>
              <a:rPr lang="en-US" dirty="0"/>
              <a:t> </a:t>
            </a:r>
            <a:r>
              <a:rPr lang="en-US" dirty="0" err="1"/>
              <a:t>hæfniviðmiðum</a:t>
            </a:r>
            <a:r>
              <a:rPr lang="en-US" dirty="0"/>
              <a:t> </a:t>
            </a:r>
            <a:r>
              <a:rPr lang="en-US" dirty="0" err="1"/>
              <a:t>Aðalnámsgrá</a:t>
            </a:r>
            <a:r>
              <a:rPr lang="en-US" dirty="0"/>
              <a:t> </a:t>
            </a:r>
            <a:r>
              <a:rPr lang="en-US" dirty="0" err="1"/>
              <a:t>grunnskóla</a:t>
            </a: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007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pen photo">
            <a:extLst>
              <a:ext uri="{FF2B5EF4-FFF2-40B4-BE49-F238E27FC236}">
                <a16:creationId xmlns:a16="http://schemas.microsoft.com/office/drawing/2014/main" id="{B07A9D55-1BFD-41DA-BCEE-825FE5D6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6" y="664813"/>
            <a:ext cx="4983222" cy="61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76" y="2045010"/>
            <a:ext cx="5990254" cy="4358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nýttum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 err="1">
                <a:hlinkClick r:id="rId2"/>
              </a:rPr>
              <a:t>Læsisvefinn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frá</a:t>
            </a:r>
            <a:r>
              <a:rPr lang="en-US" dirty="0">
                <a:hlinkClick r:id="rId2"/>
              </a:rPr>
              <a:t> mms.is – </a:t>
            </a:r>
            <a:r>
              <a:rPr lang="en-US" dirty="0" err="1">
                <a:hlinkClick r:id="rId2"/>
              </a:rPr>
              <a:t>ritunarrammi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Þægilegt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nota </a:t>
            </a:r>
            <a:r>
              <a:rPr lang="en-US" dirty="0" err="1"/>
              <a:t>sjálfsmatið</a:t>
            </a:r>
            <a:r>
              <a:rPr lang="en-US" dirty="0"/>
              <a:t> </a:t>
            </a:r>
            <a:r>
              <a:rPr lang="en-US" dirty="0" err="1"/>
              <a:t>þar</a:t>
            </a:r>
            <a:endParaRPr lang="en-US" dirty="0"/>
          </a:p>
          <a:p>
            <a:pPr marL="0" indent="0" algn="ctr">
              <a:buNone/>
            </a:pPr>
            <a:br>
              <a:rPr lang="en-US" dirty="0"/>
            </a:b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verða</a:t>
            </a:r>
            <a:r>
              <a:rPr lang="en-US" dirty="0"/>
              <a:t>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meðvituð</a:t>
            </a:r>
            <a:r>
              <a:rPr lang="en-US" dirty="0"/>
              <a:t> um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er </a:t>
            </a:r>
            <a:r>
              <a:rPr lang="en-US" dirty="0" err="1"/>
              <a:t>ætlast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þeim</a:t>
            </a:r>
            <a:endParaRPr lang="en-US" dirty="0"/>
          </a:p>
          <a:p>
            <a:pPr marL="0" indent="0" algn="ctr">
              <a:buNone/>
            </a:pP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084C5-BBDD-4736-8E43-7212C3D2A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0" r="2218"/>
          <a:stretch/>
        </p:blipFill>
        <p:spPr>
          <a:xfrm>
            <a:off x="8296849" y="223936"/>
            <a:ext cx="3291771" cy="6148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A614B6-647F-4DBA-806A-1EB78DC76C64}"/>
              </a:ext>
            </a:extLst>
          </p:cNvPr>
          <p:cNvSpPr txBox="1"/>
          <p:nvPr/>
        </p:nvSpPr>
        <p:spPr>
          <a:xfrm>
            <a:off x="2642309" y="1091261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Sögugerð</a:t>
            </a:r>
            <a:endParaRPr lang="is-IS" sz="4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C642C-C129-474F-B414-D90C66C01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572" y="1091261"/>
            <a:ext cx="4272428" cy="54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63" y="2341919"/>
            <a:ext cx="6072673" cy="35923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nýttum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 err="1">
                <a:hlinkClick r:id="rId2"/>
              </a:rPr>
              <a:t>skriftarvefinn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frá</a:t>
            </a:r>
            <a:r>
              <a:rPr lang="en-US" dirty="0">
                <a:hlinkClick r:id="rId2"/>
              </a:rPr>
              <a:t> mms.is</a:t>
            </a: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657F29-09C6-45CC-9ACE-EED2E5B4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605" y="-62204"/>
            <a:ext cx="4735767" cy="6765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3280192" y="1199375"/>
            <a:ext cx="181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Skrift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63" y="2341919"/>
            <a:ext cx="6072673" cy="3592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/>
              <a:t>Hérna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í </a:t>
            </a:r>
            <a:r>
              <a:rPr lang="en-US" dirty="0" err="1"/>
              <a:t>átthagfræðinn</a:t>
            </a:r>
            <a:r>
              <a:rPr lang="en-US" dirty="0"/>
              <a:t> </a:t>
            </a:r>
            <a:r>
              <a:rPr lang="en-US" dirty="0" err="1"/>
              <a:t>verkefnið</a:t>
            </a:r>
            <a:r>
              <a:rPr lang="en-US" dirty="0"/>
              <a:t> um </a:t>
            </a:r>
            <a:r>
              <a:rPr lang="en-US" dirty="0" err="1"/>
              <a:t>störf</a:t>
            </a:r>
            <a:r>
              <a:rPr lang="en-US" dirty="0"/>
              <a:t> </a:t>
            </a:r>
            <a:r>
              <a:rPr lang="en-US" dirty="0" err="1"/>
              <a:t>lögreglunnar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nýttum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kóða</a:t>
            </a:r>
            <a:r>
              <a:rPr lang="en-US" dirty="0"/>
              <a:t> í </a:t>
            </a:r>
            <a:r>
              <a:rPr lang="en-US" dirty="0" err="1"/>
              <a:t>tenslum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orðflokka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gerðum</a:t>
            </a:r>
            <a:r>
              <a:rPr lang="en-US" dirty="0"/>
              <a:t> </a:t>
            </a:r>
            <a:r>
              <a:rPr lang="en-US" dirty="0" err="1"/>
              <a:t>leiki</a:t>
            </a:r>
            <a:r>
              <a:rPr lang="en-US" dirty="0"/>
              <a:t> í </a:t>
            </a:r>
            <a:r>
              <a:rPr lang="en-US" dirty="0" err="1"/>
              <a:t>wordwal</a:t>
            </a:r>
            <a:r>
              <a:rPr lang="en-US" dirty="0"/>
              <a:t> </a:t>
            </a:r>
            <a:r>
              <a:rPr lang="en-US" dirty="0" err="1"/>
              <a:t>tengt</a:t>
            </a:r>
            <a:r>
              <a:rPr lang="en-US" dirty="0"/>
              <a:t> </a:t>
            </a:r>
            <a:r>
              <a:rPr lang="en-US" dirty="0" err="1"/>
              <a:t>efninu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vakti</a:t>
            </a:r>
            <a:r>
              <a:rPr lang="en-US" dirty="0"/>
              <a:t> </a:t>
            </a:r>
            <a:r>
              <a:rPr lang="en-US" dirty="0" err="1"/>
              <a:t>mikla</a:t>
            </a:r>
            <a:r>
              <a:rPr lang="en-US" dirty="0"/>
              <a:t> </a:t>
            </a:r>
            <a:r>
              <a:rPr lang="en-US" dirty="0" err="1"/>
              <a:t>lukku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þessu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náðum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samþætta</a:t>
            </a:r>
            <a:r>
              <a:rPr lang="en-US" dirty="0"/>
              <a:t> </a:t>
            </a:r>
            <a:r>
              <a:rPr lang="en-US" dirty="0" err="1"/>
              <a:t>námgreinarnar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mörgum</a:t>
            </a:r>
            <a:r>
              <a:rPr lang="en-US" dirty="0"/>
              <a:t> </a:t>
            </a:r>
            <a:r>
              <a:rPr lang="en-US" dirty="0" err="1"/>
              <a:t>hæfniviðmiðum</a:t>
            </a:r>
            <a:r>
              <a:rPr lang="en-US" dirty="0"/>
              <a:t> á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tíma</a:t>
            </a: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568483" y="1217388"/>
            <a:ext cx="6518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Lesskilningur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orðflokkar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fl.</a:t>
            </a:r>
          </a:p>
          <a:p>
            <a:pPr algn="ctr"/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8D9F2-0DFB-44D7-ABDD-F0D89E926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2"/>
          <a:stretch/>
        </p:blipFill>
        <p:spPr>
          <a:xfrm>
            <a:off x="7229316" y="996950"/>
            <a:ext cx="4948252" cy="61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7778DB-B50C-413F-9A9E-DF19A113D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828" y="2035400"/>
            <a:ext cx="5199184" cy="4390800"/>
          </a:xfrm>
        </p:spPr>
      </p:pic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568483" y="1217388"/>
            <a:ext cx="6518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Lesskilningur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orðflokkar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fl.</a:t>
            </a:r>
          </a:p>
          <a:p>
            <a:pPr algn="ctr"/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4B6CB-A8EC-4A64-9AD9-342F1D68C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7"/>
          <a:stretch/>
        </p:blipFill>
        <p:spPr>
          <a:xfrm>
            <a:off x="7086600" y="1337388"/>
            <a:ext cx="4892689" cy="46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63" y="2341919"/>
            <a:ext cx="6072673" cy="35923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Nokkur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vetrarins</a:t>
            </a:r>
            <a:endParaRPr lang="is-I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2372012" y="1317563"/>
            <a:ext cx="3288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Átthagafræði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4" name="Picture 8" descr="Open photo">
            <a:extLst>
              <a:ext uri="{FF2B5EF4-FFF2-40B4-BE49-F238E27FC236}">
                <a16:creationId xmlns:a16="http://schemas.microsoft.com/office/drawing/2014/main" id="{72EB39E2-1031-45C3-9F28-813AAF20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1" y="5772538"/>
            <a:ext cx="3974841" cy="8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1492E3-F000-4A0D-AE02-D1E9EC235BCB}"/>
              </a:ext>
            </a:extLst>
          </p:cNvPr>
          <p:cNvSpPr txBox="1"/>
          <p:nvPr/>
        </p:nvSpPr>
        <p:spPr>
          <a:xfrm>
            <a:off x="640702" y="5461518"/>
            <a:ext cx="28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gerði</a:t>
            </a:r>
            <a:r>
              <a:rPr lang="en-US" dirty="0"/>
              <a:t> </a:t>
            </a:r>
            <a:r>
              <a:rPr lang="en-US" dirty="0" err="1"/>
              <a:t>ég</a:t>
            </a:r>
            <a:r>
              <a:rPr lang="en-US" dirty="0"/>
              <a:t> í </a:t>
            </a:r>
            <a:r>
              <a:rPr lang="en-US" dirty="0" err="1"/>
              <a:t>sumarfríinu</a:t>
            </a:r>
            <a:r>
              <a:rPr lang="en-US" dirty="0"/>
              <a:t>?</a:t>
            </a:r>
            <a:endParaRPr lang="is-I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0F9DBF-9430-4CB5-AC69-D9D752D36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5929" b="3316"/>
          <a:stretch/>
        </p:blipFill>
        <p:spPr>
          <a:xfrm>
            <a:off x="256591" y="1531743"/>
            <a:ext cx="1670204" cy="26063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1B8BEF-2D20-4C6D-8DF8-828F36B656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26939" r="8793" b="38503"/>
          <a:stretch/>
        </p:blipFill>
        <p:spPr>
          <a:xfrm>
            <a:off x="2100330" y="2043271"/>
            <a:ext cx="2131102" cy="14615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B7B11E-99D6-4296-814F-00C2507CA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04" y="38271"/>
            <a:ext cx="2294672" cy="32864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B6B14A-52A5-4A20-B497-5AFF7D6DB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0" y="2032778"/>
            <a:ext cx="2949288" cy="32128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FE951B-9C88-4C53-B0FE-07A561A63E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9211" r="4244" b="15828"/>
          <a:stretch/>
        </p:blipFill>
        <p:spPr>
          <a:xfrm>
            <a:off x="4155158" y="2032778"/>
            <a:ext cx="2518232" cy="3131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6F543C-F5D4-41A7-AFFE-F3F709C9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46" y="3183604"/>
            <a:ext cx="2593053" cy="2184608"/>
          </a:xfrm>
          <a:prstGeom prst="rect">
            <a:avLst/>
          </a:prstGeom>
        </p:spPr>
      </p:pic>
      <p:pic>
        <p:nvPicPr>
          <p:cNvPr id="36" name="Picture 6" descr="Open photo">
            <a:extLst>
              <a:ext uri="{FF2B5EF4-FFF2-40B4-BE49-F238E27FC236}">
                <a16:creationId xmlns:a16="http://schemas.microsoft.com/office/drawing/2014/main" id="{5F51F71D-0BE3-480B-9C09-4E6A6F00F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1" r="50000" b="15646"/>
          <a:stretch/>
        </p:blipFill>
        <p:spPr bwMode="auto">
          <a:xfrm>
            <a:off x="4560912" y="5252739"/>
            <a:ext cx="2004750" cy="13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004EB2F1-E152-42A8-9D9C-A34B19FC6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35950" r="72172" b="38368"/>
          <a:stretch/>
        </p:blipFill>
        <p:spPr bwMode="auto">
          <a:xfrm>
            <a:off x="6892548" y="5404101"/>
            <a:ext cx="916362" cy="13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60DCCAD-5A45-4259-A29B-46941138AED2}"/>
              </a:ext>
            </a:extLst>
          </p:cNvPr>
          <p:cNvSpPr txBox="1"/>
          <p:nvPr/>
        </p:nvSpPr>
        <p:spPr>
          <a:xfrm>
            <a:off x="8333792" y="5750114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Gerðum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leikrit</a:t>
            </a:r>
            <a:r>
              <a:rPr lang="en-US" dirty="0">
                <a:solidFill>
                  <a:srgbClr val="FF0000"/>
                </a:solidFill>
              </a:rPr>
              <a:t> um </a:t>
            </a:r>
            <a:r>
              <a:rPr lang="en-US" dirty="0" err="1">
                <a:solidFill>
                  <a:srgbClr val="FF0000"/>
                </a:solidFill>
              </a:rPr>
              <a:t>Línu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Langsokk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fyrir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bekkjarkvöld</a:t>
            </a:r>
            <a:endParaRPr lang="is-I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97" y="2144156"/>
            <a:ext cx="7092253" cy="429474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800" dirty="0" err="1"/>
              <a:t>Við</a:t>
            </a:r>
            <a:r>
              <a:rPr lang="en-US" sz="3800" dirty="0"/>
              <a:t> </a:t>
            </a:r>
            <a:r>
              <a:rPr lang="en-US" sz="3800" dirty="0" err="1"/>
              <a:t>gerðum</a:t>
            </a:r>
            <a:r>
              <a:rPr lang="en-US" sz="3800" dirty="0"/>
              <a:t> </a:t>
            </a:r>
            <a:r>
              <a:rPr lang="en-US" sz="3800" dirty="0" err="1"/>
              <a:t>tilraunir</a:t>
            </a:r>
            <a:r>
              <a:rPr lang="en-US" sz="3800" dirty="0"/>
              <a:t> </a:t>
            </a:r>
            <a:r>
              <a:rPr lang="en-US" sz="3800" dirty="0" err="1"/>
              <a:t>einu</a:t>
            </a:r>
            <a:r>
              <a:rPr lang="en-US" sz="3800" dirty="0"/>
              <a:t> </a:t>
            </a:r>
            <a:r>
              <a:rPr lang="en-US" sz="3800" dirty="0" err="1"/>
              <a:t>sinni</a:t>
            </a:r>
            <a:r>
              <a:rPr lang="en-US" sz="3800" dirty="0"/>
              <a:t> í </a:t>
            </a:r>
            <a:r>
              <a:rPr lang="en-US" sz="3800" dirty="0" err="1"/>
              <a:t>mánuði</a:t>
            </a:r>
            <a:r>
              <a:rPr lang="en-US" sz="3800" dirty="0"/>
              <a:t> </a:t>
            </a:r>
            <a:r>
              <a:rPr lang="en-US" sz="3800" dirty="0" err="1"/>
              <a:t>t.d.</a:t>
            </a:r>
            <a:r>
              <a:rPr lang="en-US" sz="3800" dirty="0"/>
              <a:t> </a:t>
            </a:r>
            <a:r>
              <a:rPr lang="en-US" sz="3800" dirty="0" err="1"/>
              <a:t>að</a:t>
            </a:r>
            <a:r>
              <a:rPr lang="en-US" sz="3800" dirty="0"/>
              <a:t> </a:t>
            </a:r>
            <a:r>
              <a:rPr lang="en-US" sz="3800" dirty="0" err="1"/>
              <a:t>fljóta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sökkva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með</a:t>
            </a:r>
            <a:r>
              <a:rPr lang="en-US" sz="3800" dirty="0"/>
              <a:t> </a:t>
            </a:r>
            <a:r>
              <a:rPr lang="en-US" sz="3800" dirty="0" err="1"/>
              <a:t>eggi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slati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Tilraun</a:t>
            </a:r>
            <a:r>
              <a:rPr lang="en-US" sz="3800" dirty="0"/>
              <a:t> </a:t>
            </a:r>
            <a:r>
              <a:rPr lang="en-US" sz="3800" dirty="0" err="1"/>
              <a:t>með</a:t>
            </a:r>
            <a:r>
              <a:rPr lang="en-US" sz="3800" dirty="0"/>
              <a:t> </a:t>
            </a:r>
            <a:r>
              <a:rPr lang="en-US" sz="3800" dirty="0" err="1"/>
              <a:t>uppgufun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Tilraunir</a:t>
            </a:r>
            <a:r>
              <a:rPr lang="en-US" sz="3800" dirty="0"/>
              <a:t> </a:t>
            </a:r>
            <a:r>
              <a:rPr lang="en-US" sz="3800" dirty="0" err="1"/>
              <a:t>með</a:t>
            </a:r>
            <a:r>
              <a:rPr lang="en-US" sz="3800" dirty="0"/>
              <a:t> </a:t>
            </a:r>
            <a:r>
              <a:rPr lang="en-US" sz="3800" dirty="0" err="1"/>
              <a:t>úrkomu</a:t>
            </a:r>
            <a:r>
              <a:rPr lang="en-US" sz="3800" dirty="0"/>
              <a:t>, </a:t>
            </a:r>
            <a:r>
              <a:rPr lang="en-US" sz="3800" dirty="0" err="1"/>
              <a:t>vind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hita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Tilraun</a:t>
            </a:r>
            <a:r>
              <a:rPr lang="en-US" sz="3800" dirty="0"/>
              <a:t> </a:t>
            </a:r>
            <a:r>
              <a:rPr lang="en-US" sz="3800" dirty="0" err="1"/>
              <a:t>með</a:t>
            </a:r>
            <a:r>
              <a:rPr lang="en-US" sz="3800" dirty="0"/>
              <a:t> </a:t>
            </a:r>
            <a:r>
              <a:rPr lang="en-US" sz="3800" dirty="0" err="1"/>
              <a:t>vatn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salt – </a:t>
            </a:r>
            <a:r>
              <a:rPr lang="en-US" sz="3800" dirty="0" err="1"/>
              <a:t>galdrar</a:t>
            </a:r>
            <a:r>
              <a:rPr lang="en-US" sz="3800" dirty="0"/>
              <a:t>! </a:t>
            </a:r>
          </a:p>
          <a:p>
            <a:pPr marL="0" indent="0" algn="ctr">
              <a:buNone/>
            </a:pPr>
            <a:r>
              <a:rPr lang="en-US" sz="3800" dirty="0"/>
              <a:t>Lita </a:t>
            </a:r>
            <a:r>
              <a:rPr lang="en-US" sz="3800" dirty="0" err="1"/>
              <a:t>sellerí</a:t>
            </a:r>
            <a:r>
              <a:rPr lang="en-US" sz="3800" dirty="0"/>
              <a:t> </a:t>
            </a:r>
            <a:r>
              <a:rPr lang="en-US" sz="3800" dirty="0" err="1"/>
              <a:t>með</a:t>
            </a:r>
            <a:r>
              <a:rPr lang="en-US" sz="3800" dirty="0"/>
              <a:t> </a:t>
            </a:r>
            <a:r>
              <a:rPr lang="en-US" sz="3800" dirty="0" err="1"/>
              <a:t>matarlitum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Vatn</a:t>
            </a:r>
            <a:r>
              <a:rPr lang="en-US" sz="3800" dirty="0"/>
              <a:t>, </a:t>
            </a:r>
            <a:r>
              <a:rPr lang="en-US" sz="3800" dirty="0" err="1"/>
              <a:t>sápa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piparkorn</a:t>
            </a:r>
            <a:r>
              <a:rPr lang="en-US" sz="3800" dirty="0"/>
              <a:t> </a:t>
            </a:r>
            <a:r>
              <a:rPr lang="en-US" sz="3800" dirty="0" err="1"/>
              <a:t>til</a:t>
            </a:r>
            <a:r>
              <a:rPr lang="en-US" sz="3800" dirty="0"/>
              <a:t> </a:t>
            </a:r>
            <a:r>
              <a:rPr lang="en-US" sz="3800" dirty="0" err="1"/>
              <a:t>að</a:t>
            </a:r>
            <a:r>
              <a:rPr lang="en-US" sz="3800" dirty="0"/>
              <a:t> </a:t>
            </a:r>
            <a:r>
              <a:rPr lang="en-US" sz="3800" dirty="0" err="1"/>
              <a:t>átta</a:t>
            </a:r>
            <a:r>
              <a:rPr lang="en-US" sz="3800" dirty="0"/>
              <a:t> sig á </a:t>
            </a:r>
            <a:r>
              <a:rPr lang="en-US" sz="3800" dirty="0" err="1"/>
              <a:t>hvað</a:t>
            </a:r>
            <a:r>
              <a:rPr lang="en-US" sz="3800" dirty="0"/>
              <a:t> </a:t>
            </a:r>
            <a:r>
              <a:rPr lang="en-US" sz="3800" dirty="0" err="1"/>
              <a:t>sápan</a:t>
            </a:r>
            <a:r>
              <a:rPr lang="en-US" sz="3800" dirty="0"/>
              <a:t> er </a:t>
            </a:r>
            <a:r>
              <a:rPr lang="en-US" sz="3800" dirty="0" err="1"/>
              <a:t>mikilvæg</a:t>
            </a:r>
            <a:r>
              <a:rPr lang="en-US" sz="3800" dirty="0"/>
              <a:t> í </a:t>
            </a:r>
            <a:r>
              <a:rPr lang="en-US" sz="3800" dirty="0" err="1"/>
              <a:t>handþvotti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Mentos </a:t>
            </a:r>
            <a:r>
              <a:rPr lang="en-US" sz="3800" dirty="0" err="1"/>
              <a:t>tilraun</a:t>
            </a:r>
            <a:r>
              <a:rPr lang="en-US" sz="3800" dirty="0"/>
              <a:t> – </a:t>
            </a:r>
            <a:r>
              <a:rPr lang="en-US" sz="3800" dirty="0" err="1"/>
              <a:t>gos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hljóðtilraun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dirty="0" err="1"/>
              <a:t>Ljós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skuggi</a:t>
            </a:r>
            <a:r>
              <a:rPr lang="en-US" sz="3800" dirty="0"/>
              <a:t> – </a:t>
            </a:r>
            <a:r>
              <a:rPr lang="en-US" sz="3800" dirty="0" err="1"/>
              <a:t>tilraun</a:t>
            </a:r>
            <a:r>
              <a:rPr lang="en-US" sz="3800" dirty="0"/>
              <a:t> </a:t>
            </a:r>
            <a:r>
              <a:rPr lang="en-US" sz="3800" dirty="0" err="1"/>
              <a:t>úti</a:t>
            </a:r>
            <a:r>
              <a:rPr lang="en-US" sz="3800" dirty="0"/>
              <a:t>, </a:t>
            </a:r>
            <a:r>
              <a:rPr lang="en-US" sz="3800" dirty="0" err="1"/>
              <a:t>teikna</a:t>
            </a:r>
            <a:r>
              <a:rPr lang="en-US" sz="3800" dirty="0"/>
              <a:t> </a:t>
            </a:r>
            <a:r>
              <a:rPr lang="en-US" sz="3800" dirty="0" err="1"/>
              <a:t>skugga</a:t>
            </a:r>
            <a:endParaRPr lang="en-US" sz="3800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3280192" y="1199375"/>
            <a:ext cx="2710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Tilraunir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Open photo">
            <a:extLst>
              <a:ext uri="{FF2B5EF4-FFF2-40B4-BE49-F238E27FC236}">
                <a16:creationId xmlns:a16="http://schemas.microsoft.com/office/drawing/2014/main" id="{1A73EF8E-6FBB-460C-A82F-53FC5EFAF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8903" r="10681" b="8903"/>
          <a:stretch/>
        </p:blipFill>
        <p:spPr bwMode="auto">
          <a:xfrm>
            <a:off x="7875037" y="1296954"/>
            <a:ext cx="3844212" cy="50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hlinkClick r:id="rId4"/>
            <a:extLst>
              <a:ext uri="{FF2B5EF4-FFF2-40B4-BE49-F238E27FC236}">
                <a16:creationId xmlns:a16="http://schemas.microsoft.com/office/drawing/2014/main" id="{E81A81BF-B0ED-4F53-8ABE-1A7A0380C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9" b="6795"/>
          <a:stretch/>
        </p:blipFill>
        <p:spPr bwMode="auto">
          <a:xfrm>
            <a:off x="7273180" y="986460"/>
            <a:ext cx="1390811" cy="20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7D4C-4280-41E9-BA8B-BC66C4F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27" y="2080662"/>
            <a:ext cx="6496180" cy="425793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nýttum</a:t>
            </a:r>
            <a:r>
              <a:rPr lang="en-US" sz="6400" dirty="0"/>
              <a:t> </a:t>
            </a:r>
            <a:r>
              <a:rPr lang="en-US" sz="6400" dirty="0" err="1"/>
              <a:t>okkur</a:t>
            </a:r>
            <a:r>
              <a:rPr lang="en-US" sz="6400" dirty="0"/>
              <a:t> </a:t>
            </a:r>
            <a:r>
              <a:rPr lang="en-US" sz="6400" dirty="0" err="1"/>
              <a:t>lása</a:t>
            </a:r>
            <a:r>
              <a:rPr lang="en-US" sz="6400" dirty="0"/>
              <a:t> </a:t>
            </a:r>
            <a:r>
              <a:rPr lang="en-US" sz="6400" dirty="0" err="1"/>
              <a:t>þrautalausnirnar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kahoot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wordwal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qr</a:t>
            </a:r>
            <a:r>
              <a:rPr lang="en-US" sz="6400" dirty="0"/>
              <a:t> </a:t>
            </a:r>
            <a:r>
              <a:rPr lang="en-US" sz="6400" dirty="0" err="1"/>
              <a:t>kóðaleiki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útileiki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hringekjur</a:t>
            </a:r>
            <a:r>
              <a:rPr lang="en-US" sz="6400" dirty="0"/>
              <a:t> / </a:t>
            </a:r>
            <a:r>
              <a:rPr lang="en-US" sz="6400" dirty="0" err="1"/>
              <a:t>stöðvavinnu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Fórum</a:t>
            </a:r>
            <a:r>
              <a:rPr lang="en-US" sz="6400" dirty="0"/>
              <a:t> í </a:t>
            </a:r>
            <a:r>
              <a:rPr lang="en-US" sz="6400" dirty="0" err="1"/>
              <a:t>búðaleik</a:t>
            </a:r>
            <a:r>
              <a:rPr lang="en-US" sz="6400" dirty="0"/>
              <a:t> </a:t>
            </a:r>
            <a:r>
              <a:rPr lang="en-US" sz="6400" dirty="0" err="1"/>
              <a:t>þar</a:t>
            </a:r>
            <a:r>
              <a:rPr lang="en-US" sz="6400" dirty="0"/>
              <a:t> </a:t>
            </a:r>
            <a:r>
              <a:rPr lang="en-US" sz="6400" dirty="0" err="1"/>
              <a:t>sem</a:t>
            </a:r>
            <a:r>
              <a:rPr lang="en-US" sz="6400" dirty="0"/>
              <a:t> </a:t>
            </a:r>
            <a:r>
              <a:rPr lang="en-US" sz="6400" dirty="0" err="1"/>
              <a:t>þau</a:t>
            </a:r>
            <a:r>
              <a:rPr lang="en-US" sz="6400" dirty="0"/>
              <a:t> </a:t>
            </a:r>
            <a:r>
              <a:rPr lang="en-US" sz="6400" dirty="0" err="1"/>
              <a:t>keyptu</a:t>
            </a:r>
            <a:r>
              <a:rPr lang="en-US" sz="6400" dirty="0"/>
              <a:t> kex, </a:t>
            </a:r>
            <a:r>
              <a:rPr lang="en-US" sz="6400" dirty="0" err="1"/>
              <a:t>nammi</a:t>
            </a:r>
            <a:r>
              <a:rPr lang="en-US" sz="6400" dirty="0"/>
              <a:t> </a:t>
            </a:r>
            <a:r>
              <a:rPr lang="en-US" sz="6400" dirty="0" err="1"/>
              <a:t>og</a:t>
            </a:r>
            <a:r>
              <a:rPr lang="en-US" sz="6400" dirty="0"/>
              <a:t> </a:t>
            </a:r>
            <a:r>
              <a:rPr lang="en-US" sz="6400" dirty="0" err="1"/>
              <a:t>djús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Förum</a:t>
            </a:r>
            <a:r>
              <a:rPr lang="en-US" sz="6400" dirty="0"/>
              <a:t> í </a:t>
            </a:r>
            <a:r>
              <a:rPr lang="en-US" sz="6400" dirty="0" err="1"/>
              <a:t>húsdýragarðinn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</a:t>
            </a:r>
            <a:r>
              <a:rPr lang="en-US" sz="6400" dirty="0" err="1"/>
              <a:t>ipada</a:t>
            </a:r>
            <a:r>
              <a:rPr lang="en-US" sz="6400" dirty="0"/>
              <a:t> </a:t>
            </a:r>
            <a:r>
              <a:rPr lang="en-US" sz="6400" dirty="0" err="1"/>
              <a:t>og</a:t>
            </a:r>
            <a:r>
              <a:rPr lang="en-US" sz="6400" dirty="0"/>
              <a:t> </a:t>
            </a:r>
            <a:r>
              <a:rPr lang="en-US" sz="6400" dirty="0" err="1"/>
              <a:t>okkur</a:t>
            </a:r>
            <a:r>
              <a:rPr lang="en-US" sz="6400" dirty="0"/>
              <a:t> </a:t>
            </a:r>
            <a:r>
              <a:rPr lang="en-US" sz="6400" dirty="0" err="1"/>
              <a:t>vanar</a:t>
            </a:r>
            <a:r>
              <a:rPr lang="en-US" sz="6400" dirty="0"/>
              <a:t> </a:t>
            </a:r>
            <a:r>
              <a:rPr lang="en-US" sz="6400" dirty="0" err="1"/>
              <a:t>að</a:t>
            </a:r>
            <a:r>
              <a:rPr lang="en-US" sz="6400" dirty="0"/>
              <a:t> vera </a:t>
            </a:r>
            <a:r>
              <a:rPr lang="en-US" sz="6400" dirty="0" err="1"/>
              <a:t>með</a:t>
            </a:r>
            <a:r>
              <a:rPr lang="en-US" sz="6400" dirty="0"/>
              <a:t> </a:t>
            </a:r>
            <a:r>
              <a:rPr lang="en-US" sz="6400" dirty="0" err="1"/>
              <a:t>heilt</a:t>
            </a:r>
            <a:r>
              <a:rPr lang="en-US" sz="6400" dirty="0"/>
              <a:t> </a:t>
            </a:r>
            <a:r>
              <a:rPr lang="en-US" sz="6400" dirty="0" err="1"/>
              <a:t>bekkjarsett</a:t>
            </a:r>
            <a:r>
              <a:rPr lang="en-US" sz="6400" dirty="0"/>
              <a:t> </a:t>
            </a:r>
            <a:r>
              <a:rPr lang="en-US" sz="6400" dirty="0" err="1"/>
              <a:t>næsta</a:t>
            </a:r>
            <a:r>
              <a:rPr lang="en-US" sz="6400" dirty="0"/>
              <a:t> </a:t>
            </a:r>
            <a:r>
              <a:rPr lang="en-US" sz="6400" dirty="0" err="1"/>
              <a:t>vetur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fórum</a:t>
            </a:r>
            <a:r>
              <a:rPr lang="en-US" sz="6400" dirty="0"/>
              <a:t> í </a:t>
            </a:r>
            <a:r>
              <a:rPr lang="en-US" sz="6400" dirty="0" err="1"/>
              <a:t>innileiki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Við</a:t>
            </a:r>
            <a:r>
              <a:rPr lang="en-US" sz="6400" dirty="0"/>
              <a:t> </a:t>
            </a:r>
            <a:r>
              <a:rPr lang="en-US" sz="6400" dirty="0" err="1"/>
              <a:t>notuðum</a:t>
            </a:r>
            <a:r>
              <a:rPr lang="en-US" sz="6400" dirty="0"/>
              <a:t> just dance</a:t>
            </a:r>
          </a:p>
          <a:p>
            <a:pPr marL="0" indent="0" algn="ctr">
              <a:buNone/>
            </a:pPr>
            <a:r>
              <a:rPr lang="en-US" sz="6400" dirty="0" err="1"/>
              <a:t>og</a:t>
            </a:r>
            <a:r>
              <a:rPr lang="en-US" sz="6400" dirty="0"/>
              <a:t> </a:t>
            </a:r>
            <a:r>
              <a:rPr lang="en-US" sz="6400" dirty="0" err="1"/>
              <a:t>fleira</a:t>
            </a:r>
            <a:r>
              <a:rPr lang="en-US" sz="6400" dirty="0"/>
              <a:t> </a:t>
            </a:r>
            <a:r>
              <a:rPr lang="en-US" sz="6400" dirty="0" err="1"/>
              <a:t>og</a:t>
            </a:r>
            <a:r>
              <a:rPr lang="en-US" sz="6400" dirty="0"/>
              <a:t> </a:t>
            </a:r>
            <a:r>
              <a:rPr lang="en-US" sz="6400" dirty="0" err="1"/>
              <a:t>fleira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 err="1"/>
              <a:t>Jólagjöfin</a:t>
            </a:r>
            <a:r>
              <a:rPr lang="en-US" sz="6400" dirty="0"/>
              <a:t> var </a:t>
            </a:r>
            <a:r>
              <a:rPr lang="en-US" sz="6400" dirty="0" err="1"/>
              <a:t>kærleikskrukka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/>
              <a:t>Steam – </a:t>
            </a:r>
            <a:r>
              <a:rPr lang="en-US" sz="6400" dirty="0" err="1"/>
              <a:t>snjókorn</a:t>
            </a:r>
            <a:r>
              <a:rPr lang="en-US" sz="6400" dirty="0"/>
              <a:t> , </a:t>
            </a:r>
            <a:r>
              <a:rPr lang="en-US" sz="6400" dirty="0" err="1"/>
              <a:t>sykurpúðar</a:t>
            </a:r>
            <a:r>
              <a:rPr lang="en-US" sz="6400" dirty="0"/>
              <a:t> </a:t>
            </a:r>
            <a:r>
              <a:rPr lang="en-US" sz="6400" dirty="0" err="1"/>
              <a:t>og</a:t>
            </a:r>
            <a:r>
              <a:rPr lang="en-US" sz="6400" dirty="0"/>
              <a:t> </a:t>
            </a:r>
            <a:r>
              <a:rPr lang="en-US" sz="6400" dirty="0" err="1"/>
              <a:t>tannstönglar</a:t>
            </a:r>
            <a:r>
              <a:rPr lang="en-US" sz="6400" dirty="0"/>
              <a:t> </a:t>
            </a:r>
            <a:r>
              <a:rPr lang="en-US" sz="6400" dirty="0" err="1"/>
              <a:t>eða</a:t>
            </a:r>
            <a:r>
              <a:rPr lang="en-US" sz="6400" dirty="0"/>
              <a:t> </a:t>
            </a:r>
            <a:r>
              <a:rPr lang="en-US" sz="6400" dirty="0" err="1"/>
              <a:t>grillpinnar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Skóli Ísaks Jónssonar">
            <a:extLst>
              <a:ext uri="{FF2B5EF4-FFF2-40B4-BE49-F238E27FC236}">
                <a16:creationId xmlns:a16="http://schemas.microsoft.com/office/drawing/2014/main" id="{7CFE6072-928C-4AB0-812C-3E68884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05"/>
            <a:ext cx="7645400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FD6A2-94A9-49A2-9CA6-49C257AD4961}"/>
              </a:ext>
            </a:extLst>
          </p:cNvPr>
          <p:cNvSpPr txBox="1"/>
          <p:nvPr/>
        </p:nvSpPr>
        <p:spPr>
          <a:xfrm>
            <a:off x="2322250" y="1296954"/>
            <a:ext cx="365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Allskonar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leikir</a:t>
            </a:r>
            <a:endParaRPr lang="is-I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351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7 ára  veturinn  2025 - 2026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ára  veturinn  2025 - 2026</dc:title>
  <dc:creator>Bjōrg Vigfúsína</dc:creator>
  <cp:lastModifiedBy>Bjōrg Vigfúsína</cp:lastModifiedBy>
  <cp:revision>17</cp:revision>
  <dcterms:created xsi:type="dcterms:W3CDTF">2026-05-23T13:03:55Z</dcterms:created>
  <dcterms:modified xsi:type="dcterms:W3CDTF">2026-05-23T15:15:23Z</dcterms:modified>
</cp:coreProperties>
</file>