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Helvetica World" panose="020B0604020202020204" charset="-128"/>
      <p:regular r:id="rId11"/>
    </p:embeddedFont>
    <p:embeddedFont>
      <p:font typeface="Helvetica World Bold" panose="020B0604020202020204" charset="-128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eorgia Pro Condense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423" y="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700"/>
            <a:ext cx="11201400" cy="10299700"/>
            <a:chOff x="0" y="0"/>
            <a:chExt cx="963348" cy="885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3348" cy="885799"/>
            </a:xfrm>
            <a:custGeom>
              <a:avLst/>
              <a:gdLst/>
              <a:ahLst/>
              <a:cxnLst/>
              <a:rect l="l" t="t" r="r" b="b"/>
              <a:pathLst>
                <a:path w="963348" h="885799">
                  <a:moveTo>
                    <a:pt x="0" y="0"/>
                  </a:moveTo>
                  <a:lnTo>
                    <a:pt x="963348" y="0"/>
                  </a:lnTo>
                  <a:lnTo>
                    <a:pt x="963348" y="885799"/>
                  </a:lnTo>
                  <a:lnTo>
                    <a:pt x="0" y="885799"/>
                  </a:lnTo>
                  <a:close/>
                </a:path>
              </a:pathLst>
            </a:custGeom>
            <a:solidFill>
              <a:srgbClr val="F9F7F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868150" y="666750"/>
            <a:ext cx="5753100" cy="8953500"/>
            <a:chOff x="0" y="0"/>
            <a:chExt cx="814724" cy="12679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4724" cy="1267949"/>
            </a:xfrm>
            <a:custGeom>
              <a:avLst/>
              <a:gdLst/>
              <a:ahLst/>
              <a:cxnLst/>
              <a:rect l="l" t="t" r="r" b="b"/>
              <a:pathLst>
                <a:path w="814724" h="1267949">
                  <a:moveTo>
                    <a:pt x="26914" y="0"/>
                  </a:moveTo>
                  <a:lnTo>
                    <a:pt x="787810" y="0"/>
                  </a:lnTo>
                  <a:cubicBezTo>
                    <a:pt x="802675" y="0"/>
                    <a:pt x="814724" y="12050"/>
                    <a:pt x="814724" y="26914"/>
                  </a:cubicBezTo>
                  <a:lnTo>
                    <a:pt x="814724" y="1241035"/>
                  </a:lnTo>
                  <a:cubicBezTo>
                    <a:pt x="814724" y="1255899"/>
                    <a:pt x="802675" y="1267949"/>
                    <a:pt x="787810" y="1267949"/>
                  </a:cubicBezTo>
                  <a:lnTo>
                    <a:pt x="26914" y="1267949"/>
                  </a:lnTo>
                  <a:cubicBezTo>
                    <a:pt x="12050" y="1267949"/>
                    <a:pt x="0" y="1255899"/>
                    <a:pt x="0" y="1241035"/>
                  </a:cubicBezTo>
                  <a:lnTo>
                    <a:pt x="0" y="26914"/>
                  </a:lnTo>
                  <a:cubicBezTo>
                    <a:pt x="0" y="12050"/>
                    <a:pt x="12050" y="0"/>
                    <a:pt x="26914" y="0"/>
                  </a:cubicBezTo>
                  <a:close/>
                </a:path>
              </a:pathLst>
            </a:custGeom>
            <a:blipFill>
              <a:blip r:embed="rId2"/>
              <a:stretch>
                <a:fillRect l="-579" r="-579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3117037">
            <a:off x="8947742" y="7656091"/>
            <a:ext cx="2112604" cy="1859092"/>
          </a:xfrm>
          <a:custGeom>
            <a:avLst/>
            <a:gdLst/>
            <a:ahLst/>
            <a:cxnLst/>
            <a:rect l="l" t="t" r="r" b="b"/>
            <a:pathLst>
              <a:path w="2112604" h="1859092">
                <a:moveTo>
                  <a:pt x="0" y="0"/>
                </a:moveTo>
                <a:lnTo>
                  <a:pt x="2112604" y="0"/>
                </a:lnTo>
                <a:lnTo>
                  <a:pt x="2112604" y="1859091"/>
                </a:lnTo>
                <a:lnTo>
                  <a:pt x="0" y="1859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66750" y="9001760"/>
            <a:ext cx="6886575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40"/>
              </a:lnSpc>
            </a:pPr>
            <a:r>
              <a:rPr lang="en-US" sz="3800" u="none" strike="noStrike" spc="-57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Kynning fyrir 2. bekk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5380" y="889343"/>
            <a:ext cx="9754495" cy="268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5"/>
              </a:lnSpc>
            </a:pPr>
            <a:r>
              <a:rPr lang="en-US" sz="10275" u="none" strike="noStrike" spc="-359">
                <a:solidFill>
                  <a:srgbClr val="0C3C50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Störf hjá Landhelgisgæslunni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59300" y="92011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2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66750" y="666750"/>
            <a:ext cx="16954500" cy="8953500"/>
            <a:chOff x="0" y="0"/>
            <a:chExt cx="4465383" cy="23581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5383" cy="2358124"/>
            </a:xfrm>
            <a:custGeom>
              <a:avLst/>
              <a:gdLst/>
              <a:ahLst/>
              <a:cxnLst/>
              <a:rect l="l" t="t" r="r" b="b"/>
              <a:pathLst>
                <a:path w="4465383" h="2358124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A1D6E2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00225" y="1562100"/>
            <a:ext cx="12944475" cy="3619500"/>
            <a:chOff x="0" y="0"/>
            <a:chExt cx="17259300" cy="48260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17259300" cy="1702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400"/>
                </a:lnSpc>
              </a:pPr>
              <a:r>
                <a:rPr lang="en-US" sz="8000" spc="-240">
                  <a:solidFill>
                    <a:srgbClr val="0C3C50"/>
                  </a:solidFill>
                  <a:latin typeface="Georgia Pro Condensed"/>
                  <a:ea typeface="Georgia Pro Condensed"/>
                  <a:cs typeface="Georgia Pro Condensed"/>
                  <a:sym typeface="Georgia Pro Condensed"/>
                </a:rPr>
                <a:t>Hlutverk Landhelgisgæslunnar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187687"/>
              <a:ext cx="17259300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 b="1" spc="-37">
                  <a:solidFill>
                    <a:srgbClr val="0C3C5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Passar upp á hafið fyrir okkur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059641"/>
              <a:ext cx="13512134" cy="1766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spc="-37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Landhelgisgæslan </a:t>
              </a:r>
              <a:r>
                <a:rPr lang="en-US" sz="2499" b="1" spc="-37">
                  <a:solidFill>
                    <a:srgbClr val="0C3C5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verndar hafið</a:t>
              </a:r>
              <a:r>
                <a:rPr lang="en-US" sz="2499" spc="-37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eins og lögreglan verndar göturnar. Hún fylgist með skipum og sér um björgun þegar fólk lendir í vandræðum á sjónum.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3117037">
            <a:off x="16099474" y="7952721"/>
            <a:ext cx="2112604" cy="1859092"/>
          </a:xfrm>
          <a:custGeom>
            <a:avLst/>
            <a:gdLst/>
            <a:ahLst/>
            <a:cxnLst/>
            <a:rect l="l" t="t" r="r" b="b"/>
            <a:pathLst>
              <a:path w="2112604" h="1859092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7695771" y="4802984"/>
            <a:ext cx="7733119" cy="4079283"/>
          </a:xfrm>
          <a:custGeom>
            <a:avLst/>
            <a:gdLst/>
            <a:ahLst/>
            <a:cxnLst/>
            <a:rect l="l" t="t" r="r" b="b"/>
            <a:pathLst>
              <a:path w="7733119" h="4079283">
                <a:moveTo>
                  <a:pt x="0" y="0"/>
                </a:moveTo>
                <a:lnTo>
                  <a:pt x="7733119" y="0"/>
                </a:lnTo>
                <a:lnTo>
                  <a:pt x="7733119" y="4079283"/>
                </a:lnTo>
                <a:lnTo>
                  <a:pt x="0" y="407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59300" y="92011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3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66750" y="666750"/>
            <a:ext cx="16954500" cy="8953500"/>
            <a:chOff x="0" y="0"/>
            <a:chExt cx="4465383" cy="23581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5383" cy="2358124"/>
            </a:xfrm>
            <a:custGeom>
              <a:avLst/>
              <a:gdLst/>
              <a:ahLst/>
              <a:cxnLst/>
              <a:rect l="l" t="t" r="r" b="b"/>
              <a:pathLst>
                <a:path w="4465383" h="2358124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F9F7F7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117037">
            <a:off x="16099474" y="7952721"/>
            <a:ext cx="2112604" cy="1859092"/>
          </a:xfrm>
          <a:custGeom>
            <a:avLst/>
            <a:gdLst/>
            <a:ahLst/>
            <a:cxnLst/>
            <a:rect l="l" t="t" r="r" b="b"/>
            <a:pathLst>
              <a:path w="2112604" h="1859092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2451690" y="5481566"/>
            <a:ext cx="6470967" cy="3559032"/>
          </a:xfrm>
          <a:custGeom>
            <a:avLst/>
            <a:gdLst/>
            <a:ahLst/>
            <a:cxnLst/>
            <a:rect l="l" t="t" r="r" b="b"/>
            <a:pathLst>
              <a:path w="6470967" h="3559032">
                <a:moveTo>
                  <a:pt x="0" y="0"/>
                </a:moveTo>
                <a:lnTo>
                  <a:pt x="6470967" y="0"/>
                </a:lnTo>
                <a:lnTo>
                  <a:pt x="6470967" y="3559032"/>
                </a:lnTo>
                <a:lnTo>
                  <a:pt x="0" y="3559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91624" y="3352800"/>
            <a:ext cx="5508272" cy="5208622"/>
          </a:xfrm>
          <a:custGeom>
            <a:avLst/>
            <a:gdLst/>
            <a:ahLst/>
            <a:cxnLst/>
            <a:rect l="l" t="t" r="r" b="b"/>
            <a:pathLst>
              <a:path w="5508272" h="5208622">
                <a:moveTo>
                  <a:pt x="0" y="0"/>
                </a:moveTo>
                <a:lnTo>
                  <a:pt x="5508272" y="0"/>
                </a:lnTo>
                <a:lnTo>
                  <a:pt x="5508272" y="5208622"/>
                </a:lnTo>
                <a:lnTo>
                  <a:pt x="0" y="5208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800225" y="1497806"/>
            <a:ext cx="12944475" cy="3673871"/>
            <a:chOff x="0" y="-85725"/>
            <a:chExt cx="17259300" cy="489849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85725"/>
              <a:ext cx="17259300" cy="1702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400"/>
                </a:lnSpc>
              </a:pPr>
              <a:r>
                <a:rPr lang="en-US" sz="8000" spc="-240">
                  <a:solidFill>
                    <a:srgbClr val="0C3C50"/>
                  </a:solidFill>
                  <a:latin typeface="Georgia Pro Condensed"/>
                  <a:ea typeface="Georgia Pro Condensed"/>
                  <a:cs typeface="Georgia Pro Condensed"/>
                  <a:sym typeface="Georgia Pro Condensed"/>
                </a:rPr>
                <a:t>Hvað er lögsaga?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187687"/>
              <a:ext cx="17259300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 b="1" spc="-37">
                  <a:solidFill>
                    <a:srgbClr val="0C3C5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Svæði fyrir íslenska veiðimenn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059641"/>
              <a:ext cx="13512135" cy="1753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Lögsaga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er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mikilvægt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svæði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í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kringum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Ísland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þar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sem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aðeins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Íslendingar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mega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veiða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fisk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,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og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Landhelgisgæslan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passar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að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enginn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brjóti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reglurnar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um </a:t>
              </a:r>
              <a:r>
                <a:rPr lang="en-US" sz="2499" spc="-37" dirty="0" err="1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veiðarnar</a:t>
              </a:r>
              <a:r>
                <a:rPr lang="en-US" sz="2499" spc="-37" dirty="0">
                  <a:solidFill>
                    <a:srgbClr val="0C3C5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6750" y="8228330"/>
            <a:ext cx="6886575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Þyrlur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fara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í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leit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ef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einhver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týnist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eða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slasast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</a:t>
            </a:r>
          </a:p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Hjálpa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löggunni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ef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þeir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þurfa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hjálp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</a:t>
            </a:r>
          </a:p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Vakt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allan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sólarhringinn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,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allan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ársins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hring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6750" y="590550"/>
            <a:ext cx="6886575" cy="234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60"/>
              </a:lnSpc>
            </a:pPr>
            <a:r>
              <a:rPr lang="en-US" sz="7200" spc="-215">
                <a:solidFill>
                  <a:srgbClr val="0C3C50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Björgunarstörf hjá Landhelgisgæslunni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991600" y="0"/>
            <a:ext cx="9296400" cy="10287000"/>
            <a:chOff x="0" y="0"/>
            <a:chExt cx="1220873" cy="13509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0873" cy="1350966"/>
            </a:xfrm>
            <a:custGeom>
              <a:avLst/>
              <a:gdLst/>
              <a:ahLst/>
              <a:cxnLst/>
              <a:rect l="l" t="t" r="r" b="b"/>
              <a:pathLst>
                <a:path w="1220873" h="1350966">
                  <a:moveTo>
                    <a:pt x="0" y="0"/>
                  </a:moveTo>
                  <a:lnTo>
                    <a:pt x="1220873" y="0"/>
                  </a:lnTo>
                  <a:lnTo>
                    <a:pt x="1220873" y="1350966"/>
                  </a:lnTo>
                  <a:lnTo>
                    <a:pt x="0" y="1350966"/>
                  </a:lnTo>
                  <a:close/>
                </a:path>
              </a:pathLst>
            </a:custGeom>
            <a:blipFill>
              <a:blip r:embed="rId2"/>
              <a:stretch>
                <a:fillRect l="-417" r="-417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0"/>
            <a:ext cx="8991600" cy="3352800"/>
            <a:chOff x="0" y="0"/>
            <a:chExt cx="2368158" cy="883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8158" cy="883042"/>
            </a:xfrm>
            <a:custGeom>
              <a:avLst/>
              <a:gdLst/>
              <a:ahLst/>
              <a:cxnLst/>
              <a:rect l="l" t="t" r="r" b="b"/>
              <a:pathLst>
                <a:path w="2368158" h="883042">
                  <a:moveTo>
                    <a:pt x="0" y="0"/>
                  </a:moveTo>
                  <a:lnTo>
                    <a:pt x="2368158" y="0"/>
                  </a:lnTo>
                  <a:lnTo>
                    <a:pt x="2368158" y="883042"/>
                  </a:lnTo>
                  <a:lnTo>
                    <a:pt x="0" y="883042"/>
                  </a:lnTo>
                  <a:close/>
                </a:path>
              </a:pathLst>
            </a:custGeom>
            <a:solidFill>
              <a:srgbClr val="A1D6E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368158" cy="940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91600" y="0"/>
            <a:ext cx="9296400" cy="10287000"/>
            <a:chOff x="0" y="0"/>
            <a:chExt cx="1220873" cy="13509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0873" cy="1350966"/>
            </a:xfrm>
            <a:custGeom>
              <a:avLst/>
              <a:gdLst/>
              <a:ahLst/>
              <a:cxnLst/>
              <a:rect l="l" t="t" r="r" b="b"/>
              <a:pathLst>
                <a:path w="1220873" h="1350966">
                  <a:moveTo>
                    <a:pt x="0" y="0"/>
                  </a:moveTo>
                  <a:lnTo>
                    <a:pt x="1220873" y="0"/>
                  </a:lnTo>
                  <a:lnTo>
                    <a:pt x="1220873" y="1350966"/>
                  </a:lnTo>
                  <a:lnTo>
                    <a:pt x="0" y="1350966"/>
                  </a:lnTo>
                  <a:close/>
                </a:path>
              </a:pathLst>
            </a:custGeom>
            <a:blipFill>
              <a:blip r:embed="rId2"/>
              <a:stretch>
                <a:fillRect l="-417" r="-41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66750" y="809625"/>
            <a:ext cx="6886575" cy="3089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en-US" sz="8000" u="none" strike="noStrike">
                <a:solidFill>
                  <a:srgbClr val="0C3C50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Erfiðar aðstæður á hafinu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6750" y="7816850"/>
            <a:ext cx="6886575" cy="180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</a:pPr>
            <a:r>
              <a:rPr lang="en-US" sz="2499" u="none" strike="noStrike" spc="-37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Hafið við Ísland getur verið mjög erfitt, með </a:t>
            </a:r>
            <a:r>
              <a:rPr lang="en-US" sz="2499" b="1" u="none" strike="noStrike" spc="-37">
                <a:solidFill>
                  <a:srgbClr val="0C3C5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miklum öldum</a:t>
            </a:r>
            <a:r>
              <a:rPr lang="en-US" sz="2499" u="none" strike="noStrike" spc="-37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, kulda og ísingu. Þetta gerir siglingar hættulegar og kallar á mikla varkárni hjá Landhelgisgæslunni þegar þau eru á vakt.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6750" y="7790180"/>
            <a:ext cx="6886575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en-US" sz="2499" u="none" strike="noStrike" spc="-37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Fylgist með fiskveiðum og mengun í hafinu.</a:t>
            </a:r>
          </a:p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en-US" sz="2499" u="none" strike="noStrike" spc="-37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Leitar- og björgunarverkefni, allt árið um kring.</a:t>
            </a:r>
          </a:p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en-US" sz="2499" u="none" strike="noStrike" spc="-37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Sjúkraflug og flug með hjálparsveitum þegar það er neyðarástand.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6750" y="600075"/>
            <a:ext cx="6886575" cy="2172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77"/>
              </a:lnSpc>
            </a:pPr>
            <a:r>
              <a:rPr lang="en-US" sz="6675" spc="-200">
                <a:solidFill>
                  <a:srgbClr val="0C3C50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Flugdeild Landhelgisgæslunnar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991600" y="0"/>
            <a:ext cx="9296400" cy="10287000"/>
            <a:chOff x="0" y="0"/>
            <a:chExt cx="1220873" cy="13509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0873" cy="1350966"/>
            </a:xfrm>
            <a:custGeom>
              <a:avLst/>
              <a:gdLst/>
              <a:ahLst/>
              <a:cxnLst/>
              <a:rect l="l" t="t" r="r" b="b"/>
              <a:pathLst>
                <a:path w="1220873" h="1350966">
                  <a:moveTo>
                    <a:pt x="0" y="0"/>
                  </a:moveTo>
                  <a:lnTo>
                    <a:pt x="1220873" y="0"/>
                  </a:lnTo>
                  <a:lnTo>
                    <a:pt x="1220873" y="1350966"/>
                  </a:lnTo>
                  <a:lnTo>
                    <a:pt x="0" y="1350966"/>
                  </a:lnTo>
                  <a:close/>
                </a:path>
              </a:pathLst>
            </a:custGeom>
            <a:blipFill>
              <a:blip r:embed="rId2"/>
              <a:stretch>
                <a:fillRect l="-417" r="-417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6750" y="6913880"/>
            <a:ext cx="6886575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en-US" sz="2499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Sjá</a:t>
            </a:r>
            <a:r>
              <a:rPr lang="en-US" sz="2499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um </a:t>
            </a:r>
            <a:r>
              <a:rPr lang="en-US" sz="2499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júkraflutningar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á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sjó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og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landi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,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aðstoða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nauðstadda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</a:t>
            </a:r>
          </a:p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Bjarga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mannslífum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er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þeirra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mikilvægasta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verkefni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</a:t>
            </a:r>
          </a:p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Áhöfnin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samanstendur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af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5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mönnum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sem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eu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sér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þjálfaðir</a:t>
            </a:r>
            <a:endParaRPr lang="en-US" sz="2499" u="none" strike="noStrike" spc="-37" dirty="0">
              <a:solidFill>
                <a:srgbClr val="0C3C5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66750" y="581025"/>
            <a:ext cx="7676097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</a:pPr>
            <a:r>
              <a:rPr lang="en-US" sz="8000" spc="-240">
                <a:solidFill>
                  <a:srgbClr val="0C3C50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Þyrlurnar og áhöfn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991600" y="0"/>
            <a:ext cx="9296400" cy="10287000"/>
            <a:chOff x="0" y="0"/>
            <a:chExt cx="1220873" cy="13509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0873" cy="1350966"/>
            </a:xfrm>
            <a:custGeom>
              <a:avLst/>
              <a:gdLst/>
              <a:ahLst/>
              <a:cxnLst/>
              <a:rect l="l" t="t" r="r" b="b"/>
              <a:pathLst>
                <a:path w="1220873" h="1350966">
                  <a:moveTo>
                    <a:pt x="0" y="0"/>
                  </a:moveTo>
                  <a:lnTo>
                    <a:pt x="1220873" y="0"/>
                  </a:lnTo>
                  <a:lnTo>
                    <a:pt x="1220873" y="1350966"/>
                  </a:lnTo>
                  <a:lnTo>
                    <a:pt x="0" y="1350966"/>
                  </a:lnTo>
                  <a:close/>
                </a:path>
              </a:pathLst>
            </a:custGeom>
            <a:blipFill>
              <a:blip r:embed="rId2"/>
              <a:stretch>
                <a:fillRect l="-417" r="-417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0"/>
            <a:ext cx="8991600" cy="3352800"/>
            <a:chOff x="0" y="0"/>
            <a:chExt cx="2368158" cy="883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8158" cy="883042"/>
            </a:xfrm>
            <a:custGeom>
              <a:avLst/>
              <a:gdLst/>
              <a:ahLst/>
              <a:cxnLst/>
              <a:rect l="l" t="t" r="r" b="b"/>
              <a:pathLst>
                <a:path w="2368158" h="883042">
                  <a:moveTo>
                    <a:pt x="0" y="0"/>
                  </a:moveTo>
                  <a:lnTo>
                    <a:pt x="2368158" y="0"/>
                  </a:lnTo>
                  <a:lnTo>
                    <a:pt x="2368158" y="883042"/>
                  </a:lnTo>
                  <a:lnTo>
                    <a:pt x="0" y="883042"/>
                  </a:lnTo>
                  <a:close/>
                </a:path>
              </a:pathLst>
            </a:custGeom>
            <a:solidFill>
              <a:srgbClr val="F9F7F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368158" cy="940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91600" y="0"/>
            <a:ext cx="9296400" cy="10287000"/>
            <a:chOff x="0" y="0"/>
            <a:chExt cx="1220873" cy="13509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0873" cy="1350966"/>
            </a:xfrm>
            <a:custGeom>
              <a:avLst/>
              <a:gdLst/>
              <a:ahLst/>
              <a:cxnLst/>
              <a:rect l="l" t="t" r="r" b="b"/>
              <a:pathLst>
                <a:path w="1220873" h="1350966">
                  <a:moveTo>
                    <a:pt x="0" y="0"/>
                  </a:moveTo>
                  <a:lnTo>
                    <a:pt x="1220873" y="0"/>
                  </a:lnTo>
                  <a:lnTo>
                    <a:pt x="1220873" y="1350966"/>
                  </a:lnTo>
                  <a:lnTo>
                    <a:pt x="0" y="1350966"/>
                  </a:lnTo>
                  <a:close/>
                </a:path>
              </a:pathLst>
            </a:custGeom>
            <a:blipFill>
              <a:blip r:embed="rId2"/>
              <a:stretch>
                <a:fillRect l="-417" r="-41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66750" y="771525"/>
            <a:ext cx="6886575" cy="163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25"/>
              </a:lnSpc>
              <a:spcBef>
                <a:spcPct val="0"/>
              </a:spcBef>
            </a:pPr>
            <a:r>
              <a:rPr lang="en-US" sz="6225" u="none" strike="noStrike">
                <a:solidFill>
                  <a:srgbClr val="0C3C50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Æfingar Landhelgisgæslunnar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6750" y="7883525"/>
            <a:ext cx="6886575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</a:pP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Þyrlur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og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varðskip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æfa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sig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mikið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til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að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vera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tilbúin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fyrir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allskonar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aðstæður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 </a:t>
            </a:r>
          </a:p>
          <a:p>
            <a:pPr marL="0" lvl="0" indent="0" algn="l">
              <a:lnSpc>
                <a:spcPts val="3499"/>
              </a:lnSpc>
            </a:pP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Æfingar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fela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í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sér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að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hífa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fólk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úr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sjó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,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gúmmíbátum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og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skipum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,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bæði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á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sjó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og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499" u="none" strike="noStrike" spc="-37" dirty="0" err="1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landi</a:t>
            </a:r>
            <a:r>
              <a:rPr lang="en-US" sz="2499" u="none" strike="noStrike" spc="-37" dirty="0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58125" cy="10287000"/>
            <a:chOff x="0" y="0"/>
            <a:chExt cx="1031988" cy="1350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1988" cy="1350966"/>
            </a:xfrm>
            <a:custGeom>
              <a:avLst/>
              <a:gdLst/>
              <a:ahLst/>
              <a:cxnLst/>
              <a:rect l="l" t="t" r="r" b="b"/>
              <a:pathLst>
                <a:path w="1031988" h="1350966">
                  <a:moveTo>
                    <a:pt x="0" y="0"/>
                  </a:moveTo>
                  <a:lnTo>
                    <a:pt x="1031988" y="0"/>
                  </a:lnTo>
                  <a:lnTo>
                    <a:pt x="1031988" y="1350966"/>
                  </a:lnTo>
                  <a:lnTo>
                    <a:pt x="0" y="1350966"/>
                  </a:lnTo>
                  <a:close/>
                </a:path>
              </a:pathLst>
            </a:custGeom>
            <a:solidFill>
              <a:srgbClr val="F9F7F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52512" y="666750"/>
            <a:ext cx="5753100" cy="8953500"/>
            <a:chOff x="0" y="0"/>
            <a:chExt cx="814724" cy="12679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4724" cy="1267949"/>
            </a:xfrm>
            <a:custGeom>
              <a:avLst/>
              <a:gdLst/>
              <a:ahLst/>
              <a:cxnLst/>
              <a:rect l="l" t="t" r="r" b="b"/>
              <a:pathLst>
                <a:path w="814724" h="1267949">
                  <a:moveTo>
                    <a:pt x="26914" y="0"/>
                  </a:moveTo>
                  <a:lnTo>
                    <a:pt x="787810" y="0"/>
                  </a:lnTo>
                  <a:cubicBezTo>
                    <a:pt x="802675" y="0"/>
                    <a:pt x="814724" y="12050"/>
                    <a:pt x="814724" y="26914"/>
                  </a:cubicBezTo>
                  <a:lnTo>
                    <a:pt x="814724" y="1241035"/>
                  </a:lnTo>
                  <a:cubicBezTo>
                    <a:pt x="814724" y="1255899"/>
                    <a:pt x="802675" y="1267949"/>
                    <a:pt x="787810" y="1267949"/>
                  </a:cubicBezTo>
                  <a:lnTo>
                    <a:pt x="26914" y="1267949"/>
                  </a:lnTo>
                  <a:cubicBezTo>
                    <a:pt x="12050" y="1267949"/>
                    <a:pt x="0" y="1255899"/>
                    <a:pt x="0" y="1241035"/>
                  </a:cubicBezTo>
                  <a:lnTo>
                    <a:pt x="0" y="26914"/>
                  </a:lnTo>
                  <a:cubicBezTo>
                    <a:pt x="0" y="12050"/>
                    <a:pt x="12050" y="0"/>
                    <a:pt x="26914" y="0"/>
                  </a:cubicBezTo>
                  <a:close/>
                </a:path>
              </a:pathLst>
            </a:custGeom>
            <a:blipFill>
              <a:blip r:embed="rId2"/>
              <a:stretch>
                <a:fillRect l="-579" r="-579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3117037">
            <a:off x="5418783" y="7952721"/>
            <a:ext cx="2112604" cy="1859092"/>
          </a:xfrm>
          <a:custGeom>
            <a:avLst/>
            <a:gdLst/>
            <a:ahLst/>
            <a:cxnLst/>
            <a:rect l="l" t="t" r="r" b="b"/>
            <a:pathLst>
              <a:path w="2112604" h="1859092">
                <a:moveTo>
                  <a:pt x="0" y="0"/>
                </a:moveTo>
                <a:lnTo>
                  <a:pt x="2112604" y="0"/>
                </a:lnTo>
                <a:lnTo>
                  <a:pt x="2112604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360570" y="3185117"/>
            <a:ext cx="1590081" cy="5697150"/>
          </a:xfrm>
          <a:custGeom>
            <a:avLst/>
            <a:gdLst/>
            <a:ahLst/>
            <a:cxnLst/>
            <a:rect l="l" t="t" r="r" b="b"/>
            <a:pathLst>
              <a:path w="1590081" h="5697150">
                <a:moveTo>
                  <a:pt x="0" y="0"/>
                </a:moveTo>
                <a:lnTo>
                  <a:pt x="1590081" y="0"/>
                </a:lnTo>
                <a:lnTo>
                  <a:pt x="1590081" y="5697150"/>
                </a:lnTo>
                <a:lnTo>
                  <a:pt x="0" y="5697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0091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762738" y="167246"/>
            <a:ext cx="8317491" cy="199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956"/>
              </a:lnSpc>
            </a:pPr>
            <a:r>
              <a:rPr lang="en-US" sz="14956" spc="-523">
                <a:solidFill>
                  <a:srgbClr val="0C3C50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Verkefni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50651" y="3118442"/>
            <a:ext cx="7789220" cy="6390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9"/>
              </a:lnSpc>
              <a:spcBef>
                <a:spcPct val="0"/>
              </a:spcBef>
            </a:pPr>
            <a:r>
              <a:rPr lang="en-US" sz="3013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Einkennisbúningur, hlífðarfatnaður</a:t>
            </a:r>
          </a:p>
          <a:p>
            <a:pPr algn="l">
              <a:lnSpc>
                <a:spcPts val="4219"/>
              </a:lnSpc>
              <a:spcBef>
                <a:spcPct val="0"/>
              </a:spcBef>
            </a:pPr>
            <a:endParaRPr lang="en-US" sz="3013">
              <a:solidFill>
                <a:srgbClr val="0C3C5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19"/>
              </a:lnSpc>
              <a:spcBef>
                <a:spcPct val="0"/>
              </a:spcBef>
            </a:pPr>
            <a:endParaRPr lang="en-US" sz="3013">
              <a:solidFill>
                <a:srgbClr val="0C3C5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19"/>
              </a:lnSpc>
              <a:spcBef>
                <a:spcPct val="0"/>
              </a:spcBef>
            </a:pPr>
            <a:r>
              <a:rPr lang="en-US" sz="3013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Skrifstofa og hafnir</a:t>
            </a:r>
          </a:p>
          <a:p>
            <a:pPr algn="l">
              <a:lnSpc>
                <a:spcPts val="4219"/>
              </a:lnSpc>
              <a:spcBef>
                <a:spcPct val="0"/>
              </a:spcBef>
            </a:pPr>
            <a:endParaRPr lang="en-US" sz="3013">
              <a:solidFill>
                <a:srgbClr val="0C3C5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19"/>
              </a:lnSpc>
              <a:spcBef>
                <a:spcPct val="0"/>
              </a:spcBef>
            </a:pPr>
            <a:r>
              <a:rPr lang="en-US" sz="3013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Skip, þyrla, flugvél, gúmíbátur, köfunartæki </a:t>
            </a:r>
          </a:p>
          <a:p>
            <a:pPr algn="l">
              <a:lnSpc>
                <a:spcPts val="4219"/>
              </a:lnSpc>
              <a:spcBef>
                <a:spcPct val="0"/>
              </a:spcBef>
            </a:pPr>
            <a:r>
              <a:rPr lang="en-US" sz="3013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og margt fl.</a:t>
            </a:r>
          </a:p>
          <a:p>
            <a:pPr algn="l">
              <a:lnSpc>
                <a:spcPts val="4219"/>
              </a:lnSpc>
              <a:spcBef>
                <a:spcPct val="0"/>
              </a:spcBef>
            </a:pPr>
            <a:endParaRPr lang="en-US" sz="3013">
              <a:solidFill>
                <a:srgbClr val="0C3C5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19"/>
              </a:lnSpc>
              <a:spcBef>
                <a:spcPct val="0"/>
              </a:spcBef>
            </a:pPr>
            <a:endParaRPr lang="en-US" sz="3013">
              <a:solidFill>
                <a:srgbClr val="0C3C5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19"/>
              </a:lnSpc>
              <a:spcBef>
                <a:spcPct val="0"/>
              </a:spcBef>
            </a:pPr>
            <a:r>
              <a:rPr lang="en-US" sz="3013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Hjálpa fólki og bjarga mannslífum. </a:t>
            </a:r>
          </a:p>
          <a:p>
            <a:pPr algn="l">
              <a:lnSpc>
                <a:spcPts val="4219"/>
              </a:lnSpc>
              <a:spcBef>
                <a:spcPct val="0"/>
              </a:spcBef>
            </a:pPr>
            <a:r>
              <a:rPr lang="en-US" sz="3013">
                <a:solidFill>
                  <a:srgbClr val="0C3C5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Vernda landið og fiskimiðin okkar.</a:t>
            </a:r>
          </a:p>
          <a:p>
            <a:pPr algn="ctr">
              <a:lnSpc>
                <a:spcPts val="4219"/>
              </a:lnSpc>
              <a:spcBef>
                <a:spcPct val="0"/>
              </a:spcBef>
            </a:pPr>
            <a:endParaRPr lang="en-US" sz="3013">
              <a:solidFill>
                <a:srgbClr val="0C3C5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268</Words>
  <Application>Microsoft Office PowerPoint</Application>
  <PresentationFormat>Custom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Helvetica World</vt:lpstr>
      <vt:lpstr>Helvetica World Bold</vt:lpstr>
      <vt:lpstr>Calibri</vt:lpstr>
      <vt:lpstr>Georgia Pro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Störf hjá Landhelgisgæslunni</dc:title>
  <dc:creator>Bjōrg Vigfúsína Kjartansdóttir</dc:creator>
  <dc:description>Presentation - Störf hjá Landhelgisgæslunni</dc:description>
  <cp:lastModifiedBy>Bjōrg Vigfúsína</cp:lastModifiedBy>
  <cp:revision>2</cp:revision>
  <dcterms:created xsi:type="dcterms:W3CDTF">2006-08-16T00:00:00Z</dcterms:created>
  <dcterms:modified xsi:type="dcterms:W3CDTF">2026-03-26T02:12:57Z</dcterms:modified>
  <dc:identifier>DAHE92tTnW0</dc:identifier>
</cp:coreProperties>
</file>