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1" r:id="rId7"/>
    <p:sldId id="258" r:id="rId8"/>
    <p:sldId id="262" r:id="rId9"/>
    <p:sldId id="259" r:id="rId10"/>
    <p:sldId id="263" r:id="rId11"/>
    <p:sldId id="260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2" r:id="rId20"/>
    <p:sldId id="273" r:id="rId21"/>
    <p:sldId id="271" r:id="rId22"/>
    <p:sldId id="274" r:id="rId23"/>
    <p:sldId id="276" r:id="rId24"/>
    <p:sldId id="277" r:id="rId25"/>
    <p:sldId id="275" r:id="rId26"/>
    <p:sldId id="278" r:id="rId27"/>
    <p:sldId id="280" r:id="rId28"/>
    <p:sldId id="281" r:id="rId29"/>
    <p:sldId id="279" r:id="rId30"/>
    <p:sldId id="282" r:id="rId31"/>
    <p:sldId id="283" r:id="rId32"/>
    <p:sldId id="285" r:id="rId33"/>
    <p:sldId id="286" r:id="rId34"/>
    <p:sldId id="287" r:id="rId35"/>
    <p:sldId id="284" r:id="rId36"/>
    <p:sldId id="289" r:id="rId37"/>
    <p:sldId id="288" r:id="rId38"/>
    <p:sldId id="291" r:id="rId39"/>
    <p:sldId id="292" r:id="rId40"/>
    <p:sldId id="290" r:id="rId41"/>
    <p:sldId id="293" r:id="rId42"/>
    <p:sldId id="297" r:id="rId43"/>
    <p:sldId id="298" r:id="rId44"/>
    <p:sldId id="294" r:id="rId45"/>
    <p:sldId id="296" r:id="rId46"/>
    <p:sldId id="295" r:id="rId47"/>
    <p:sldId id="300" r:id="rId48"/>
    <p:sldId id="299" r:id="rId49"/>
    <p:sldId id="302" r:id="rId50"/>
    <p:sldId id="304" r:id="rId51"/>
    <p:sldId id="303" r:id="rId52"/>
    <p:sldId id="305" r:id="rId53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22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AB475-4209-47C5-B329-217EBDC9B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553B3-CC1C-4280-9A96-79EBED02A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644EA-C6D4-4C18-8038-B3011A869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BF8D5-5B77-4B40-8DD3-7D4AFE3C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2B2C8-98D8-4202-AD9F-9CA4ED6E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577955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7D159-0DA1-4640-B788-F033565C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A88FE-F830-4F7E-A045-25CD27E87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FE64F-15AA-4F43-812D-0F293F9F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8E9AD-7879-4B32-BFB4-683EC5664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5E981-B952-490C-BCD1-E3C438964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0241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A40E1-BE71-42F2-9E4F-DE6F56364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39A24-4AAB-4F63-A4C6-1B5A4A82D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8581D-F947-4AB7-9308-0B2D45318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9F273-3725-4023-8895-4AB80DDF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B5D55-6DCA-4181-A09C-D4F917CC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33806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6E82E-766B-4E0F-B4CC-07195084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D3065-7873-4479-AE5C-DB5A4A11F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1B8A4-9A67-4DE4-A09C-E37802FA3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667120-DDC6-4370-B734-B7F93BE84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AC1D2-44B7-4866-A7FE-81DD577C4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26EDE7-B336-4246-AE2D-5EAF53C5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17583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76FB8-19B0-4689-99E4-C88FF4253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61F2C-5247-469E-A329-C67AC4152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64D25-A6C6-4B52-AB2A-CCD5909F2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D618B8-CCBD-4C70-A112-14D01CFD7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0DF7C9-F3AB-4A2E-906B-28DCB43D63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900A09-05BF-4F45-A0F3-F396EA77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964EA4-B15A-4C53-87AA-73DDF625F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CB4293-A5D9-40FA-8D4B-FCBF8FED3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01845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2393-90FF-4A19-8E2B-68842A525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028F1E-7F03-42A4-859B-0F7CEBEC3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CFFE61-19ED-48E4-AEAE-E1B555D87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1FAB0-860F-40C8-9647-27134F41A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3606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3A3DD6-DC86-4A0F-A0A5-565DB1D09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638230-3A2F-4ED3-B46A-B20A4A5EE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394A3-2468-4C43-BA15-2DC21487B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7974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5BC91-9823-4763-904F-4C5E3641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D27D6-858E-416F-9BF0-952E13BF9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1D576-2107-4CF2-9B8B-D3DF04262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171D0-013C-457A-9233-F6E50798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63A36-BD8A-4333-9CFE-60A94A69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266CF-5CE5-409C-B0C2-9729004C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3332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F64BC-49E3-4BDA-9D4A-92F6A43F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37B996-30E3-4FA8-953F-D10015F531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286EB-F8E0-4AD7-BB51-6714D152F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1BCE7-B21F-4C2C-A29D-25FC3F769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D8FB4-4EF7-47C0-80FA-657E29313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4D6F4D-887F-46E2-8688-535C8FC5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7756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E7DBB-AA71-4D7C-9484-568AF4B2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E90D2A-B7C4-4944-8565-50E72C0AF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75943-93BA-4241-8E8F-4E7368DC2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17D12-6093-4C0D-9939-7D61D81CF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9DF07-71B7-4C32-92D3-629D80A01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81899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7A1CF2-A67A-4F25-BFF5-77DCB90667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3EE2F0-9BF2-4B66-83B9-8E66A7B93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D3B00-020D-4F5A-96AE-E7DCF7C9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DDB74-87EA-4CEB-8F3D-600C2E531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57EEC-6462-4A79-BD43-FEBAC7B68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55922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26E705-82FC-4F01-9601-C7C05051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A6C31-133F-4380-9192-37FE491DE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D72D8-C661-4002-9E4A-E8953EB755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85834-DBD1-4463-94DF-D2F8D9CD63F4}" type="datetimeFigureOut">
              <a:rPr lang="is-IS" smtClean="0"/>
              <a:t>27.9.2026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004A0-D2FE-4651-B73C-57CDDD53E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9FC3D-5DB3-47C2-BB31-6B691B0A2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F7AEB-2100-44B4-B2FB-305C0986242C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9313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blog.britishmuseum.org/10-things-you-may-not-know-about-the-scream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zynhvb-hqTY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CB862521-8776-4334-979C-CACF4BCAC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183354-9AF4-473B-9552-EB67CB498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5569" y="402352"/>
            <a:ext cx="6033795" cy="1197848"/>
          </a:xfrm>
        </p:spPr>
        <p:txBody>
          <a:bodyPr>
            <a:normAutofit/>
          </a:bodyPr>
          <a:lstStyle/>
          <a:p>
            <a:r>
              <a:rPr lang="is-IS" sz="66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Listafólk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EB88A-14FA-4CE2-AE28-8A0A8B6C2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2417" y="1829221"/>
            <a:ext cx="5760098" cy="951298"/>
          </a:xfrm>
        </p:spPr>
        <p:txBody>
          <a:bodyPr/>
          <a:lstStyle/>
          <a:p>
            <a:r>
              <a:rPr lang="is-IS" dirty="0">
                <a:solidFill>
                  <a:srgbClr val="0070C0"/>
                </a:solidFill>
              </a:rPr>
              <a:t>Lestrarbókin</a:t>
            </a:r>
            <a:br>
              <a:rPr lang="is-IS" dirty="0">
                <a:solidFill>
                  <a:srgbClr val="0070C0"/>
                </a:solidFill>
              </a:rPr>
            </a:br>
            <a:r>
              <a:rPr lang="is-IS" dirty="0">
                <a:solidFill>
                  <a:srgbClr val="0070C0"/>
                </a:solidFill>
              </a:rPr>
              <a:t>Sófus og svínið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08CBB83-F74D-4742-8F19-825F48E25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B03239-0BFC-401F-9D8C-20E4A682C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719" y="3009540"/>
            <a:ext cx="5710334" cy="320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4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26">
            <a:extLst>
              <a:ext uri="{FF2B5EF4-FFF2-40B4-BE49-F238E27FC236}">
                <a16:creationId xmlns:a16="http://schemas.microsoft.com/office/drawing/2014/main" id="{18549C5B-C161-4104-BBFA-DD6B7DE14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2173" name="Picture 1">
            <a:extLst>
              <a:ext uri="{FF2B5EF4-FFF2-40B4-BE49-F238E27FC236}">
                <a16:creationId xmlns:a16="http://schemas.microsoft.com/office/drawing/2014/main" id="{27D1871F-17CD-4CCD-BC5F-90149DA04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124" y="1466049"/>
            <a:ext cx="5591819" cy="362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angle 127">
            <a:extLst>
              <a:ext uri="{FF2B5EF4-FFF2-40B4-BE49-F238E27FC236}">
                <a16:creationId xmlns:a16="http://schemas.microsoft.com/office/drawing/2014/main" id="{9D159454-BDA0-4D4B-B58B-8E049B0A3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675" y="-427657"/>
            <a:ext cx="5086649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Leonardo </a:t>
            </a:r>
            <a:r>
              <a:rPr kumimoji="0" lang="is-IS" altLang="is-IS" sz="4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kumimoji="0" lang="is-IS" altLang="is-I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Vinci</a:t>
            </a:r>
            <a:br>
              <a:rPr kumimoji="0" lang="is-IS" altLang="is-I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is-IS" altLang="is-I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(1452-1519)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635EFC0-D408-4E16-97D1-3074DE04FE50}"/>
              </a:ext>
            </a:extLst>
          </p:cNvPr>
          <p:cNvSpPr txBox="1"/>
          <p:nvPr/>
        </p:nvSpPr>
        <p:spPr>
          <a:xfrm>
            <a:off x="3131191" y="5464932"/>
            <a:ext cx="6094602" cy="966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Sjálfsmyndir </a:t>
            </a:r>
            <a:br>
              <a:rPr lang="is-IS" sz="9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s-IS" dirty="0" err="1">
                <a:latin typeface="Comic Sans MS" panose="030F0702030302020204" pitchFamily="66" charset="0"/>
              </a:rPr>
              <a:t>Portréttmynd</a:t>
            </a:r>
            <a:b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s-IS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is-IS" sz="1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nddlitsmyndir</a:t>
            </a:r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s-IS" sz="9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17DBC6A-E71F-44D4-9291-B48AD14BD072}"/>
              </a:ext>
            </a:extLst>
          </p:cNvPr>
          <p:cNvSpPr txBox="1"/>
          <p:nvPr/>
        </p:nvSpPr>
        <p:spPr>
          <a:xfrm>
            <a:off x="9313814" y="2407068"/>
            <a:ext cx="2766332" cy="1560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Leonardo var líka uppfinningamaður og reyndi meðal annars að finna upp flugdreka g skriðdreka .</a:t>
            </a:r>
            <a:endParaRPr lang="is-I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9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31" grpId="0"/>
      <p:bldP spid="1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03D33-2A7F-406D-8040-8857AB6F1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199" y="578841"/>
            <a:ext cx="6669946" cy="19043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is-I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Móna Lísa er ein frægasta </a:t>
            </a:r>
            <a:r>
              <a:rPr lang="is-IS" sz="3600" dirty="0" err="1">
                <a:latin typeface="Comic Sans MS" panose="030F0702030302020204" pitchFamily="66" charset="0"/>
                <a:ea typeface="Times New Roman" panose="02020603050405020304" pitchFamily="18" charset="0"/>
              </a:rPr>
              <a:t>porréttmynd</a:t>
            </a:r>
            <a:r>
              <a:rPr lang="is-I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eftir ítalska listmálarann Leonard </a:t>
            </a:r>
            <a:r>
              <a:rPr lang="is-IS" sz="3600" dirty="0" err="1">
                <a:latin typeface="Comic Sans MS" panose="030F0702030302020204" pitchFamily="66" charset="0"/>
                <a:ea typeface="Times New Roman" panose="02020603050405020304" pitchFamily="18" charset="0"/>
              </a:rPr>
              <a:t>da</a:t>
            </a:r>
            <a:r>
              <a:rPr lang="is-I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Vinci  </a:t>
            </a:r>
            <a:br>
              <a:rPr lang="is-I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0DCE0-011D-4DA3-85B3-9DD98A619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749" y="2731636"/>
            <a:ext cx="7089396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Þegar hann var að mála myndina af Mónu Lísu fékk hann píanóleikara og trúð til að leika listir sýnar svo henni myndi ekki leiðast á meðan hann málaði. Fyrirsætunum leiddist stundum.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Á tímabili var haldið að myndin væri af málaranum sjálfum. </a:t>
            </a:r>
            <a:endParaRPr lang="is-I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buNone/>
            </a:pP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Málverkinu var stolið árið 1911. Húsvörður á 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Louvre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safninu í París stal málverkinu. Var með það hjá sér í 2 ár. </a:t>
            </a:r>
            <a:b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Málverkaránið var mjög frægt og mikið fjallað um það  í fréttum um allan heim.</a:t>
            </a:r>
            <a:b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endParaRPr lang="is-I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buNone/>
            </a:pP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Málverkið af Mónu Lísu varð mjög frægt í kjölfarið.</a:t>
            </a:r>
            <a:endParaRPr lang="is-IS" sz="1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buNone/>
            </a:pPr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Hún er með órætt bros.</a:t>
            </a:r>
            <a:endParaRPr lang="is-I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s-IS" dirty="0"/>
          </a:p>
        </p:txBody>
      </p:sp>
      <p:pic>
        <p:nvPicPr>
          <p:cNvPr id="4" name="Picture 3" descr="Mona Lisa">
            <a:extLst>
              <a:ext uri="{FF2B5EF4-FFF2-40B4-BE49-F238E27FC236}">
                <a16:creationId xmlns:a16="http://schemas.microsoft.com/office/drawing/2014/main" id="{C034E894-481B-41D8-80D7-5959810ACD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224" y="304252"/>
            <a:ext cx="4186753" cy="60627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82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FA780B3-1EDD-4A37-B0B0-41B4EC25297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75823"/>
            <a:ext cx="4322401" cy="5506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Mona Lisa">
            <a:extLst>
              <a:ext uri="{FF2B5EF4-FFF2-40B4-BE49-F238E27FC236}">
                <a16:creationId xmlns:a16="http://schemas.microsoft.com/office/drawing/2014/main" id="{F007DC8E-2BAE-45F2-99D1-958D31AD3CC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778" y="397605"/>
            <a:ext cx="4186753" cy="60627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097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26">
            <a:extLst>
              <a:ext uri="{FF2B5EF4-FFF2-40B4-BE49-F238E27FC236}">
                <a16:creationId xmlns:a16="http://schemas.microsoft.com/office/drawing/2014/main" id="{18549C5B-C161-4104-BBFA-DD6B7DE14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9" name="Rectangle 127">
            <a:extLst>
              <a:ext uri="{FF2B5EF4-FFF2-40B4-BE49-F238E27FC236}">
                <a16:creationId xmlns:a16="http://schemas.microsoft.com/office/drawing/2014/main" id="{9D159454-BDA0-4D4B-B58B-8E049B0A3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675" y="-427657"/>
            <a:ext cx="5086649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ritannic Bold" panose="020B09030607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Leonardo </a:t>
            </a:r>
            <a:r>
              <a:rPr kumimoji="0" lang="is-IS" altLang="is-IS" sz="4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kumimoji="0" lang="is-IS" altLang="is-I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Vinci</a:t>
            </a:r>
            <a:br>
              <a:rPr kumimoji="0" lang="is-IS" altLang="is-I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is-IS" altLang="is-I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(1452-1519)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Picture 3" descr="Jesus Christ sitting on the dinner table with his disciples.">
            <a:extLst>
              <a:ext uri="{FF2B5EF4-FFF2-40B4-BE49-F238E27FC236}">
                <a16:creationId xmlns:a16="http://schemas.microsoft.com/office/drawing/2014/main" id="{EA033BC0-54FE-440D-9D73-F3DC03CF6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647" y="1342058"/>
            <a:ext cx="6048463" cy="300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DBFAB104-E098-4F3C-B72C-60B32972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675" y="4454113"/>
            <a:ext cx="5444119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Annað fr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æ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gt verk sem Leonardo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málði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var s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ðasta kv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ldm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lt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ðin.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Skoðið myndina vel. Þarna er Jes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fyrir miðjunni.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Hann var alltaf með t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lf l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æ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risveina með s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myndinni sj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 ein eða fleiri konur eða hvað!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68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7" descr="https://upload.wikimedia.org/wikipedia/commons/thumb/9/9a/Rembrandt_Harmensz._van_Rijn_130.jpg/220px-Rembrandt_Harmensz._van_Rijn_130.jpg">
            <a:extLst>
              <a:ext uri="{FF2B5EF4-FFF2-40B4-BE49-F238E27FC236}">
                <a16:creationId xmlns:a16="http://schemas.microsoft.com/office/drawing/2014/main" id="{48F8EEE7-E756-40D3-B1DA-B96A5987E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614" y="1436820"/>
            <a:ext cx="3903592" cy="505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6" descr="https://karljohann.weebly.com/uploads/7/6/4/9/7649095/7174647_orig.jpg">
            <a:extLst>
              <a:ext uri="{FF2B5EF4-FFF2-40B4-BE49-F238E27FC236}">
                <a16:creationId xmlns:a16="http://schemas.microsoft.com/office/drawing/2014/main" id="{04726145-DA5B-43A9-B474-E4D4A1B28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062" y="1719342"/>
            <a:ext cx="3357053" cy="451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75464E-66BC-4EE7-8147-0FE0C0CD4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8453" y="220584"/>
            <a:ext cx="8139536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Rembrandt</a:t>
            </a:r>
            <a:endParaRPr kumimoji="0" lang="is-IS" altLang="is-I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(1606 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1669)</a:t>
            </a:r>
            <a:endParaRPr kumimoji="0" lang="is-IS" altLang="is-I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Hann er Hollenskur, faðir hans var listm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lari. </a:t>
            </a:r>
            <a:endParaRPr kumimoji="0" lang="is-IS" altLang="is-I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949D34-EDEF-48C0-BC1F-FB30372BC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553612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26">
            <a:extLst>
              <a:ext uri="{FF2B5EF4-FFF2-40B4-BE49-F238E27FC236}">
                <a16:creationId xmlns:a16="http://schemas.microsoft.com/office/drawing/2014/main" id="{18549C5B-C161-4104-BBFA-DD6B7DE14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F70F07-B75A-4C3D-938A-430899BFB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6145" name="Picture 4" descr="Rembrandt self-portraits Quiz - By ZYX">
            <a:extLst>
              <a:ext uri="{FF2B5EF4-FFF2-40B4-BE49-F238E27FC236}">
                <a16:creationId xmlns:a16="http://schemas.microsoft.com/office/drawing/2014/main" id="{D97B0F6A-1CE1-4B15-A83C-47F302BB9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0" y="2540787"/>
            <a:ext cx="5232400" cy="392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F69D3E-7218-420B-ACCB-8515891A4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843" y="268665"/>
            <a:ext cx="1112146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s-IS" altLang="is-I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Rembrandt</a:t>
            </a:r>
            <a:r>
              <a:rPr kumimoji="0" lang="is-IS" altLang="is-I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er þekktastur fyrir </a:t>
            </a:r>
            <a:r>
              <a:rPr kumimoji="0" lang="is-IS" altLang="is-I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portrétt</a:t>
            </a:r>
            <a:r>
              <a:rPr kumimoji="0" lang="is-IS" altLang="is-I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myndirnar sem hann málaði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s-IS" altLang="is-I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þar sem þær sýna vel andstæður ljóss og skugga.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s-IS" altLang="is-IS" sz="24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is-IS" altLang="is-I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s-IS" altLang="is-I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Hann málaði margar sjálfsmyndir á mismunandi æviskeiðum. </a:t>
            </a:r>
            <a:endParaRPr kumimoji="0" lang="is-IS" altLang="is-I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54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47295-F18D-432C-B363-D9A83BCE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44" y="739130"/>
            <a:ext cx="8373611" cy="3862111"/>
          </a:xfrm>
        </p:spPr>
        <p:txBody>
          <a:bodyPr>
            <a:noAutofit/>
          </a:bodyPr>
          <a:lstStyle/>
          <a:p>
            <a:pPr marL="0" marR="0" indent="0">
              <a:lnSpc>
                <a:spcPct val="17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is-IS" sz="1600" b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Rembrandt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giftist konu sem var </a:t>
            </a:r>
            <a:r>
              <a:rPr lang="is-IS" sz="1600" b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velstæð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og þau keyptu stórglæsilegt </a:t>
            </a:r>
            <a:b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íbúðarhús við götu sem heitir </a:t>
            </a:r>
            <a:r>
              <a:rPr lang="is-IS" sz="1600" b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Jodenbreestraat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b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Húsið er enn til og er núna kallað litla </a:t>
            </a:r>
            <a:r>
              <a:rPr lang="is-IS" sz="1600" b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Rembrandtsafnið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is-IS" sz="1600" b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Þau eignuðust son sem hét </a:t>
            </a:r>
            <a:r>
              <a:rPr lang="is-IS" sz="1600" b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Titus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en kona </a:t>
            </a:r>
            <a:r>
              <a:rPr lang="is-IS" sz="1600" b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Rembrants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dó. </a:t>
            </a:r>
            <a:b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is-IS" sz="1600" b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is-IS" sz="16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Hann lenti síðan í vandræðum  og þá 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fór að halla undan fæti hjá </a:t>
            </a:r>
            <a:b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s-IS" sz="1600" b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Rembrant</a:t>
            </a:r>
            <a:endParaRPr lang="is-IS" sz="1600" b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br>
              <a:rPr lang="is-IS" sz="16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s-IS" sz="16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ann lenti í fjárhagskröggum og þurfti að selja húsið sitt á uppboði. </a:t>
            </a:r>
            <a:b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Hann náði samt að kaupa sér lítið hús.</a:t>
            </a:r>
            <a:endParaRPr lang="is-IS" sz="1600" b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buNone/>
            </a:pPr>
            <a:r>
              <a:rPr lang="is-IS" sz="1600" b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Rembrant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málaði oft sjálfan sig inn í málverkin sem hann gerði.  </a:t>
            </a:r>
          </a:p>
          <a:p>
            <a:pPr marL="0" marR="0" indent="0">
              <a:buNone/>
            </a:pPr>
            <a:endParaRPr lang="is-IS" sz="1600" b="1" dirty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indent="0">
              <a:buNone/>
            </a:pPr>
            <a:r>
              <a:rPr lang="is-IS" sz="1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Myndirnar hans sína mjög vel ljós og skugga.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345FA-42C8-4E01-BA8E-CE4D5CBF9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967" y="3192437"/>
            <a:ext cx="3757277" cy="355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8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26">
            <a:extLst>
              <a:ext uri="{FF2B5EF4-FFF2-40B4-BE49-F238E27FC236}">
                <a16:creationId xmlns:a16="http://schemas.microsoft.com/office/drawing/2014/main" id="{18549C5B-C161-4104-BBFA-DD6B7DE14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F70F07-B75A-4C3D-938A-430899BFB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6" name="Picture 5" descr="Holy Family - Rembrandt Harmenszoon van Rijn | Endless Paintings">
            <a:extLst>
              <a:ext uri="{FF2B5EF4-FFF2-40B4-BE49-F238E27FC236}">
                <a16:creationId xmlns:a16="http://schemas.microsoft.com/office/drawing/2014/main" id="{1F97F567-D2CE-4739-A0D0-7A78BEC249B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031" y="632487"/>
            <a:ext cx="4511147" cy="5734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Description of the painting by Rembrandt Harmensz van Rijn The expulsion of merchants from the temple">
            <a:extLst>
              <a:ext uri="{FF2B5EF4-FFF2-40B4-BE49-F238E27FC236}">
                <a16:creationId xmlns:a16="http://schemas.microsoft.com/office/drawing/2014/main" id="{40F8A8F9-C9FE-42B9-BBEB-535265FB1BE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22" y="1687333"/>
            <a:ext cx="5498253" cy="3483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13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26">
            <a:extLst>
              <a:ext uri="{FF2B5EF4-FFF2-40B4-BE49-F238E27FC236}">
                <a16:creationId xmlns:a16="http://schemas.microsoft.com/office/drawing/2014/main" id="{18549C5B-C161-4104-BBFA-DD6B7DE14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7169" name="Picture 11" descr="Johannes Vermeer Paintings: Buy Prints, Fine Art &amp;amp; Posters for Sale">
            <a:extLst>
              <a:ext uri="{FF2B5EF4-FFF2-40B4-BE49-F238E27FC236}">
                <a16:creationId xmlns:a16="http://schemas.microsoft.com/office/drawing/2014/main" id="{38B1418A-AEC7-494F-BA45-16C398253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806" y="1578703"/>
            <a:ext cx="3995257" cy="467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13" descr="Johannes Vermeer - Wikipedia">
            <a:extLst>
              <a:ext uri="{FF2B5EF4-FFF2-40B4-BE49-F238E27FC236}">
                <a16:creationId xmlns:a16="http://schemas.microsoft.com/office/drawing/2014/main" id="{20A8A997-268A-4236-97E6-C3404AF6D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905" y="1394436"/>
            <a:ext cx="3624263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AE18494B-D9B4-4FFD-B047-3B13C4F15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54" y="56075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Johannes</a:t>
            </a: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Vermeer</a:t>
            </a: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(1632 - 1675)</a:t>
            </a:r>
            <a:endParaRPr kumimoji="0" lang="is-IS" altLang="is-I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7831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26">
            <a:extLst>
              <a:ext uri="{FF2B5EF4-FFF2-40B4-BE49-F238E27FC236}">
                <a16:creationId xmlns:a16="http://schemas.microsoft.com/office/drawing/2014/main" id="{18549C5B-C161-4104-BBFA-DD6B7DE14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8194" name="Picture 9" descr="Handgerð æxlun klassísk stúlka með eyrnalokk af perlu Johannes Verme -  shoppingdirect24.com">
            <a:extLst>
              <a:ext uri="{FF2B5EF4-FFF2-40B4-BE49-F238E27FC236}">
                <a16:creationId xmlns:a16="http://schemas.microsoft.com/office/drawing/2014/main" id="{170C5E1B-2C86-463D-A344-C265861B6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6" r="11839"/>
          <a:stretch>
            <a:fillRect/>
          </a:stretch>
        </p:blipFill>
        <p:spPr bwMode="auto">
          <a:xfrm>
            <a:off x="7962502" y="1052818"/>
            <a:ext cx="3846334" cy="482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0F801A4-DC6A-4700-BC7F-50B37B5BA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235" y="901250"/>
            <a:ext cx="7536037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Stúlka með perlueyrnalokk er olíumálverk eftir Hollenska málarann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Johanes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Vermeer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202122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Jóhannes málaði mest fólk sem hann lét stilla sér upp á vinnustofunni sinni í ýmsum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hlutverkum sem sýndi stundum lífið innan veggja heimilisins.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Það eru margar ástæður fyrir að málverkið Stúlkan með perlueyrnalokkinn er merkilegt.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Sem dæmi má nefna er að enginn veit hver stúlkan er.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Vangaveltur um það hver hún er hefur orðið til þess að búnar hafa verið til bíómyndir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og skáldsögur út frá þeim getgátum. Einhver hefur t.d. giskað á að þetta sé dóttir hans.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Óvissan um hver stúlkan er, er stór ástæða þess að málverkið hefur fengið mikla athygli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fyrir utan fegurð málverksins að sjálfsögðu.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Málverkið hefur verið kallað Móna Lísa norðursins fyrir þessar sakir.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s-IS" altLang="is-IS" sz="14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Önnur merkileg staðreynd er að liturinn í </a:t>
            </a:r>
            <a:r>
              <a:rPr lang="is-IS" altLang="is-IS" sz="1400" dirty="0" err="1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túrbaninum</a:t>
            </a:r>
            <a:r>
              <a:rPr lang="is-IS" altLang="is-IS" sz="14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 sem stúlkan ber var mjög dýr </a:t>
            </a:r>
            <a:br>
              <a:rPr lang="is-IS" altLang="is-IS" sz="14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is-IS" altLang="is-IS" sz="14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á þeim tíma sem málverkið var málað.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s-IS" altLang="is-IS" sz="14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Búin til úr efni sem var mjög dýrt og erfitt að fá.</a:t>
            </a:r>
            <a:endParaRPr lang="is-IS" altLang="is-IS" sz="1400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49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karljohann.weebly.com/uploads/7/6/4/9/7649095/1365770_orig.jpg">
            <a:extLst>
              <a:ext uri="{FF2B5EF4-FFF2-40B4-BE49-F238E27FC236}">
                <a16:creationId xmlns:a16="http://schemas.microsoft.com/office/drawing/2014/main" id="{0F45D99D-7A2D-46C2-9A5B-2F911CE82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27" y="454264"/>
            <a:ext cx="4279464" cy="579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Handgerð æxlun klassísk stúlka með eyrnalokk af perlu Johannes Verme -  shoppingdirect24.com">
            <a:extLst>
              <a:ext uri="{FF2B5EF4-FFF2-40B4-BE49-F238E27FC236}">
                <a16:creationId xmlns:a16="http://schemas.microsoft.com/office/drawing/2014/main" id="{E8114418-3D5E-4A38-BD60-F8BD0CF2D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6" r="11839"/>
          <a:stretch>
            <a:fillRect/>
          </a:stretch>
        </p:blipFill>
        <p:spPr bwMode="auto">
          <a:xfrm>
            <a:off x="7037681" y="454265"/>
            <a:ext cx="4735219" cy="594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68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26">
            <a:extLst>
              <a:ext uri="{FF2B5EF4-FFF2-40B4-BE49-F238E27FC236}">
                <a16:creationId xmlns:a16="http://schemas.microsoft.com/office/drawing/2014/main" id="{18549C5B-C161-4104-BBFA-DD6B7DE14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9219" name="Picture 10" descr="Johannes Vermeer">
            <a:extLst>
              <a:ext uri="{FF2B5EF4-FFF2-40B4-BE49-F238E27FC236}">
                <a16:creationId xmlns:a16="http://schemas.microsoft.com/office/drawing/2014/main" id="{9630F391-3A90-4A7E-A3A9-5EB99119F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44" y="2282889"/>
            <a:ext cx="6858068" cy="347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12" descr="Johannes Vermeer - A Young Woman seated at a Virginal, 167… | Flickr">
            <a:extLst>
              <a:ext uri="{FF2B5EF4-FFF2-40B4-BE49-F238E27FC236}">
                <a16:creationId xmlns:a16="http://schemas.microsoft.com/office/drawing/2014/main" id="{6D7B6B51-8E6D-4D02-BC3D-013F95C4F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9" y="1872646"/>
            <a:ext cx="4030057" cy="446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47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5" descr="https://karljohann.weebly.com/uploads/7/6/4/9/7649095/3611160.jpg">
            <a:extLst>
              <a:ext uri="{FF2B5EF4-FFF2-40B4-BE49-F238E27FC236}">
                <a16:creationId xmlns:a16="http://schemas.microsoft.com/office/drawing/2014/main" id="{280682CB-B734-4A68-8DBF-24092ACB7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75" y="773331"/>
            <a:ext cx="4378629" cy="531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Johannes Vermeer">
            <a:extLst>
              <a:ext uri="{FF2B5EF4-FFF2-40B4-BE49-F238E27FC236}">
                <a16:creationId xmlns:a16="http://schemas.microsoft.com/office/drawing/2014/main" id="{663D740B-A01D-42FC-8807-673A4AB76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614" y="1755939"/>
            <a:ext cx="6594476" cy="333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83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11267" name="Picture 14" descr="Self-Portrait, 1887, Vincent Van Gogh Painting by Kithara Studio">
            <a:extLst>
              <a:ext uri="{FF2B5EF4-FFF2-40B4-BE49-F238E27FC236}">
                <a16:creationId xmlns:a16="http://schemas.microsoft.com/office/drawing/2014/main" id="{60B2E8F1-A215-4C0C-A815-65C166047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896" y="1961584"/>
            <a:ext cx="3463925" cy="440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15" descr="Vincent van Gogh - Paintings, Quotes &amp;amp; Death - Biography">
            <a:extLst>
              <a:ext uri="{FF2B5EF4-FFF2-40B4-BE49-F238E27FC236}">
                <a16:creationId xmlns:a16="http://schemas.microsoft.com/office/drawing/2014/main" id="{E021C519-E91D-421F-A43C-5435656CD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56" y="2285324"/>
            <a:ext cx="4465922" cy="334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17D4D6A0-696D-4A7E-A339-7A2456E52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616" y="381000"/>
            <a:ext cx="5651383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Vincent van </a:t>
            </a: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Gogh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(1853-1890)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E5474B5-3A74-4B33-A9DB-913A6BB3C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16908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E5474B5-3A74-4B33-A9DB-913A6BB3C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5BCDE45-6114-4648-B7C2-125D3E32B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90" y="165557"/>
            <a:ext cx="19468120" cy="683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Málaði myndir í sterkum litum og er nefnt við listastefnu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sem kallast síð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impressionismi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Málverkin voru máluð í S-Frakklandi. Hann málaði um 900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myndir á 10 árum.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seldi bara eitt málverk alla sína ævi.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Í dag eru málverkin hans mjög verðmæt.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Van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Gogh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 var 37 ára þegar hann lést.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var mjög veikur, lifði óheilbrigðu lífi reykti og drakk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mikið alkahól.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drakk aðallega kaffi og borðaði brauð.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var oft veikur og borðaði sjaldan heitar máltíðir.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Bróðir Van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Gogh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lét hann stundum hafa peninga fyrir mat 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notaði þá til að kaupa sér striga og málningu. 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málaði frægustu myndina sína þegar hann var veikur á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geði á geðsjúkrahúsi.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Málverkið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nefnis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“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Starry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night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” (Stjörnubjart kvöld”) 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317" name="Picture 5" descr="The Starry Night - Wikipedia">
            <a:extLst>
              <a:ext uri="{FF2B5EF4-FFF2-40B4-BE49-F238E27FC236}">
                <a16:creationId xmlns:a16="http://schemas.microsoft.com/office/drawing/2014/main" id="{1CF6F022-2BA3-4515-A4B7-9B18C2159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26" y="1096860"/>
            <a:ext cx="5887573" cy="466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09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E5474B5-3A74-4B33-A9DB-913A6BB3C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13313" name="Picture 18" descr="The whole truth about Van Gogh&amp;#39;s ear, and why his &amp;#39;mad genius&amp;#39; is a myth | Vincent  van Gogh | The Guardian">
            <a:extLst>
              <a:ext uri="{FF2B5EF4-FFF2-40B4-BE49-F238E27FC236}">
                <a16:creationId xmlns:a16="http://schemas.microsoft.com/office/drawing/2014/main" id="{D88D7364-2308-4102-B757-D8939ADEA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593" y="609600"/>
            <a:ext cx="6500813" cy="390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42CC8421-0EB2-4A77-A2B6-5A8D3825C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030" y="5141893"/>
            <a:ext cx="104727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Van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Gogh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var andlega veikur í langan tíma og er hann frægur fyrir að hafa skorið af sér eyrað en ein tilgáta listfræðinga og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sagnfræðinga um af hverju hann hafi gert það er sú að hann hafi verið að rífast við vin sinn listmálarann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Gaugin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Van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Gough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hefur væntanlega ekki verið í góðu ástandi vegna veikinda og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svengdar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05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https://karljohann.weebly.com/uploads/7/6/4/9/7649095/3005658_orig.jpg">
            <a:extLst>
              <a:ext uri="{FF2B5EF4-FFF2-40B4-BE49-F238E27FC236}">
                <a16:creationId xmlns:a16="http://schemas.microsoft.com/office/drawing/2014/main" id="{9129D473-5D55-4712-9423-19A1A0A48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2912"/>
            <a:ext cx="4430859" cy="540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Vincent van Gogh - Paintings, Quotes &amp;amp; Death - Biography">
            <a:extLst>
              <a:ext uri="{FF2B5EF4-FFF2-40B4-BE49-F238E27FC236}">
                <a16:creationId xmlns:a16="http://schemas.microsoft.com/office/drawing/2014/main" id="{1B9A1E98-97A6-4055-A86A-7BF1F73B7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59" y="1572261"/>
            <a:ext cx="5430656" cy="407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67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E5474B5-3A74-4B33-A9DB-913A6BB3C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15361" name="Picture 19" descr="Edvard Munch - The Scream, Paintings &amp;amp; Quotes - Biography">
            <a:extLst>
              <a:ext uri="{FF2B5EF4-FFF2-40B4-BE49-F238E27FC236}">
                <a16:creationId xmlns:a16="http://schemas.microsoft.com/office/drawing/2014/main" id="{01967E91-7A40-4E68-BE42-A8E403DD2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78" y="1595973"/>
            <a:ext cx="3565365" cy="356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0" descr="Self-Portrait with Cigarette, 1895 by Edvard Munch">
            <a:extLst>
              <a:ext uri="{FF2B5EF4-FFF2-40B4-BE49-F238E27FC236}">
                <a16:creationId xmlns:a16="http://schemas.microsoft.com/office/drawing/2014/main" id="{479D50CF-A36D-4D37-AEB4-199095D37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358" y="1210811"/>
            <a:ext cx="3881437" cy="506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37225501-5993-415B-884C-B54F00682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052" y="381000"/>
            <a:ext cx="3565365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Edvard </a:t>
            </a: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Munch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(1863-1944)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5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E5474B5-3A74-4B33-A9DB-913A6BB3C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424774A-8188-446B-93A9-49916DD2C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706" y="503708"/>
            <a:ext cx="51586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Frægt listaverk eftir listmálarann Edvard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Munch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heitir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Ópið hann málaði það árið 1893.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7CCDE9-70A3-489E-877E-BB7856209217}"/>
              </a:ext>
            </a:extLst>
          </p:cNvPr>
          <p:cNvSpPr txBox="1"/>
          <p:nvPr/>
        </p:nvSpPr>
        <p:spPr>
          <a:xfrm>
            <a:off x="5856093" y="5141893"/>
            <a:ext cx="61742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bjó til nokkrar útgáfur af þessu sama málverki, tvö listaverk eitt er geymt á listasafni í </a:t>
            </a:r>
            <a:r>
              <a:rPr lang="is-IS" sz="14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Osló</a:t>
            </a:r>
            <a:r>
              <a:rPr lang="is-I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– önnur á listasafni í </a:t>
            </a:r>
            <a:r>
              <a:rPr lang="is-IS" sz="14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Munich</a:t>
            </a:r>
            <a:r>
              <a:rPr lang="is-I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og sýna mynd: </a:t>
            </a:r>
            <a:r>
              <a:rPr lang="is-IS" sz="1400" u="sng" dirty="0">
                <a:solidFill>
                  <a:srgbClr val="0563C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hlinkClick r:id="rId2"/>
              </a:rPr>
              <a:t>https://blog.britishmuseum.org/10-things-you-may-not-know-about-the-scream/</a:t>
            </a:r>
            <a:endParaRPr lang="is-I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0790620-3F03-46A7-9DEE-32B2A0E6F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706" y="2074783"/>
            <a:ext cx="6069290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Málverkinu hefur verið stolið tvisvar sinnum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Fyrst árið 1994 þegar þjófar brutust inn í listasafnið í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Osló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Það fannst og því var skilað innan þriggja mánaða.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Annarri útgáfu af málverkinu var stolið árið 2004 og fannst ekki aftur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fyrr en árið 2006.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Einstaklingurinn á myndinni er ekki öskrandi.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er að reyna að útiloka lætin sem umlykja hann.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8FA5F78-E2B5-4F38-9A83-D9F2A42B7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6093" y="1098342"/>
            <a:ext cx="5061001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Norski titill málverksins er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Skrik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sem gæti verið þýtt sem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skrækir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eða læti á íslensku.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EDE5A4-E8F0-4F91-96A8-B700F2F2443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03" y="106362"/>
            <a:ext cx="5252085" cy="6645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464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16385" name="Picture 23" descr="Edvard Munch | Archive | EXHIBITIONS | Leopold Museum">
            <a:extLst>
              <a:ext uri="{FF2B5EF4-FFF2-40B4-BE49-F238E27FC236}">
                <a16:creationId xmlns:a16="http://schemas.microsoft.com/office/drawing/2014/main" id="{BFC2E7BD-A7E7-45C7-9970-A4CB22313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475" y="1251270"/>
            <a:ext cx="7183679" cy="435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3D10C1-C4FE-4BD5-91A9-25581046280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06" y="914400"/>
            <a:ext cx="3351709" cy="5268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681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BA48DE-E874-4ED0-A09C-B94A697F77F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07" y="552613"/>
            <a:ext cx="4153250" cy="574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27CC39-A62D-4462-AFFF-0A29B30BB80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750" y="634014"/>
            <a:ext cx="4538444" cy="57451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445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17410" name="Picture 26" descr="Kathe Kollwitz - 4 Articles | Widewalls">
            <a:extLst>
              <a:ext uri="{FF2B5EF4-FFF2-40B4-BE49-F238E27FC236}">
                <a16:creationId xmlns:a16="http://schemas.microsoft.com/office/drawing/2014/main" id="{A8D06030-4496-4C84-A672-00F52E95A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88" y="2326547"/>
            <a:ext cx="5367338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" name="Picture 27" descr="Käthe Kollwitz: Etching and cutting the Human Condition | Milindo Taid">
            <a:extLst>
              <a:ext uri="{FF2B5EF4-FFF2-40B4-BE49-F238E27FC236}">
                <a16:creationId xmlns:a16="http://schemas.microsoft.com/office/drawing/2014/main" id="{9D7C833A-C0C5-4A08-89E2-8DD10BBAB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675" y="1532455"/>
            <a:ext cx="3676650" cy="483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D1F83ED-0534-4A1E-9D71-78488D4AB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6657" y="273041"/>
            <a:ext cx="5515761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Kathe</a:t>
            </a: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 Schmidt </a:t>
            </a: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Kollwitz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(1881 – 1973)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67A5218-E65B-4B86-B6D9-099E6DE79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0C1323B-D205-4A7E-A7B5-92A88294D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2891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67A5218-E65B-4B86-B6D9-099E6DE79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0C1323B-D205-4A7E-A7B5-92A88294D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6916806-1510-480D-B06D-82CB84E7D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19457" name="Picture 28" descr="https://www.fembio.org/images/uploads/1056/kollwitz_01.jpg">
            <a:extLst>
              <a:ext uri="{FF2B5EF4-FFF2-40B4-BE49-F238E27FC236}">
                <a16:creationId xmlns:a16="http://schemas.microsoft.com/office/drawing/2014/main" id="{7A3B23EA-2FED-4E9E-AC8C-962CD2719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030" y="1635305"/>
            <a:ext cx="8751939" cy="49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D0CE37A3-1606-472F-B0AE-54E62A99B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120" y="764096"/>
            <a:ext cx="75948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Sjálfsmyndir af listakonunni Kate en hún er þekktust fyrir sjálfsmyndir.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09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906212-33B8-4C1F-826F-CDC026C5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67A5218-E65B-4B86-B6D9-099E6DE79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0C1323B-D205-4A7E-A7B5-92A88294D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6916806-1510-480D-B06D-82CB84E7D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20481" name="Picture 29" descr="Käthe Kollwitz | Artnet">
            <a:extLst>
              <a:ext uri="{FF2B5EF4-FFF2-40B4-BE49-F238E27FC236}">
                <a16:creationId xmlns:a16="http://schemas.microsoft.com/office/drawing/2014/main" id="{B10FB27C-2973-4CEF-AAF8-847F37CAB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73198"/>
            <a:ext cx="5207789" cy="390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30" descr="Käthe-Kollwitz-Schule... - Käthe-Kollwitz-Schule Gießen">
            <a:extLst>
              <a:ext uri="{FF2B5EF4-FFF2-40B4-BE49-F238E27FC236}">
                <a16:creationId xmlns:a16="http://schemas.microsoft.com/office/drawing/2014/main" id="{2B06FA75-F50A-445D-84FE-C6B89FA9C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741" y="1842410"/>
            <a:ext cx="3836629" cy="383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C4D0DD9E-3DF9-46E1-B8D9-0D26F3043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FDEB61-C235-4D40-A248-E2A10536FAF8}"/>
              </a:ext>
            </a:extLst>
          </p:cNvPr>
          <p:cNvSpPr txBox="1"/>
          <p:nvPr/>
        </p:nvSpPr>
        <p:spPr>
          <a:xfrm>
            <a:off x="1257300" y="729734"/>
            <a:ext cx="967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s-IS" altLang="is-I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Hún er einnig þekkt fyrir kolateikningar sem lýsa lífi fátæks fólks í heimalandi hennar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52544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B3BE26-495C-4AEE-AF3F-35F46FA626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1" t="2417" r="2148" b="7328"/>
          <a:stretch/>
        </p:blipFill>
        <p:spPr>
          <a:xfrm>
            <a:off x="1333173" y="1361503"/>
            <a:ext cx="4044171" cy="4127384"/>
          </a:xfrm>
          <a:prstGeom prst="rect">
            <a:avLst/>
          </a:prstGeom>
        </p:spPr>
      </p:pic>
      <p:pic>
        <p:nvPicPr>
          <p:cNvPr id="8" name="Picture 30" descr="Käthe-Kollwitz-Schule... - Käthe-Kollwitz-Schule Gießen">
            <a:extLst>
              <a:ext uri="{FF2B5EF4-FFF2-40B4-BE49-F238E27FC236}">
                <a16:creationId xmlns:a16="http://schemas.microsoft.com/office/drawing/2014/main" id="{176E65AF-FFCA-47B7-9B7B-2F732487A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739" y="1506880"/>
            <a:ext cx="3836629" cy="383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27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6916806-1510-480D-B06D-82CB84E7D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C4D0DD9E-3DF9-46E1-B8D9-0D26F3043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21505" name="Picture 33" descr="Pablo Picasso - 1169 artworks - painting">
            <a:extLst>
              <a:ext uri="{FF2B5EF4-FFF2-40B4-BE49-F238E27FC236}">
                <a16:creationId xmlns:a16="http://schemas.microsoft.com/office/drawing/2014/main" id="{8B3A2FB6-25D2-4308-9BA7-4A8174064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983" y="1801277"/>
            <a:ext cx="3684164" cy="368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34" descr="Why Pablo Picasso Painted in Blue | by Patrick Parr | The Startup | Medium">
            <a:extLst>
              <a:ext uri="{FF2B5EF4-FFF2-40B4-BE49-F238E27FC236}">
                <a16:creationId xmlns:a16="http://schemas.microsoft.com/office/drawing/2014/main" id="{D793B779-D67A-441B-8B9B-05FF9AC0B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965" y="1595973"/>
            <a:ext cx="3307316" cy="443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D7CB0C6-627A-4E04-88B2-4172595A2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3917" y="268813"/>
            <a:ext cx="3684165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Pablo </a:t>
            </a: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Picasso</a:t>
            </a: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 </a:t>
            </a:r>
            <a:b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(1881-1973)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0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7DCA1F4-0BA2-4AA7-A409-28EFD452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44E018-5139-44B1-8E50-51E960451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67A5218-E65B-4B86-B6D9-099E6DE79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A255C3-6EF4-4BE2-8CE2-1CCD5083102E}"/>
              </a:ext>
            </a:extLst>
          </p:cNvPr>
          <p:cNvSpPr txBox="1"/>
          <p:nvPr/>
        </p:nvSpPr>
        <p:spPr>
          <a:xfrm>
            <a:off x="457200" y="3137260"/>
            <a:ext cx="64008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Pablo 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Picasso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var spænskur listamálari og myndhöggvari.</a:t>
            </a:r>
          </a:p>
          <a:p>
            <a:pPr marL="0" marR="0"/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er einn af þekktustu listamönnum á 20. öldinni.</a:t>
            </a:r>
          </a:p>
          <a:p>
            <a:pPr marL="0" marR="0"/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Stílinn sem hann málaði gjarnan í heitir 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kúbismi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en hann var einn af stofnendum stefnunnar.</a:t>
            </a:r>
          </a:p>
          <a:p>
            <a:pPr marL="0" marR="0"/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Talið er að fyrsta orð 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Picasso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hafi verið pensill eða “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piz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” sem er stytting af orðinu “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lápiz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” sem þýðir pensill.</a:t>
            </a:r>
          </a:p>
          <a:p>
            <a:pPr marL="0" marR="0"/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Þegar Mónu Lísu var stolið árið 1911 var 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Picasso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um tíma grunaður um að hafa stolið málverkinu.</a:t>
            </a:r>
          </a:p>
          <a:p>
            <a:pPr marL="0" marR="0"/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9" name="Picture 18" descr="Pablo Picasso Famous Paintings | Pablo picasso art, Picasso art, Pablo  picasso">
            <a:extLst>
              <a:ext uri="{FF2B5EF4-FFF2-40B4-BE49-F238E27FC236}">
                <a16:creationId xmlns:a16="http://schemas.microsoft.com/office/drawing/2014/main" id="{EAA79CE5-A257-498A-BF90-9BA3333C2F8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03" y="354020"/>
            <a:ext cx="4532405" cy="6088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Pablo PICASSO : Lithographs, serigraphs, posters, Reproductions, Fine Art  prints on heavyweights Art papers">
            <a:extLst>
              <a:ext uri="{FF2B5EF4-FFF2-40B4-BE49-F238E27FC236}">
                <a16:creationId xmlns:a16="http://schemas.microsoft.com/office/drawing/2014/main" id="{D2682E3E-2695-43AF-9021-0AA6B36A13E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43" y="181310"/>
            <a:ext cx="2129406" cy="29559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261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23553" name="Picture 32" descr="Pablo Picasso (d&amp;#39;après) - Portrait de Dora Maar assise - Catawiki">
            <a:extLst>
              <a:ext uri="{FF2B5EF4-FFF2-40B4-BE49-F238E27FC236}">
                <a16:creationId xmlns:a16="http://schemas.microsoft.com/office/drawing/2014/main" id="{5B446FCB-670F-41E5-965E-CB78FDC1C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32" y="980420"/>
            <a:ext cx="3493461" cy="46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2AF0AD78-1856-4066-BD20-547C37B27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0193" y="152400"/>
            <a:ext cx="32647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Portrett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af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Doru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Maar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6F21ECE9-8095-42D1-9B97-F906432C9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1937" y="1022991"/>
            <a:ext cx="6476453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Þessu málverki var stolið fyr­ir yfir 20 árum.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Picaso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málaði það árið 1938 Þetta listaverk er af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Dou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Maar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, sem var ást­kona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Picasso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árum sam­an.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Picasso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var mikill kvennamaður. 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Picture 15" descr="Portrait of Dora Maar I Photography by Irina Lesik | Saatchi Art">
            <a:extLst>
              <a:ext uri="{FF2B5EF4-FFF2-40B4-BE49-F238E27FC236}">
                <a16:creationId xmlns:a16="http://schemas.microsoft.com/office/drawing/2014/main" id="{DB3572BA-82E8-4C00-B5B2-EB3BCBA09A1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04" y="2441197"/>
            <a:ext cx="2913689" cy="389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A045DD-72BD-4273-8498-C78747AC94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482" y="3427889"/>
            <a:ext cx="2466833" cy="21579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205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D61A5E2-37EB-4D68-8945-D75EB3623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9305378-63E0-4526-9067-E07EFAA62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8297" y="228600"/>
            <a:ext cx="3532505" cy="166199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Fræg verk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eftir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Picasso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Þetta heitir Les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Demoiselles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d'Avignon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 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24578" name="Picture 39" descr="Les Demoiselles d&amp;#39;Avignon and more art by Pablo Picasso | art | KUNSTMATRIX">
            <a:extLst>
              <a:ext uri="{FF2B5EF4-FFF2-40B4-BE49-F238E27FC236}">
                <a16:creationId xmlns:a16="http://schemas.microsoft.com/office/drawing/2014/main" id="{DE366123-90E6-4177-99AB-A1CA6AF28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680" y="942159"/>
            <a:ext cx="5458640" cy="545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15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8520-373C-496C-A8F9-2707250B8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4891" y="619529"/>
            <a:ext cx="4411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s-IS" dirty="0"/>
              <a:t>Þessi mynd lýsir sprengjuárás á Spáni</a:t>
            </a:r>
          </a:p>
        </p:txBody>
      </p:sp>
      <p:pic>
        <p:nvPicPr>
          <p:cNvPr id="7" name="Picture 40" descr="Guernica/Pablo Picasso. Guernica is a mural-sized oil painting… | by Özak  Durmuş | Medium">
            <a:extLst>
              <a:ext uri="{FF2B5EF4-FFF2-40B4-BE49-F238E27FC236}">
                <a16:creationId xmlns:a16="http://schemas.microsoft.com/office/drawing/2014/main" id="{31AF3E14-4E4C-4075-B3CE-8E30AD7A7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91" y="1409353"/>
            <a:ext cx="11272716" cy="422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26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7" descr="https://karljohann.weebly.com/uploads/7/6/4/9/7649095/9759876.jpg">
            <a:extLst>
              <a:ext uri="{FF2B5EF4-FFF2-40B4-BE49-F238E27FC236}">
                <a16:creationId xmlns:a16="http://schemas.microsoft.com/office/drawing/2014/main" id="{9F02EB25-2C82-4BDE-9674-0DF978633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764" y="804202"/>
            <a:ext cx="3863741" cy="524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2" descr="Pablo Picasso (d&amp;#39;après) - Portrait de Dora Maar assise - Catawiki">
            <a:extLst>
              <a:ext uri="{FF2B5EF4-FFF2-40B4-BE49-F238E27FC236}">
                <a16:creationId xmlns:a16="http://schemas.microsoft.com/office/drawing/2014/main" id="{BDBAC7D1-D0B4-49DC-A396-53D796DAD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080" y="913309"/>
            <a:ext cx="3982107" cy="524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61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28674" name="Picture 51" descr="Rene Magritte | keepcalmitsonlyart13">
            <a:extLst>
              <a:ext uri="{FF2B5EF4-FFF2-40B4-BE49-F238E27FC236}">
                <a16:creationId xmlns:a16="http://schemas.microsoft.com/office/drawing/2014/main" id="{77AD409C-2F68-4141-9E16-D97DD2C0E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52" y="1748372"/>
            <a:ext cx="3156319" cy="392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7A29EF9F-0BD5-4DA4-B284-38DB5EDC7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0158" y="457200"/>
            <a:ext cx="5367556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René Magritte</a:t>
            </a:r>
            <a:r>
              <a:rPr kumimoji="0" lang="is-IS" altLang="is-IS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br>
              <a:rPr kumimoji="0" lang="is-IS" altLang="is-IS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(1898-1967)</a:t>
            </a:r>
            <a:endParaRPr kumimoji="0" lang="is-IS" altLang="is-I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E7C201-87F2-4ED7-9FD9-A10BC9C53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3C365D-AB9B-4F9B-B3D2-41B5B2348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7783" y="1951299"/>
            <a:ext cx="6059672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71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</a:tabLst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Málaði listaverk sem voru mörg, mjög fyndin og fær okkur til þess að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</a:tabLst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skoða umhverfið í nýju ljósi.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</a:tabLst>
            </a:pP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</a:tabLst>
            </a:pPr>
            <a:endParaRPr lang="is-IS" altLang="is-IS" sz="1400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</a:tabLst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málaði í stíl sem kallast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súrrealismi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</a:tabLst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</a:t>
            </a:r>
            <a:endParaRPr kumimoji="0" lang="is-IS" altLang="is-I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</a:tabLst>
            </a:pP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</a:tabLst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 descr="René Magritte | Wall Street International Magazine">
            <a:extLst>
              <a:ext uri="{FF2B5EF4-FFF2-40B4-BE49-F238E27FC236}">
                <a16:creationId xmlns:a16="http://schemas.microsoft.com/office/drawing/2014/main" id="{4ADB0206-5BBE-4F39-A09B-6CB0DD0CCFE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10" y="3304080"/>
            <a:ext cx="4390239" cy="3096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26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26625" name="Picture 49" descr="Rene Magritte. The talented Surrealist forger | Article on ArtWizard">
            <a:extLst>
              <a:ext uri="{FF2B5EF4-FFF2-40B4-BE49-F238E27FC236}">
                <a16:creationId xmlns:a16="http://schemas.microsoft.com/office/drawing/2014/main" id="{1FA9CDFB-8373-4466-96FD-6C9C914B2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39" y="896046"/>
            <a:ext cx="3813780" cy="506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50" descr="René MAGRITTE – THE SKATEROOM">
            <a:extLst>
              <a:ext uri="{FF2B5EF4-FFF2-40B4-BE49-F238E27FC236}">
                <a16:creationId xmlns:a16="http://schemas.microsoft.com/office/drawing/2014/main" id="{B54F3540-6529-4D63-9967-A1B55E258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04" y="609601"/>
            <a:ext cx="4357430" cy="523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01074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6" name="Picture 5" descr="René Magritte- Short notes | Know everything in seconds-artandcrafter.com  Surrealism">
            <a:extLst>
              <a:ext uri="{FF2B5EF4-FFF2-40B4-BE49-F238E27FC236}">
                <a16:creationId xmlns:a16="http://schemas.microsoft.com/office/drawing/2014/main" id="{858E0F4B-1364-49F5-8D51-881EC23DAF3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95" y="1054795"/>
            <a:ext cx="4127141" cy="4859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The art of living, 1967, 54×65 cm by René Magritte: History, Analysis &amp;amp;  Facts | Arthive">
            <a:extLst>
              <a:ext uri="{FF2B5EF4-FFF2-40B4-BE49-F238E27FC236}">
                <a16:creationId xmlns:a16="http://schemas.microsoft.com/office/drawing/2014/main" id="{A245BC87-6ED7-4F22-B69F-7EE2B545C26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13" y="1054795"/>
            <a:ext cx="4127142" cy="5127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154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8" name="Picture 7" descr="René Magritte La Grande Guerre, Printmaking by René Magritte | Artmajeur">
            <a:extLst>
              <a:ext uri="{FF2B5EF4-FFF2-40B4-BE49-F238E27FC236}">
                <a16:creationId xmlns:a16="http://schemas.microsoft.com/office/drawing/2014/main" id="{ECE05B35-34EE-4A1B-B23C-C5379C5AD3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202" y="760034"/>
            <a:ext cx="3726908" cy="5488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René Magritte : L'écuyère">
            <a:extLst>
              <a:ext uri="{FF2B5EF4-FFF2-40B4-BE49-F238E27FC236}">
                <a16:creationId xmlns:a16="http://schemas.microsoft.com/office/drawing/2014/main" id="{F9F73728-DB14-4C35-ABF6-DAF42CCFA8A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32" y="1371110"/>
            <a:ext cx="5014915" cy="4115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22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9" descr="Rene Magritte. The talented Surrealist forger | Article on ArtWizard">
            <a:extLst>
              <a:ext uri="{FF2B5EF4-FFF2-40B4-BE49-F238E27FC236}">
                <a16:creationId xmlns:a16="http://schemas.microsoft.com/office/drawing/2014/main" id="{40716165-D673-459F-9505-A4D990EBC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012" y="812205"/>
            <a:ext cx="3813780" cy="506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7BC85-A612-40A0-A843-17698EDBA7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14" t="1464"/>
          <a:stretch/>
        </p:blipFill>
        <p:spPr>
          <a:xfrm>
            <a:off x="1426149" y="892241"/>
            <a:ext cx="3288484" cy="490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2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7AF9457-D79F-4D01-8D9B-6D4AFBCD5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4393" y="170575"/>
            <a:ext cx="3148013" cy="1331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29697" name="Picture 43" descr="The Fashion Codes of Frida Kahlo | AnOther">
            <a:extLst>
              <a:ext uri="{FF2B5EF4-FFF2-40B4-BE49-F238E27FC236}">
                <a16:creationId xmlns:a16="http://schemas.microsoft.com/office/drawing/2014/main" id="{6E52D0A1-5B88-472B-B2DD-908E606A6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536" y="1400893"/>
            <a:ext cx="3443841" cy="499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05DBFAC-8996-47AE-A639-A12EAB8C1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6623" y="419100"/>
            <a:ext cx="283268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Frida</a:t>
            </a: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 </a:t>
            </a: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Kalo</a:t>
            </a: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(1907-1954)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 descr="Makeshift Frida Kahlo Closet Remains Hidden for 50 Years">
            <a:extLst>
              <a:ext uri="{FF2B5EF4-FFF2-40B4-BE49-F238E27FC236}">
                <a16:creationId xmlns:a16="http://schemas.microsoft.com/office/drawing/2014/main" id="{BAC258DC-2491-400F-8714-F8AC332EB98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237" y="1719899"/>
            <a:ext cx="3028779" cy="42578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020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959C61-55DF-48C2-B40A-197C5FF11BE7}"/>
              </a:ext>
            </a:extLst>
          </p:cNvPr>
          <p:cNvSpPr txBox="1"/>
          <p:nvPr/>
        </p:nvSpPr>
        <p:spPr>
          <a:xfrm>
            <a:off x="5519667" y="1537576"/>
            <a:ext cx="62497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Frida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er frá Mexico og varð þekkt fyrir að vekja mikla athygli á Mexico, menningu þeirra og siðum</a:t>
            </a:r>
            <a:endParaRPr lang="is-IS" dirty="0"/>
          </a:p>
        </p:txBody>
      </p:sp>
      <p:pic>
        <p:nvPicPr>
          <p:cNvPr id="9" name="Picture 8" descr="Pin by Pilar Pc on Frida Kahlo | Frida kahlo, Artist, Artsy pictures">
            <a:extLst>
              <a:ext uri="{FF2B5EF4-FFF2-40B4-BE49-F238E27FC236}">
                <a16:creationId xmlns:a16="http://schemas.microsoft.com/office/drawing/2014/main" id="{B479F4FD-B772-4C6A-A1FD-03DD990708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98" y="595041"/>
            <a:ext cx="5040671" cy="56533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3C8116-CC31-4C7D-9C6C-035672F89E1A}"/>
              </a:ext>
            </a:extLst>
          </p:cNvPr>
          <p:cNvSpPr txBox="1"/>
          <p:nvPr/>
        </p:nvSpPr>
        <p:spPr>
          <a:xfrm>
            <a:off x="5519667" y="2658877"/>
            <a:ext cx="60946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Frida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er þekktust fyrir sjálfsmyndirnar sínar.  </a:t>
            </a:r>
          </a:p>
          <a:p>
            <a:pPr marL="0" marR="0"/>
            <a:endParaRPr lang="is-IS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/>
            <a:endParaRPr lang="is-IS" sz="18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Hún málaði í stíl sem heitir 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súrrealismi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 </a:t>
            </a:r>
          </a:p>
          <a:p>
            <a:pPr marL="0" marR="0"/>
            <a:endParaRPr lang="is-IS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Myndirnar hennar voru í sterkum litum.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endParaRPr lang="is-IS" sz="18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/>
            <a:endParaRPr lang="is-IS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Hún var mikill femínisti og barðist fyrir réttindum kvenna.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63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31746" name="Picture 42">
            <a:extLst>
              <a:ext uri="{FF2B5EF4-FFF2-40B4-BE49-F238E27FC236}">
                <a16:creationId xmlns:a16="http://schemas.microsoft.com/office/drawing/2014/main" id="{745E1447-7418-42C7-9E55-D86A49999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68" y="1219200"/>
            <a:ext cx="3853751" cy="500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1A174AD-A23D-4D0C-A2A1-3580711F8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376991-58A4-4D53-BF49-1F7DFC914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6857" y="606623"/>
            <a:ext cx="410308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Sjálfsmynd eð Þyrnihálsmen og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hunangsbrúi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descr="Frida Kahlo &amp;amp; Diego Rivera | Romance &amp;amp; Heartbreak | Rise Art">
            <a:extLst>
              <a:ext uri="{FF2B5EF4-FFF2-40B4-BE49-F238E27FC236}">
                <a16:creationId xmlns:a16="http://schemas.microsoft.com/office/drawing/2014/main" id="{563A0545-4F4E-4C35-BBDE-02E9A659662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683" y="1570444"/>
            <a:ext cx="3438446" cy="4469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52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31749" name="Picture 45" descr="Intimate Photographs of Frida Kahlo Painting on Her Bed During the 1950s ~  Vintage Everyday">
            <a:extLst>
              <a:ext uri="{FF2B5EF4-FFF2-40B4-BE49-F238E27FC236}">
                <a16:creationId xmlns:a16="http://schemas.microsoft.com/office/drawing/2014/main" id="{69CF89BD-4039-4F3F-BED1-83EBA369C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7" y="1140743"/>
            <a:ext cx="5275737" cy="433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7ADF542-D312-470C-AA5E-A4C0AE798E22}"/>
              </a:ext>
            </a:extLst>
          </p:cNvPr>
          <p:cNvSpPr txBox="1"/>
          <p:nvPr/>
        </p:nvSpPr>
        <p:spPr>
          <a:xfrm>
            <a:off x="6097398" y="1031575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Frída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fékk lömunarveiki þegar hún var barn sem </a:t>
            </a:r>
            <a:b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leiddi til fötlunar í fæti. </a:t>
            </a:r>
          </a:p>
          <a:p>
            <a:pPr marL="0" marR="0"/>
            <a:endParaRPr lang="is-IS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Til þess að fela fótinn, klæddist hún síðum litríkum pilsum sem hún varð síðar fræg fyrir.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81B29E-3724-4E1B-BC84-441AFF44565C}"/>
              </a:ext>
            </a:extLst>
          </p:cNvPr>
          <p:cNvSpPr txBox="1"/>
          <p:nvPr/>
        </p:nvSpPr>
        <p:spPr>
          <a:xfrm>
            <a:off x="6096000" y="2910709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Síðar dó hún næstum því í strætóslysi þegar hún var unglingur. </a:t>
            </a:r>
          </a:p>
          <a:p>
            <a:pPr marL="0" marR="0"/>
            <a:endParaRPr lang="is-IS" dirty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/>
            <a:r>
              <a:rPr lang="is-IS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Það 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brotnuðu mörg bein og hún þurfti að dvelja lengi á sjúkrahúsi.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DDEBEB-4084-4263-B000-5DB26F422586}"/>
              </a:ext>
            </a:extLst>
          </p:cNvPr>
          <p:cNvSpPr txBox="1"/>
          <p:nvPr/>
        </p:nvSpPr>
        <p:spPr>
          <a:xfrm>
            <a:off x="6097398" y="4551884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Hún var í gifsi frá toppi til táar en slysið og dvölin á sjúkrahúsinu í kjölfarið varð ástæða þess að hún </a:t>
            </a:r>
            <a:b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fór að mála.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60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10" name="Picture 9" descr="Life and work of Frida Kahlo | Official tourism website">
            <a:extLst>
              <a:ext uri="{FF2B5EF4-FFF2-40B4-BE49-F238E27FC236}">
                <a16:creationId xmlns:a16="http://schemas.microsoft.com/office/drawing/2014/main" id="{DA9B707E-FA4D-4B19-AD2E-2BFB6DC8CE5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786" y="867725"/>
            <a:ext cx="8841514" cy="5122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101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1" descr="https://karljohann.weebly.com/uploads/7/6/4/9/7649095/3730240_orig.jpg">
            <a:extLst>
              <a:ext uri="{FF2B5EF4-FFF2-40B4-BE49-F238E27FC236}">
                <a16:creationId xmlns:a16="http://schemas.microsoft.com/office/drawing/2014/main" id="{D56500D5-A0B5-4D5B-966E-D6D2D7791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64" y="817622"/>
            <a:ext cx="4088114" cy="521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2">
            <a:extLst>
              <a:ext uri="{FF2B5EF4-FFF2-40B4-BE49-F238E27FC236}">
                <a16:creationId xmlns:a16="http://schemas.microsoft.com/office/drawing/2014/main" id="{D9172E79-7615-4EE1-8F6F-E177C4E73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24" y="710793"/>
            <a:ext cx="4015832" cy="521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38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34817" name="Picture 60">
            <a:extLst>
              <a:ext uri="{FF2B5EF4-FFF2-40B4-BE49-F238E27FC236}">
                <a16:creationId xmlns:a16="http://schemas.microsoft.com/office/drawing/2014/main" id="{526B6A49-C68E-48F1-91D5-4D8E53F1B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93" y="1636186"/>
            <a:ext cx="3856037" cy="385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61" descr="How Andy Warhol became a Pop Art Icon | Article on ArtWizard">
            <a:extLst>
              <a:ext uri="{FF2B5EF4-FFF2-40B4-BE49-F238E27FC236}">
                <a16:creationId xmlns:a16="http://schemas.microsoft.com/office/drawing/2014/main" id="{130974E9-4D17-48C9-8845-D9C07CEB4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064" y="687387"/>
            <a:ext cx="3659188" cy="548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A0FCED0B-C7AB-43D5-8E24-E03257E3E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3795" y="192613"/>
            <a:ext cx="2531462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Andy </a:t>
            </a:r>
            <a:r>
              <a:rPr kumimoji="0" lang="is-IS" altLang="is-IS" sz="3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  <a:t>Wahol</a:t>
            </a:r>
            <a:br>
              <a:rPr kumimoji="0" lang="is-IS" altLang="is-I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(1928-1987)</a:t>
            </a:r>
            <a:endParaRPr kumimoji="0" lang="is-IS" altLang="is-I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23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99169-AF0E-465A-907C-F85A79725CAA}"/>
              </a:ext>
            </a:extLst>
          </p:cNvPr>
          <p:cNvSpPr txBox="1"/>
          <p:nvPr/>
        </p:nvSpPr>
        <p:spPr>
          <a:xfrm>
            <a:off x="522215" y="1002295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var Bandarískur myndlistamaður, rithöfundur og kvikmyndagerðarmaður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 descr="Amazon.com: John Lennon Wall Art Print - 8x10 Andy Warhol Style Pop Art  Poster Picture - Contemporary Home Decor, Room Decoration - Cool Unique  Gift for Beatles Music Fans - Unframed Photo : Handmade Products">
            <a:extLst>
              <a:ext uri="{FF2B5EF4-FFF2-40B4-BE49-F238E27FC236}">
                <a16:creationId xmlns:a16="http://schemas.microsoft.com/office/drawing/2014/main" id="{B48F0D12-83D1-4D12-A929-717677DEEB0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1" t="4427" r="11489" b="5264"/>
          <a:stretch/>
        </p:blipFill>
        <p:spPr bwMode="auto">
          <a:xfrm>
            <a:off x="7491369" y="929780"/>
            <a:ext cx="3852294" cy="5160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5D0BFB-7E15-4373-A7EF-DA2F5DB73CE6}"/>
              </a:ext>
            </a:extLst>
          </p:cNvPr>
          <p:cNvSpPr txBox="1"/>
          <p:nvPr/>
        </p:nvSpPr>
        <p:spPr>
          <a:xfrm>
            <a:off x="522215" y="1856654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Hann framleiddi yfir 60 bíómyndir.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653696-09A2-4B1E-8CED-FC7E7E9392C0}"/>
              </a:ext>
            </a:extLst>
          </p:cNvPr>
          <p:cNvSpPr txBox="1"/>
          <p:nvPr/>
        </p:nvSpPr>
        <p:spPr>
          <a:xfrm>
            <a:off x="522215" y="2529091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Listin hans er í stíl sem kallast popplist og er hann kallaður faðir þessa listastíls.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70DD32-50FE-4291-A75A-2999ACA6524E}"/>
              </a:ext>
            </a:extLst>
          </p:cNvPr>
          <p:cNvSpPr txBox="1"/>
          <p:nvPr/>
        </p:nvSpPr>
        <p:spPr>
          <a:xfrm>
            <a:off x="522215" y="3510092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Hann lærði </a:t>
            </a:r>
            <a:r>
              <a:rPr lang="is-IS" sz="1800" dirty="0" err="1"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auglýsingateiknun</a:t>
            </a:r>
            <a:r>
              <a:rPr lang="is-IS" sz="1800" dirty="0"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og útskrifaðist í </a:t>
            </a:r>
            <a:r>
              <a:rPr lang="is-IS" sz="1800" dirty="0" err="1"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fagurlist</a:t>
            </a:r>
            <a:r>
              <a:rPr lang="is-IS" sz="1800" dirty="0"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og grafískri hönnun.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27DC0F-33B3-47CA-BF75-9172EDF27848}"/>
              </a:ext>
            </a:extLst>
          </p:cNvPr>
          <p:cNvSpPr txBox="1"/>
          <p:nvPr/>
        </p:nvSpPr>
        <p:spPr>
          <a:xfrm>
            <a:off x="522215" y="4315784"/>
            <a:ext cx="6094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1800" dirty="0"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Warhol var með silfurlitar og hvítar hárkollur í gegnum tíðina til að fela skallann. Hann  var kaþólsk trúar. Hann skipti um ilmvatn á þriggja mánaða fresti. Þess vegna setti einn vinur hans ilvatnsflösku með í gröfina hans. </a:t>
            </a:r>
            <a:endParaRPr lang="is-I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375DE3-E898-4C9A-B393-32477946DC3E}"/>
              </a:ext>
            </a:extLst>
          </p:cNvPr>
          <p:cNvSpPr txBox="1"/>
          <p:nvPr/>
        </p:nvSpPr>
        <p:spPr>
          <a:xfrm>
            <a:off x="589327" y="5741010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1800" dirty="0">
                <a:solidFill>
                  <a:srgbClr val="20212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Foreldrar hans voru frá Tékklandi en fluttu til Bandaríkjanna. </a:t>
            </a:r>
            <a:endParaRPr lang="is-I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4127C5-80A6-4CE4-A9E1-C6F9C5D92A1B}"/>
              </a:ext>
            </a:extLst>
          </p:cNvPr>
          <p:cNvSpPr txBox="1"/>
          <p:nvPr/>
        </p:nvSpPr>
        <p:spPr>
          <a:xfrm>
            <a:off x="6370215" y="6298433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John </a:t>
            </a:r>
            <a:r>
              <a:rPr lang="is-IS" sz="180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lennon</a:t>
            </a:r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tónlistarmaður í Bítlunum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96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  <p:bldP spid="15" grpId="0"/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499E3-6D33-4149-BD3B-65D8A63A232A}"/>
              </a:ext>
            </a:extLst>
          </p:cNvPr>
          <p:cNvSpPr txBox="1"/>
          <p:nvPr/>
        </p:nvSpPr>
        <p:spPr>
          <a:xfrm>
            <a:off x="512198" y="964729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is-IS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Warhol gerði margar myndir af frægu fólki.</a:t>
            </a:r>
            <a:endParaRPr lang="is-I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Picture 7" descr="Andy Warhol. Marilyn Monroe. 1967 | MoMA">
            <a:extLst>
              <a:ext uri="{FF2B5EF4-FFF2-40B4-BE49-F238E27FC236}">
                <a16:creationId xmlns:a16="http://schemas.microsoft.com/office/drawing/2014/main" id="{BFBDA534-A019-41D3-B175-92AB9296DA9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17" y="550813"/>
            <a:ext cx="2141220" cy="2132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Vigfúsína\AppData\Local\Microsoft\Windows\INetCache\Content.MSO\EB776FA9.tmp">
            <a:extLst>
              <a:ext uri="{FF2B5EF4-FFF2-40B4-BE49-F238E27FC236}">
                <a16:creationId xmlns:a16="http://schemas.microsoft.com/office/drawing/2014/main" id="{FAD1A98F-6445-48E9-893A-73C78ADDB3E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412" y="594628"/>
            <a:ext cx="3120390" cy="20758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82558AB3-9F49-4AB8-B71A-E93EC78DC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87D3724-793D-402A-9ED5-5CC11412F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034" y="3038272"/>
            <a:ext cx="52229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Hérna er mynd </a:t>
            </a:r>
            <a:r>
              <a:rPr kumimoji="0" lang="is-IS" altLang="is-I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afMarlin</a:t>
            </a: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Monroe sem var kvikmyndastjarna.  </a:t>
            </a:r>
            <a:b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kumimoji="0" lang="is-IS" altLang="is-I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Warhol gerði þessar myndir</a:t>
            </a:r>
            <a:endParaRPr kumimoji="0" lang="is-IS" altLang="is-I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 descr="Andy Warhol Artworks - Life and Paintings of Pop Art Icon">
            <a:extLst>
              <a:ext uri="{FF2B5EF4-FFF2-40B4-BE49-F238E27FC236}">
                <a16:creationId xmlns:a16="http://schemas.microsoft.com/office/drawing/2014/main" id="{DB7B0098-FBEC-4552-A6F1-C21A9090DFF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24" y="1591810"/>
            <a:ext cx="4839970" cy="48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Andy Warhol: The Façade of Pop Art | &amp;quot;If you want to know all about Andy  Warhol, just look at the surface of my paintings, and there I am. There&amp;#39;s  nothing more.&amp;quot; |">
            <a:extLst>
              <a:ext uri="{FF2B5EF4-FFF2-40B4-BE49-F238E27FC236}">
                <a16:creationId xmlns:a16="http://schemas.microsoft.com/office/drawing/2014/main" id="{86AF58CE-D1C9-4FCA-B79E-392B8C54D609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" t="1375" r="3638" b="6685"/>
          <a:stretch/>
        </p:blipFill>
        <p:spPr bwMode="auto">
          <a:xfrm>
            <a:off x="7697953" y="4057356"/>
            <a:ext cx="2469504" cy="24391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4513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EC933197-C6FB-44F5-9A02-A86EBD99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64E3D6-1CAE-4F6F-9B3D-64BC9DD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pic>
        <p:nvPicPr>
          <p:cNvPr id="9" name="Picture 8" descr="Andy Warhol Soup Can Magnet Set – Artistic Refrigerator Magnets, Includes 6  Colorful Designs from Artist Andy Warhol, Each One Measures 1.25” x 2.25” –  Makes A Great Gift for Art Fans:">
            <a:extLst>
              <a:ext uri="{FF2B5EF4-FFF2-40B4-BE49-F238E27FC236}">
                <a16:creationId xmlns:a16="http://schemas.microsoft.com/office/drawing/2014/main" id="{5A822CAB-D3E0-4AEC-8E25-F3908223864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3" t="9193" r="17087" b="9081"/>
          <a:stretch/>
        </p:blipFill>
        <p:spPr bwMode="auto">
          <a:xfrm>
            <a:off x="1216197" y="1275893"/>
            <a:ext cx="2929165" cy="42694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Andy Warhol - Coca Cola - Catawiki">
            <a:extLst>
              <a:ext uri="{FF2B5EF4-FFF2-40B4-BE49-F238E27FC236}">
                <a16:creationId xmlns:a16="http://schemas.microsoft.com/office/drawing/2014/main" id="{3614EF7A-F111-4DCE-958B-F5269B509AE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014" y="1275893"/>
            <a:ext cx="2929165" cy="44960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B9D0FF4-7E95-4A79-8724-6CB2D2E98DA7}"/>
              </a:ext>
            </a:extLst>
          </p:cNvPr>
          <p:cNvSpPr txBox="1"/>
          <p:nvPr/>
        </p:nvSpPr>
        <p:spPr>
          <a:xfrm>
            <a:off x="4355733" y="2073170"/>
            <a:ext cx="34805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Auglýsingar sem hann teiknaði </a:t>
            </a:r>
          </a:p>
          <a:p>
            <a:pPr algn="ctr"/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og eru einar af þekktustu </a:t>
            </a:r>
          </a:p>
          <a:p>
            <a:pPr algn="ctr"/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verkum hans.</a:t>
            </a:r>
            <a:endParaRPr lang="is-I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FC3F07-D547-41D0-A722-687E8068FA6E}"/>
              </a:ext>
            </a:extLst>
          </p:cNvPr>
          <p:cNvSpPr txBox="1"/>
          <p:nvPr/>
        </p:nvSpPr>
        <p:spPr>
          <a:xfrm>
            <a:off x="4145362" y="4764869"/>
            <a:ext cx="3714226" cy="67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is-IS" sz="1800" u="sng" dirty="0">
                <a:solidFill>
                  <a:srgbClr val="0563C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Listasafn Andy Warhol</a:t>
            </a:r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í Bandaríkjunum</a:t>
            </a:r>
            <a:endParaRPr lang="is-I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7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16BD8-22C0-4F48-AFD1-10D3F0A0539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69" y="710290"/>
            <a:ext cx="4315961" cy="524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ndy Warhol Artworks - Life and Paintings of Pop Art Icon">
            <a:extLst>
              <a:ext uri="{FF2B5EF4-FFF2-40B4-BE49-F238E27FC236}">
                <a16:creationId xmlns:a16="http://schemas.microsoft.com/office/drawing/2014/main" id="{C5559ED9-093E-4E7F-88A0-EF9BF9BDC25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499" y="710289"/>
            <a:ext cx="5093211" cy="5144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130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1F6D-E9EE-4FEC-B676-89404B44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2172" name="Picture 124" descr="Pastel Watercolor Texture Abstract Hand Painted Art With Colorful ...">
            <a:extLst>
              <a:ext uri="{FF2B5EF4-FFF2-40B4-BE49-F238E27FC236}">
                <a16:creationId xmlns:a16="http://schemas.microsoft.com/office/drawing/2014/main" id="{1F6B9C06-2DBE-45C1-97F1-B31D43D6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0"/>
            <a:ext cx="12192000" cy="686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8EFDCA-12C7-41EA-97A9-E16EC279E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783" y="1206513"/>
            <a:ext cx="4429157" cy="42100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5F1E59-CD67-4E13-8969-9895EF126DA7}"/>
              </a:ext>
            </a:extLst>
          </p:cNvPr>
          <p:cNvSpPr txBox="1"/>
          <p:nvPr/>
        </p:nvSpPr>
        <p:spPr>
          <a:xfrm>
            <a:off x="306199" y="1206513"/>
            <a:ext cx="619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Nú erum við búin að kynna okkur nokkra listamenn</a:t>
            </a:r>
            <a:endParaRPr lang="is-I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5E7C55-844F-4FBC-8A05-573EDF0EA6F5}"/>
              </a:ext>
            </a:extLst>
          </p:cNvPr>
          <p:cNvSpPr txBox="1"/>
          <p:nvPr/>
        </p:nvSpPr>
        <p:spPr>
          <a:xfrm>
            <a:off x="163585" y="2310454"/>
            <a:ext cx="61994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s-I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Hvaða listamaður fannst þér mest spennandi?</a:t>
            </a:r>
          </a:p>
          <a:p>
            <a:pPr algn="ctr"/>
            <a:endParaRPr lang="is-IS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is-IS" sz="18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is-IS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s-IS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Af hverju fannst þér hann spennandi?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86430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3E5E0347532340BF8762ABB1206601" ma:contentTypeVersion="9" ma:contentTypeDescription="Create a new document." ma:contentTypeScope="" ma:versionID="fec7ecd69f658da1c6936660cb27c27a">
  <xsd:schema xmlns:xsd="http://www.w3.org/2001/XMLSchema" xmlns:xs="http://www.w3.org/2001/XMLSchema" xmlns:p="http://schemas.microsoft.com/office/2006/metadata/properties" xmlns:ns2="71a7069f-e701-4e3e-93b3-104b1f51a2b0" xmlns:ns3="3aa6c36e-fb1f-4671-bcec-0896aeb2d916" targetNamespace="http://schemas.microsoft.com/office/2006/metadata/properties" ma:root="true" ma:fieldsID="c2add34bb1fe6aee5f7f115677be14bc" ns2:_="" ns3:_="">
    <xsd:import namespace="71a7069f-e701-4e3e-93b3-104b1f51a2b0"/>
    <xsd:import namespace="3aa6c36e-fb1f-4671-bcec-0896aeb2d9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7069f-e701-4e3e-93b3-104b1f51a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864615-84dc-42fd-8330-03f6d4f8b4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6c36e-fb1f-4671-bcec-0896aeb2d91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cabccb3-bb10-40c5-b53c-967b8735d63f}" ma:internalName="TaxCatchAll" ma:showField="CatchAllData" ma:web="3aa6c36e-fb1f-4671-bcec-0896aeb2d9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a6c36e-fb1f-4671-bcec-0896aeb2d916"/>
    <lcf76f155ced4ddcb4097134ff3c332f xmlns="71a7069f-e701-4e3e-93b3-104b1f51a2b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48301C-636A-439A-981E-81CC3A1DC3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7069f-e701-4e3e-93b3-104b1f51a2b0"/>
    <ds:schemaRef ds:uri="3aa6c36e-fb1f-4671-bcec-0896aeb2d9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BDBAA2-A95D-4DD0-95D0-4FB43E4E8AD1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  <ds:schemaRef ds:uri="http://purl.org/dc/elements/1.1/"/>
    <ds:schemaRef ds:uri="3aa6c36e-fb1f-4671-bcec-0896aeb2d916"/>
    <ds:schemaRef ds:uri="71a7069f-e701-4e3e-93b3-104b1f51a2b0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5E5DEC2-CA83-491E-B5A9-EAEBB05197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1396</Words>
  <Application>Microsoft Office PowerPoint</Application>
  <PresentationFormat>Widescreen</PresentationFormat>
  <Paragraphs>180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Britannic Bold</vt:lpstr>
      <vt:lpstr>Calibri</vt:lpstr>
      <vt:lpstr>Calibri Light</vt:lpstr>
      <vt:lpstr>Comic Sans MS</vt:lpstr>
      <vt:lpstr>Tahoma</vt:lpstr>
      <vt:lpstr>Times New Roman</vt:lpstr>
      <vt:lpstr>Office Theme</vt:lpstr>
      <vt:lpstr>Listafólk</vt:lpstr>
      <vt:lpstr>PowerPoint Presentation</vt:lpstr>
      <vt:lpstr>Móna Lísa er ein frægasta porréttmynd eftir ítalska listmálarann Leonard da Vinci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Listafólk</dc:title>
  <dc:creator>Bjōrg Vigfúsína</dc:creator>
  <cp:lastModifiedBy>Björg (Lilla) Vigfúsína</cp:lastModifiedBy>
  <cp:revision>16</cp:revision>
  <dcterms:created xsi:type="dcterms:W3CDTF">2026-09-24T09:46:17Z</dcterms:created>
  <dcterms:modified xsi:type="dcterms:W3CDTF">2026-09-27T14:11:43Z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0x010100BE3E5E0347532340BF8762ABB1206601</vt:lpwstr>
  </property>
</Properties>
</file>