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ITC Motter Corpus Semicondensed" panose="020B0604020202020204" charset="0"/>
      <p:regular r:id="rId14"/>
    </p:embeddedFont>
    <p:embeddedFont>
      <p:font typeface="Montserrat" panose="00000500000000000000" pitchFamily="2" charset="0"/>
      <p:regular r:id="rId15"/>
    </p:embeddedFont>
    <p:embeddedFont>
      <p:font typeface="Montserrat Bold" panose="00000800000000000000" charset="0"/>
      <p:regular r:id="rId16"/>
    </p:embeddedFont>
    <p:embeddedFont>
      <p:font typeface="Telegraf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8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17" Type="http://schemas.openxmlformats.org/officeDocument/2006/relationships/image" Target="../media/image10.sv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.png"/><Relationship Id="rId10" Type="http://schemas.openxmlformats.org/officeDocument/2006/relationships/image" Target="../media/image15.sv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.pn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10.svg"/><Relationship Id="rId10" Type="http://schemas.openxmlformats.org/officeDocument/2006/relationships/image" Target="../media/image17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17" Type="http://schemas.openxmlformats.org/officeDocument/2006/relationships/image" Target="../media/image10.sv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.png"/><Relationship Id="rId10" Type="http://schemas.openxmlformats.org/officeDocument/2006/relationships/image" Target="../media/image15.svg"/><Relationship Id="rId4" Type="http://schemas.openxmlformats.org/officeDocument/2006/relationships/image" Target="../media/image20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.png"/><Relationship Id="rId3" Type="http://schemas.openxmlformats.org/officeDocument/2006/relationships/image" Target="../media/image6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10.svg"/><Relationship Id="rId10" Type="http://schemas.openxmlformats.org/officeDocument/2006/relationships/image" Target="../media/image17.svg"/><Relationship Id="rId4" Type="http://schemas.openxmlformats.org/officeDocument/2006/relationships/image" Target="../media/image20.png"/><Relationship Id="rId9" Type="http://schemas.openxmlformats.org/officeDocument/2006/relationships/image" Target="../media/image16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17" Type="http://schemas.openxmlformats.org/officeDocument/2006/relationships/image" Target="../media/image10.sv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.png"/><Relationship Id="rId10" Type="http://schemas.openxmlformats.org/officeDocument/2006/relationships/image" Target="../media/image15.svg"/><Relationship Id="rId4" Type="http://schemas.openxmlformats.org/officeDocument/2006/relationships/image" Target="../media/image21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7.png"/><Relationship Id="rId12" Type="http://schemas.openxmlformats.org/officeDocument/2006/relationships/image" Target="../media/image17.svg"/><Relationship Id="rId17" Type="http://schemas.openxmlformats.org/officeDocument/2006/relationships/image" Target="../media/image10.svg"/><Relationship Id="rId2" Type="http://schemas.openxmlformats.org/officeDocument/2006/relationships/image" Target="../media/image5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.png"/><Relationship Id="rId10" Type="http://schemas.openxmlformats.org/officeDocument/2006/relationships/image" Target="../media/image15.svg"/><Relationship Id="rId4" Type="http://schemas.openxmlformats.org/officeDocument/2006/relationships/image" Target="../media/image22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1.png"/><Relationship Id="rId18" Type="http://schemas.openxmlformats.org/officeDocument/2006/relationships/image" Target="../media/image30.svg"/><Relationship Id="rId3" Type="http://schemas.openxmlformats.org/officeDocument/2006/relationships/image" Target="../media/image6.svg"/><Relationship Id="rId21" Type="http://schemas.openxmlformats.org/officeDocument/2006/relationships/image" Target="../media/image33.png"/><Relationship Id="rId7" Type="http://schemas.openxmlformats.org/officeDocument/2006/relationships/image" Target="../media/image24.png"/><Relationship Id="rId12" Type="http://schemas.openxmlformats.org/officeDocument/2006/relationships/image" Target="../media/image3.svg"/><Relationship Id="rId17" Type="http://schemas.openxmlformats.org/officeDocument/2006/relationships/image" Target="../media/image29.png"/><Relationship Id="rId2" Type="http://schemas.openxmlformats.org/officeDocument/2006/relationships/image" Target="../media/image5.png"/><Relationship Id="rId16" Type="http://schemas.openxmlformats.org/officeDocument/2006/relationships/image" Target="../media/image28.png"/><Relationship Id="rId20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5" Type="http://schemas.openxmlformats.org/officeDocument/2006/relationships/image" Target="../media/image10.svg"/><Relationship Id="rId10" Type="http://schemas.openxmlformats.org/officeDocument/2006/relationships/image" Target="../media/image27.svg"/><Relationship Id="rId19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Relationship Id="rId14" Type="http://schemas.openxmlformats.org/officeDocument/2006/relationships/image" Target="../media/image9.png"/><Relationship Id="rId22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736697" y="-5612404"/>
            <a:ext cx="10311862" cy="10324768"/>
          </a:xfrm>
          <a:custGeom>
            <a:avLst/>
            <a:gdLst/>
            <a:ahLst/>
            <a:cxnLst/>
            <a:rect l="l" t="t" r="r" b="b"/>
            <a:pathLst>
              <a:path w="10311862" h="10324768">
                <a:moveTo>
                  <a:pt x="0" y="0"/>
                </a:moveTo>
                <a:lnTo>
                  <a:pt x="10311862" y="0"/>
                </a:lnTo>
                <a:lnTo>
                  <a:pt x="10311862" y="10324768"/>
                </a:lnTo>
                <a:lnTo>
                  <a:pt x="0" y="1032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026505" y="169659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086100" y="471236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6607346" y="3506815"/>
            <a:ext cx="11167605" cy="241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75"/>
              </a:lnSpc>
              <a:spcBef>
                <a:spcPct val="0"/>
              </a:spcBef>
            </a:pPr>
            <a:r>
              <a:rPr lang="en-US" sz="8675" b="1">
                <a:solidFill>
                  <a:srgbClr val="71CBD1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Læknar og Hjúkrunarfræðingar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95790" y="5870288"/>
            <a:ext cx="8246524" cy="43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56"/>
              </a:lnSpc>
              <a:spcBef>
                <a:spcPct val="0"/>
              </a:spcBef>
            </a:pPr>
            <a:r>
              <a:rPr lang="en-US" sz="254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Hetjur heilsunnar</a:t>
            </a:r>
          </a:p>
        </p:txBody>
      </p:sp>
      <p:sp>
        <p:nvSpPr>
          <p:cNvPr id="7" name="Freeform 7"/>
          <p:cNvSpPr/>
          <p:nvPr/>
        </p:nvSpPr>
        <p:spPr>
          <a:xfrm>
            <a:off x="844035" y="1185839"/>
            <a:ext cx="5763311" cy="7894946"/>
          </a:xfrm>
          <a:custGeom>
            <a:avLst/>
            <a:gdLst/>
            <a:ahLst/>
            <a:cxnLst/>
            <a:rect l="l" t="t" r="r" b="b"/>
            <a:pathLst>
              <a:path w="5763311" h="7894946">
                <a:moveTo>
                  <a:pt x="0" y="0"/>
                </a:moveTo>
                <a:lnTo>
                  <a:pt x="5763311" y="0"/>
                </a:lnTo>
                <a:lnTo>
                  <a:pt x="5763311" y="7894946"/>
                </a:lnTo>
                <a:lnTo>
                  <a:pt x="0" y="789494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887" b="-4887"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-225049" y="9258300"/>
            <a:ext cx="18738099" cy="1514359"/>
          </a:xfrm>
          <a:custGeom>
            <a:avLst/>
            <a:gdLst/>
            <a:ahLst/>
            <a:cxnLst/>
            <a:rect l="l" t="t" r="r" b="b"/>
            <a:pathLst>
              <a:path w="18738099" h="1514359">
                <a:moveTo>
                  <a:pt x="0" y="0"/>
                </a:moveTo>
                <a:lnTo>
                  <a:pt x="18738098" y="0"/>
                </a:lnTo>
                <a:lnTo>
                  <a:pt x="18738098" y="1514359"/>
                </a:lnTo>
                <a:lnTo>
                  <a:pt x="0" y="1514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3556" t="-133846" r="-22172" b="-374733"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44035" y="9696470"/>
            <a:ext cx="813606" cy="227810"/>
          </a:xfrm>
          <a:custGeom>
            <a:avLst/>
            <a:gdLst/>
            <a:ahLst/>
            <a:cxnLst/>
            <a:rect l="l" t="t" r="r" b="b"/>
            <a:pathLst>
              <a:path w="813606" h="227810">
                <a:moveTo>
                  <a:pt x="0" y="0"/>
                </a:moveTo>
                <a:lnTo>
                  <a:pt x="813606" y="0"/>
                </a:lnTo>
                <a:lnTo>
                  <a:pt x="813606" y="227809"/>
                </a:lnTo>
                <a:lnTo>
                  <a:pt x="0" y="227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5410786" y="928711"/>
            <a:ext cx="1848514" cy="257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1993"/>
              </a:lnSpc>
            </a:pPr>
            <a:r>
              <a:rPr lang="en-US" sz="2098" spc="-10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2025</a:t>
            </a:r>
          </a:p>
        </p:txBody>
      </p:sp>
      <p:sp>
        <p:nvSpPr>
          <p:cNvPr id="11" name="Freeform 11"/>
          <p:cNvSpPr/>
          <p:nvPr/>
        </p:nvSpPr>
        <p:spPr>
          <a:xfrm>
            <a:off x="781565" y="809669"/>
            <a:ext cx="938546" cy="886926"/>
          </a:xfrm>
          <a:custGeom>
            <a:avLst/>
            <a:gdLst/>
            <a:ahLst/>
            <a:cxnLst/>
            <a:rect l="l" t="t" r="r" b="b"/>
            <a:pathLst>
              <a:path w="938546" h="886926">
                <a:moveTo>
                  <a:pt x="0" y="0"/>
                </a:moveTo>
                <a:lnTo>
                  <a:pt x="938547" y="0"/>
                </a:lnTo>
                <a:lnTo>
                  <a:pt x="938547" y="886926"/>
                </a:lnTo>
                <a:lnTo>
                  <a:pt x="0" y="8869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5049" y="9258300"/>
            <a:ext cx="18738099" cy="1514359"/>
          </a:xfrm>
          <a:custGeom>
            <a:avLst/>
            <a:gdLst/>
            <a:ahLst/>
            <a:cxnLst/>
            <a:rect l="l" t="t" r="r" b="b"/>
            <a:pathLst>
              <a:path w="18738099" h="1514359">
                <a:moveTo>
                  <a:pt x="0" y="0"/>
                </a:moveTo>
                <a:lnTo>
                  <a:pt x="18738098" y="0"/>
                </a:lnTo>
                <a:lnTo>
                  <a:pt x="18738098" y="1514359"/>
                </a:lnTo>
                <a:lnTo>
                  <a:pt x="0" y="1514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556" t="-133846" r="-22172" b="-3747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89412" y="1047956"/>
            <a:ext cx="7661567" cy="7182719"/>
          </a:xfrm>
          <a:custGeom>
            <a:avLst/>
            <a:gdLst/>
            <a:ahLst/>
            <a:cxnLst/>
            <a:rect l="l" t="t" r="r" b="b"/>
            <a:pathLst>
              <a:path w="7661567" h="7182719">
                <a:moveTo>
                  <a:pt x="0" y="0"/>
                </a:moveTo>
                <a:lnTo>
                  <a:pt x="7661567" y="0"/>
                </a:lnTo>
                <a:lnTo>
                  <a:pt x="7661567" y="7182719"/>
                </a:lnTo>
                <a:lnTo>
                  <a:pt x="0" y="718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1012" y="3857371"/>
            <a:ext cx="314417" cy="314417"/>
          </a:xfrm>
          <a:custGeom>
            <a:avLst/>
            <a:gdLst/>
            <a:ahLst/>
            <a:cxnLst/>
            <a:rect l="l" t="t" r="r" b="b"/>
            <a:pathLst>
              <a:path w="314417" h="314417">
                <a:moveTo>
                  <a:pt x="0" y="0"/>
                </a:moveTo>
                <a:lnTo>
                  <a:pt x="314417" y="0"/>
                </a:lnTo>
                <a:lnTo>
                  <a:pt x="314417" y="314418"/>
                </a:lnTo>
                <a:lnTo>
                  <a:pt x="0" y="31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1012" y="5244453"/>
            <a:ext cx="314417" cy="314417"/>
          </a:xfrm>
          <a:custGeom>
            <a:avLst/>
            <a:gdLst/>
            <a:ahLst/>
            <a:cxnLst/>
            <a:rect l="l" t="t" r="r" b="b"/>
            <a:pathLst>
              <a:path w="314417" h="314417">
                <a:moveTo>
                  <a:pt x="0" y="0"/>
                </a:moveTo>
                <a:lnTo>
                  <a:pt x="314417" y="0"/>
                </a:lnTo>
                <a:lnTo>
                  <a:pt x="314417" y="314418"/>
                </a:lnTo>
                <a:lnTo>
                  <a:pt x="0" y="31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1012" y="6631535"/>
            <a:ext cx="314417" cy="314417"/>
          </a:xfrm>
          <a:custGeom>
            <a:avLst/>
            <a:gdLst/>
            <a:ahLst/>
            <a:cxnLst/>
            <a:rect l="l" t="t" r="r" b="b"/>
            <a:pathLst>
              <a:path w="314417" h="314417">
                <a:moveTo>
                  <a:pt x="0" y="0"/>
                </a:moveTo>
                <a:lnTo>
                  <a:pt x="314417" y="0"/>
                </a:lnTo>
                <a:lnTo>
                  <a:pt x="314417" y="314418"/>
                </a:lnTo>
                <a:lnTo>
                  <a:pt x="0" y="31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4035" y="9696470"/>
            <a:ext cx="813606" cy="227810"/>
          </a:xfrm>
          <a:custGeom>
            <a:avLst/>
            <a:gdLst/>
            <a:ahLst/>
            <a:cxnLst/>
            <a:rect l="l" t="t" r="r" b="b"/>
            <a:pathLst>
              <a:path w="813606" h="227810">
                <a:moveTo>
                  <a:pt x="0" y="0"/>
                </a:moveTo>
                <a:lnTo>
                  <a:pt x="813606" y="0"/>
                </a:lnTo>
                <a:lnTo>
                  <a:pt x="813606" y="227809"/>
                </a:lnTo>
                <a:lnTo>
                  <a:pt x="0" y="227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834144" y="4114399"/>
            <a:ext cx="366732" cy="503235"/>
          </a:xfrm>
          <a:custGeom>
            <a:avLst/>
            <a:gdLst/>
            <a:ahLst/>
            <a:cxnLst/>
            <a:rect l="l" t="t" r="r" b="b"/>
            <a:pathLst>
              <a:path w="366732" h="503235">
                <a:moveTo>
                  <a:pt x="0" y="0"/>
                </a:moveTo>
                <a:lnTo>
                  <a:pt x="366732" y="0"/>
                </a:lnTo>
                <a:lnTo>
                  <a:pt x="366732" y="503234"/>
                </a:lnTo>
                <a:lnTo>
                  <a:pt x="0" y="5032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9497855" y="4254419"/>
            <a:ext cx="1936106" cy="672797"/>
          </a:xfrm>
          <a:custGeom>
            <a:avLst/>
            <a:gdLst/>
            <a:ahLst/>
            <a:cxnLst/>
            <a:rect l="l" t="t" r="r" b="b"/>
            <a:pathLst>
              <a:path w="1936106" h="672797">
                <a:moveTo>
                  <a:pt x="0" y="0"/>
                </a:moveTo>
                <a:lnTo>
                  <a:pt x="1936106" y="0"/>
                </a:lnTo>
                <a:lnTo>
                  <a:pt x="1936106" y="672797"/>
                </a:lnTo>
                <a:lnTo>
                  <a:pt x="0" y="672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95104" y="3795576"/>
            <a:ext cx="6243178" cy="39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5"/>
              </a:lnSpc>
            </a:pPr>
            <a:r>
              <a:rPr lang="en-US" sz="225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Skoða sjúklinga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95104" y="5182658"/>
            <a:ext cx="6243178" cy="39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5"/>
              </a:lnSpc>
            </a:pPr>
            <a:r>
              <a:rPr lang="en-US" sz="225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Gefa lyf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1012" y="4205009"/>
            <a:ext cx="6727270" cy="77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5"/>
              </a:lnSpc>
            </a:pPr>
            <a:r>
              <a:rPr lang="en-US" sz="225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Læknirinn hlustar á þig og skoðar hvort þú sért frískur!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1012" y="5592091"/>
            <a:ext cx="6727270" cy="77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5"/>
              </a:lnSpc>
            </a:pPr>
            <a:r>
              <a:rPr lang="en-US" sz="225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Ef þú ert veikur gefur læknirinn þér lyf sem hjálpa þér að líða betur.</a:t>
            </a:r>
          </a:p>
        </p:txBody>
      </p:sp>
      <p:sp>
        <p:nvSpPr>
          <p:cNvPr id="14" name="Freeform 14"/>
          <p:cNvSpPr/>
          <p:nvPr/>
        </p:nvSpPr>
        <p:spPr>
          <a:xfrm>
            <a:off x="-2345067" y="-2619539"/>
            <a:ext cx="6747534" cy="6300509"/>
          </a:xfrm>
          <a:custGeom>
            <a:avLst/>
            <a:gdLst/>
            <a:ahLst/>
            <a:cxnLst/>
            <a:rect l="l" t="t" r="r" b="b"/>
            <a:pathLst>
              <a:path w="6747534" h="6300509">
                <a:moveTo>
                  <a:pt x="0" y="0"/>
                </a:moveTo>
                <a:lnTo>
                  <a:pt x="6747534" y="0"/>
                </a:lnTo>
                <a:lnTo>
                  <a:pt x="6747534" y="6300510"/>
                </a:lnTo>
                <a:lnTo>
                  <a:pt x="0" y="63005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11012" y="1028700"/>
            <a:ext cx="9709102" cy="2325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15"/>
              </a:lnSpc>
            </a:pPr>
            <a:r>
              <a:rPr lang="en-US" sz="8415" b="1">
                <a:solidFill>
                  <a:srgbClr val="71CBD1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Hvað gera læknar á hverjum degi?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95104" y="6569740"/>
            <a:ext cx="6243178" cy="39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5"/>
              </a:lnSpc>
            </a:pPr>
            <a:r>
              <a:rPr lang="en-US" sz="225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Hjálpa fólki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1012" y="6979173"/>
            <a:ext cx="6727270" cy="77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5"/>
              </a:lnSpc>
            </a:pPr>
            <a:r>
              <a:rPr lang="en-US" sz="225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Læknar hjálpa fólki á hverjum degi að verða frískt.</a:t>
            </a:r>
          </a:p>
        </p:txBody>
      </p:sp>
      <p:sp>
        <p:nvSpPr>
          <p:cNvPr id="18" name="Freeform 18"/>
          <p:cNvSpPr/>
          <p:nvPr/>
        </p:nvSpPr>
        <p:spPr>
          <a:xfrm>
            <a:off x="13357118" y="-5692687"/>
            <a:ext cx="10311862" cy="10324768"/>
          </a:xfrm>
          <a:custGeom>
            <a:avLst/>
            <a:gdLst/>
            <a:ahLst/>
            <a:cxnLst/>
            <a:rect l="l" t="t" r="r" b="b"/>
            <a:pathLst>
              <a:path w="10311862" h="10324768">
                <a:moveTo>
                  <a:pt x="0" y="0"/>
                </a:moveTo>
                <a:lnTo>
                  <a:pt x="10311862" y="0"/>
                </a:lnTo>
                <a:lnTo>
                  <a:pt x="10311862" y="10324768"/>
                </a:lnTo>
                <a:lnTo>
                  <a:pt x="0" y="1032476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636502" y="1289132"/>
            <a:ext cx="938546" cy="886926"/>
          </a:xfrm>
          <a:custGeom>
            <a:avLst/>
            <a:gdLst/>
            <a:ahLst/>
            <a:cxnLst/>
            <a:rect l="l" t="t" r="r" b="b"/>
            <a:pathLst>
              <a:path w="938546" h="886926">
                <a:moveTo>
                  <a:pt x="0" y="0"/>
                </a:moveTo>
                <a:lnTo>
                  <a:pt x="938546" y="0"/>
                </a:lnTo>
                <a:lnTo>
                  <a:pt x="938546" y="886927"/>
                </a:lnTo>
                <a:lnTo>
                  <a:pt x="0" y="8869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5049" y="9258300"/>
            <a:ext cx="18738099" cy="1514359"/>
          </a:xfrm>
          <a:custGeom>
            <a:avLst/>
            <a:gdLst/>
            <a:ahLst/>
            <a:cxnLst/>
            <a:rect l="l" t="t" r="r" b="b"/>
            <a:pathLst>
              <a:path w="18738099" h="1514359">
                <a:moveTo>
                  <a:pt x="0" y="0"/>
                </a:moveTo>
                <a:lnTo>
                  <a:pt x="18738098" y="0"/>
                </a:lnTo>
                <a:lnTo>
                  <a:pt x="18738098" y="1514359"/>
                </a:lnTo>
                <a:lnTo>
                  <a:pt x="0" y="1514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556" t="-133846" r="-22172" b="-3747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089412" y="1047956"/>
            <a:ext cx="7661567" cy="7182719"/>
          </a:xfrm>
          <a:custGeom>
            <a:avLst/>
            <a:gdLst/>
            <a:ahLst/>
            <a:cxnLst/>
            <a:rect l="l" t="t" r="r" b="b"/>
            <a:pathLst>
              <a:path w="7661567" h="7182719">
                <a:moveTo>
                  <a:pt x="0" y="0"/>
                </a:moveTo>
                <a:lnTo>
                  <a:pt x="7661567" y="0"/>
                </a:lnTo>
                <a:lnTo>
                  <a:pt x="7661567" y="7182719"/>
                </a:lnTo>
                <a:lnTo>
                  <a:pt x="0" y="71827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4035" y="9696470"/>
            <a:ext cx="813606" cy="227810"/>
          </a:xfrm>
          <a:custGeom>
            <a:avLst/>
            <a:gdLst/>
            <a:ahLst/>
            <a:cxnLst/>
            <a:rect l="l" t="t" r="r" b="b"/>
            <a:pathLst>
              <a:path w="813606" h="227810">
                <a:moveTo>
                  <a:pt x="0" y="0"/>
                </a:moveTo>
                <a:lnTo>
                  <a:pt x="813606" y="0"/>
                </a:lnTo>
                <a:lnTo>
                  <a:pt x="813606" y="227809"/>
                </a:lnTo>
                <a:lnTo>
                  <a:pt x="0" y="227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834144" y="4114399"/>
            <a:ext cx="366732" cy="503235"/>
          </a:xfrm>
          <a:custGeom>
            <a:avLst/>
            <a:gdLst/>
            <a:ahLst/>
            <a:cxnLst/>
            <a:rect l="l" t="t" r="r" b="b"/>
            <a:pathLst>
              <a:path w="366732" h="503235">
                <a:moveTo>
                  <a:pt x="0" y="0"/>
                </a:moveTo>
                <a:lnTo>
                  <a:pt x="366732" y="0"/>
                </a:lnTo>
                <a:lnTo>
                  <a:pt x="366732" y="503234"/>
                </a:lnTo>
                <a:lnTo>
                  <a:pt x="0" y="5032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9497855" y="4254419"/>
            <a:ext cx="1936106" cy="672797"/>
          </a:xfrm>
          <a:custGeom>
            <a:avLst/>
            <a:gdLst/>
            <a:ahLst/>
            <a:cxnLst/>
            <a:rect l="l" t="t" r="r" b="b"/>
            <a:pathLst>
              <a:path w="1936106" h="672797">
                <a:moveTo>
                  <a:pt x="0" y="0"/>
                </a:moveTo>
                <a:lnTo>
                  <a:pt x="1936106" y="0"/>
                </a:lnTo>
                <a:lnTo>
                  <a:pt x="1936106" y="672797"/>
                </a:lnTo>
                <a:lnTo>
                  <a:pt x="0" y="6727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345067" y="-2619539"/>
            <a:ext cx="6747534" cy="6300509"/>
          </a:xfrm>
          <a:custGeom>
            <a:avLst/>
            <a:gdLst/>
            <a:ahLst/>
            <a:cxnLst/>
            <a:rect l="l" t="t" r="r" b="b"/>
            <a:pathLst>
              <a:path w="6747534" h="6300509">
                <a:moveTo>
                  <a:pt x="0" y="0"/>
                </a:moveTo>
                <a:lnTo>
                  <a:pt x="6747534" y="0"/>
                </a:lnTo>
                <a:lnTo>
                  <a:pt x="6747534" y="6300510"/>
                </a:lnTo>
                <a:lnTo>
                  <a:pt x="0" y="6300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56806" y="3427964"/>
            <a:ext cx="9709102" cy="4054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9"/>
              </a:lnSpc>
            </a:pPr>
            <a:r>
              <a:rPr lang="en-US" sz="9999">
                <a:solidFill>
                  <a:srgbClr val="71CBD1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Hvernig læknir er hægt að vera?</a:t>
            </a:r>
          </a:p>
        </p:txBody>
      </p:sp>
      <p:sp>
        <p:nvSpPr>
          <p:cNvPr id="9" name="Freeform 9"/>
          <p:cNvSpPr/>
          <p:nvPr/>
        </p:nvSpPr>
        <p:spPr>
          <a:xfrm>
            <a:off x="13357118" y="-5692687"/>
            <a:ext cx="10311862" cy="10324768"/>
          </a:xfrm>
          <a:custGeom>
            <a:avLst/>
            <a:gdLst/>
            <a:ahLst/>
            <a:cxnLst/>
            <a:rect l="l" t="t" r="r" b="b"/>
            <a:pathLst>
              <a:path w="10311862" h="10324768">
                <a:moveTo>
                  <a:pt x="0" y="0"/>
                </a:moveTo>
                <a:lnTo>
                  <a:pt x="10311862" y="0"/>
                </a:lnTo>
                <a:lnTo>
                  <a:pt x="10311862" y="10324768"/>
                </a:lnTo>
                <a:lnTo>
                  <a:pt x="0" y="103247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36502" y="1289132"/>
            <a:ext cx="938546" cy="886926"/>
          </a:xfrm>
          <a:custGeom>
            <a:avLst/>
            <a:gdLst/>
            <a:ahLst/>
            <a:cxnLst/>
            <a:rect l="l" t="t" r="r" b="b"/>
            <a:pathLst>
              <a:path w="938546" h="886926">
                <a:moveTo>
                  <a:pt x="0" y="0"/>
                </a:moveTo>
                <a:lnTo>
                  <a:pt x="938546" y="0"/>
                </a:lnTo>
                <a:lnTo>
                  <a:pt x="938546" y="886927"/>
                </a:lnTo>
                <a:lnTo>
                  <a:pt x="0" y="8869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5049" y="9258300"/>
            <a:ext cx="18738099" cy="1514359"/>
          </a:xfrm>
          <a:custGeom>
            <a:avLst/>
            <a:gdLst/>
            <a:ahLst/>
            <a:cxnLst/>
            <a:rect l="l" t="t" r="r" b="b"/>
            <a:pathLst>
              <a:path w="18738099" h="1514359">
                <a:moveTo>
                  <a:pt x="0" y="0"/>
                </a:moveTo>
                <a:lnTo>
                  <a:pt x="18738098" y="0"/>
                </a:lnTo>
                <a:lnTo>
                  <a:pt x="18738098" y="1514359"/>
                </a:lnTo>
                <a:lnTo>
                  <a:pt x="0" y="1514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556" t="-133846" r="-22172" b="-3747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32865" y="-760257"/>
            <a:ext cx="6760552" cy="9833530"/>
          </a:xfrm>
          <a:custGeom>
            <a:avLst/>
            <a:gdLst/>
            <a:ahLst/>
            <a:cxnLst/>
            <a:rect l="l" t="t" r="r" b="b"/>
            <a:pathLst>
              <a:path w="6760552" h="9833530">
                <a:moveTo>
                  <a:pt x="0" y="0"/>
                </a:moveTo>
                <a:lnTo>
                  <a:pt x="6760552" y="0"/>
                </a:lnTo>
                <a:lnTo>
                  <a:pt x="6760552" y="9833531"/>
                </a:lnTo>
                <a:lnTo>
                  <a:pt x="0" y="98335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1012" y="3857371"/>
            <a:ext cx="314417" cy="314417"/>
          </a:xfrm>
          <a:custGeom>
            <a:avLst/>
            <a:gdLst/>
            <a:ahLst/>
            <a:cxnLst/>
            <a:rect l="l" t="t" r="r" b="b"/>
            <a:pathLst>
              <a:path w="314417" h="314417">
                <a:moveTo>
                  <a:pt x="0" y="0"/>
                </a:moveTo>
                <a:lnTo>
                  <a:pt x="314417" y="0"/>
                </a:lnTo>
                <a:lnTo>
                  <a:pt x="314417" y="314418"/>
                </a:lnTo>
                <a:lnTo>
                  <a:pt x="0" y="31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1012" y="5244453"/>
            <a:ext cx="314417" cy="314417"/>
          </a:xfrm>
          <a:custGeom>
            <a:avLst/>
            <a:gdLst/>
            <a:ahLst/>
            <a:cxnLst/>
            <a:rect l="l" t="t" r="r" b="b"/>
            <a:pathLst>
              <a:path w="314417" h="314417">
                <a:moveTo>
                  <a:pt x="0" y="0"/>
                </a:moveTo>
                <a:lnTo>
                  <a:pt x="314417" y="0"/>
                </a:lnTo>
                <a:lnTo>
                  <a:pt x="314417" y="314418"/>
                </a:lnTo>
                <a:lnTo>
                  <a:pt x="0" y="31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1012" y="6631535"/>
            <a:ext cx="314417" cy="314417"/>
          </a:xfrm>
          <a:custGeom>
            <a:avLst/>
            <a:gdLst/>
            <a:ahLst/>
            <a:cxnLst/>
            <a:rect l="l" t="t" r="r" b="b"/>
            <a:pathLst>
              <a:path w="314417" h="314417">
                <a:moveTo>
                  <a:pt x="0" y="0"/>
                </a:moveTo>
                <a:lnTo>
                  <a:pt x="314417" y="0"/>
                </a:lnTo>
                <a:lnTo>
                  <a:pt x="314417" y="314418"/>
                </a:lnTo>
                <a:lnTo>
                  <a:pt x="0" y="31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4035" y="9696470"/>
            <a:ext cx="813606" cy="227810"/>
          </a:xfrm>
          <a:custGeom>
            <a:avLst/>
            <a:gdLst/>
            <a:ahLst/>
            <a:cxnLst/>
            <a:rect l="l" t="t" r="r" b="b"/>
            <a:pathLst>
              <a:path w="813606" h="227810">
                <a:moveTo>
                  <a:pt x="0" y="0"/>
                </a:moveTo>
                <a:lnTo>
                  <a:pt x="813606" y="0"/>
                </a:lnTo>
                <a:lnTo>
                  <a:pt x="813606" y="227809"/>
                </a:lnTo>
                <a:lnTo>
                  <a:pt x="0" y="227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834144" y="4114399"/>
            <a:ext cx="366732" cy="503235"/>
          </a:xfrm>
          <a:custGeom>
            <a:avLst/>
            <a:gdLst/>
            <a:ahLst/>
            <a:cxnLst/>
            <a:rect l="l" t="t" r="r" b="b"/>
            <a:pathLst>
              <a:path w="366732" h="503235">
                <a:moveTo>
                  <a:pt x="0" y="0"/>
                </a:moveTo>
                <a:lnTo>
                  <a:pt x="366732" y="0"/>
                </a:lnTo>
                <a:lnTo>
                  <a:pt x="366732" y="503234"/>
                </a:lnTo>
                <a:lnTo>
                  <a:pt x="0" y="5032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9497855" y="4254419"/>
            <a:ext cx="1936106" cy="672797"/>
          </a:xfrm>
          <a:custGeom>
            <a:avLst/>
            <a:gdLst/>
            <a:ahLst/>
            <a:cxnLst/>
            <a:rect l="l" t="t" r="r" b="b"/>
            <a:pathLst>
              <a:path w="1936106" h="672797">
                <a:moveTo>
                  <a:pt x="0" y="0"/>
                </a:moveTo>
                <a:lnTo>
                  <a:pt x="1936106" y="0"/>
                </a:lnTo>
                <a:lnTo>
                  <a:pt x="1936106" y="672797"/>
                </a:lnTo>
                <a:lnTo>
                  <a:pt x="0" y="672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95104" y="3795576"/>
            <a:ext cx="6243178" cy="39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5"/>
              </a:lnSpc>
            </a:pPr>
            <a:r>
              <a:rPr lang="en-US" sz="225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Hugsa um sjúklinga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95104" y="5182658"/>
            <a:ext cx="6243178" cy="39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5"/>
              </a:lnSpc>
            </a:pPr>
            <a:r>
              <a:rPr lang="en-US" sz="225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Gefa sprautur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1012" y="4205009"/>
            <a:ext cx="6727270" cy="77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5"/>
              </a:lnSpc>
            </a:pPr>
            <a:r>
              <a:rPr lang="en-US" sz="225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Hjúkrunarfræðingar passa upp á fólk sem er veikt og hjálpa þeim að líða betur!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1012" y="5592091"/>
            <a:ext cx="6727270" cy="77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5"/>
              </a:lnSpc>
            </a:pPr>
            <a:r>
              <a:rPr lang="en-US" sz="225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Þau gefa lyf, taka blóðprufur og bólusetja til að hjálpa fólki.</a:t>
            </a:r>
          </a:p>
        </p:txBody>
      </p:sp>
      <p:sp>
        <p:nvSpPr>
          <p:cNvPr id="14" name="Freeform 14"/>
          <p:cNvSpPr/>
          <p:nvPr/>
        </p:nvSpPr>
        <p:spPr>
          <a:xfrm>
            <a:off x="-2345067" y="-2619539"/>
            <a:ext cx="6747534" cy="6300509"/>
          </a:xfrm>
          <a:custGeom>
            <a:avLst/>
            <a:gdLst/>
            <a:ahLst/>
            <a:cxnLst/>
            <a:rect l="l" t="t" r="r" b="b"/>
            <a:pathLst>
              <a:path w="6747534" h="6300509">
                <a:moveTo>
                  <a:pt x="0" y="0"/>
                </a:moveTo>
                <a:lnTo>
                  <a:pt x="6747534" y="0"/>
                </a:lnTo>
                <a:lnTo>
                  <a:pt x="6747534" y="6300510"/>
                </a:lnTo>
                <a:lnTo>
                  <a:pt x="0" y="63005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11012" y="1028700"/>
            <a:ext cx="9709102" cy="1999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57"/>
              </a:lnSpc>
            </a:pPr>
            <a:r>
              <a:rPr lang="en-US" sz="7157" b="1">
                <a:solidFill>
                  <a:srgbClr val="71CBD1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Hvað gera hjúkrunarfræðingar?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95104" y="6569740"/>
            <a:ext cx="6243178" cy="39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5"/>
              </a:lnSpc>
            </a:pPr>
            <a:r>
              <a:rPr lang="en-US" sz="2254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Mæla hita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1012" y="7003046"/>
            <a:ext cx="6727270" cy="77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55"/>
              </a:lnSpc>
            </a:pPr>
            <a:r>
              <a:rPr lang="en-US" sz="2254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Þau nota hitamæli til að sjá hvort einhver sé með hita og þurfi meiri hjálp.</a:t>
            </a:r>
          </a:p>
        </p:txBody>
      </p:sp>
      <p:sp>
        <p:nvSpPr>
          <p:cNvPr id="18" name="Freeform 18"/>
          <p:cNvSpPr/>
          <p:nvPr/>
        </p:nvSpPr>
        <p:spPr>
          <a:xfrm>
            <a:off x="13357118" y="-5692687"/>
            <a:ext cx="10311862" cy="10324768"/>
          </a:xfrm>
          <a:custGeom>
            <a:avLst/>
            <a:gdLst/>
            <a:ahLst/>
            <a:cxnLst/>
            <a:rect l="l" t="t" r="r" b="b"/>
            <a:pathLst>
              <a:path w="10311862" h="10324768">
                <a:moveTo>
                  <a:pt x="0" y="0"/>
                </a:moveTo>
                <a:lnTo>
                  <a:pt x="10311862" y="0"/>
                </a:lnTo>
                <a:lnTo>
                  <a:pt x="10311862" y="10324768"/>
                </a:lnTo>
                <a:lnTo>
                  <a:pt x="0" y="1032476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636502" y="1289132"/>
            <a:ext cx="938546" cy="886926"/>
          </a:xfrm>
          <a:custGeom>
            <a:avLst/>
            <a:gdLst/>
            <a:ahLst/>
            <a:cxnLst/>
            <a:rect l="l" t="t" r="r" b="b"/>
            <a:pathLst>
              <a:path w="938546" h="886926">
                <a:moveTo>
                  <a:pt x="0" y="0"/>
                </a:moveTo>
                <a:lnTo>
                  <a:pt x="938546" y="0"/>
                </a:lnTo>
                <a:lnTo>
                  <a:pt x="938546" y="886927"/>
                </a:lnTo>
                <a:lnTo>
                  <a:pt x="0" y="8869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5049" y="9258300"/>
            <a:ext cx="18738099" cy="1514359"/>
          </a:xfrm>
          <a:custGeom>
            <a:avLst/>
            <a:gdLst/>
            <a:ahLst/>
            <a:cxnLst/>
            <a:rect l="l" t="t" r="r" b="b"/>
            <a:pathLst>
              <a:path w="18738099" h="1514359">
                <a:moveTo>
                  <a:pt x="0" y="0"/>
                </a:moveTo>
                <a:lnTo>
                  <a:pt x="18738098" y="0"/>
                </a:lnTo>
                <a:lnTo>
                  <a:pt x="18738098" y="1514359"/>
                </a:lnTo>
                <a:lnTo>
                  <a:pt x="0" y="1514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556" t="-133846" r="-22172" b="-3747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396802" y="1028700"/>
            <a:ext cx="5403637" cy="7859836"/>
          </a:xfrm>
          <a:custGeom>
            <a:avLst/>
            <a:gdLst/>
            <a:ahLst/>
            <a:cxnLst/>
            <a:rect l="l" t="t" r="r" b="b"/>
            <a:pathLst>
              <a:path w="5403637" h="7859836">
                <a:moveTo>
                  <a:pt x="0" y="0"/>
                </a:moveTo>
                <a:lnTo>
                  <a:pt x="5403637" y="0"/>
                </a:lnTo>
                <a:lnTo>
                  <a:pt x="5403637" y="7859836"/>
                </a:lnTo>
                <a:lnTo>
                  <a:pt x="0" y="7859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44035" y="9696470"/>
            <a:ext cx="813606" cy="227810"/>
          </a:xfrm>
          <a:custGeom>
            <a:avLst/>
            <a:gdLst/>
            <a:ahLst/>
            <a:cxnLst/>
            <a:rect l="l" t="t" r="r" b="b"/>
            <a:pathLst>
              <a:path w="813606" h="227810">
                <a:moveTo>
                  <a:pt x="0" y="0"/>
                </a:moveTo>
                <a:lnTo>
                  <a:pt x="813606" y="0"/>
                </a:lnTo>
                <a:lnTo>
                  <a:pt x="813606" y="227809"/>
                </a:lnTo>
                <a:lnTo>
                  <a:pt x="0" y="227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834144" y="4114399"/>
            <a:ext cx="366732" cy="503235"/>
          </a:xfrm>
          <a:custGeom>
            <a:avLst/>
            <a:gdLst/>
            <a:ahLst/>
            <a:cxnLst/>
            <a:rect l="l" t="t" r="r" b="b"/>
            <a:pathLst>
              <a:path w="366732" h="503235">
                <a:moveTo>
                  <a:pt x="0" y="0"/>
                </a:moveTo>
                <a:lnTo>
                  <a:pt x="366732" y="0"/>
                </a:lnTo>
                <a:lnTo>
                  <a:pt x="366732" y="503234"/>
                </a:lnTo>
                <a:lnTo>
                  <a:pt x="0" y="5032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9497855" y="4254419"/>
            <a:ext cx="1936106" cy="672797"/>
          </a:xfrm>
          <a:custGeom>
            <a:avLst/>
            <a:gdLst/>
            <a:ahLst/>
            <a:cxnLst/>
            <a:rect l="l" t="t" r="r" b="b"/>
            <a:pathLst>
              <a:path w="1936106" h="672797">
                <a:moveTo>
                  <a:pt x="0" y="0"/>
                </a:moveTo>
                <a:lnTo>
                  <a:pt x="1936106" y="0"/>
                </a:lnTo>
                <a:lnTo>
                  <a:pt x="1936106" y="672797"/>
                </a:lnTo>
                <a:lnTo>
                  <a:pt x="0" y="6727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345067" y="-2619539"/>
            <a:ext cx="6747534" cy="6300509"/>
          </a:xfrm>
          <a:custGeom>
            <a:avLst/>
            <a:gdLst/>
            <a:ahLst/>
            <a:cxnLst/>
            <a:rect l="l" t="t" r="r" b="b"/>
            <a:pathLst>
              <a:path w="6747534" h="6300509">
                <a:moveTo>
                  <a:pt x="0" y="0"/>
                </a:moveTo>
                <a:lnTo>
                  <a:pt x="6747534" y="0"/>
                </a:lnTo>
                <a:lnTo>
                  <a:pt x="6747534" y="6300510"/>
                </a:lnTo>
                <a:lnTo>
                  <a:pt x="0" y="630051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77351" y="1089026"/>
            <a:ext cx="12979768" cy="4054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99"/>
              </a:lnSpc>
            </a:pPr>
            <a:r>
              <a:rPr lang="en-US" sz="9999">
                <a:solidFill>
                  <a:srgbClr val="71CBD1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Hvernig hjúkrunarfærðingur er hægt að vera?</a:t>
            </a:r>
          </a:p>
        </p:txBody>
      </p:sp>
      <p:sp>
        <p:nvSpPr>
          <p:cNvPr id="9" name="Freeform 9"/>
          <p:cNvSpPr/>
          <p:nvPr/>
        </p:nvSpPr>
        <p:spPr>
          <a:xfrm>
            <a:off x="13357118" y="-5692687"/>
            <a:ext cx="10311862" cy="10324768"/>
          </a:xfrm>
          <a:custGeom>
            <a:avLst/>
            <a:gdLst/>
            <a:ahLst/>
            <a:cxnLst/>
            <a:rect l="l" t="t" r="r" b="b"/>
            <a:pathLst>
              <a:path w="10311862" h="10324768">
                <a:moveTo>
                  <a:pt x="0" y="0"/>
                </a:moveTo>
                <a:lnTo>
                  <a:pt x="10311862" y="0"/>
                </a:lnTo>
                <a:lnTo>
                  <a:pt x="10311862" y="10324768"/>
                </a:lnTo>
                <a:lnTo>
                  <a:pt x="0" y="103247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636502" y="1289132"/>
            <a:ext cx="938546" cy="886926"/>
          </a:xfrm>
          <a:custGeom>
            <a:avLst/>
            <a:gdLst/>
            <a:ahLst/>
            <a:cxnLst/>
            <a:rect l="l" t="t" r="r" b="b"/>
            <a:pathLst>
              <a:path w="938546" h="886926">
                <a:moveTo>
                  <a:pt x="0" y="0"/>
                </a:moveTo>
                <a:lnTo>
                  <a:pt x="938546" y="0"/>
                </a:lnTo>
                <a:lnTo>
                  <a:pt x="938546" y="886927"/>
                </a:lnTo>
                <a:lnTo>
                  <a:pt x="0" y="88692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5049" y="9258300"/>
            <a:ext cx="18738099" cy="1514359"/>
          </a:xfrm>
          <a:custGeom>
            <a:avLst/>
            <a:gdLst/>
            <a:ahLst/>
            <a:cxnLst/>
            <a:rect l="l" t="t" r="r" b="b"/>
            <a:pathLst>
              <a:path w="18738099" h="1514359">
                <a:moveTo>
                  <a:pt x="0" y="0"/>
                </a:moveTo>
                <a:lnTo>
                  <a:pt x="18738098" y="0"/>
                </a:lnTo>
                <a:lnTo>
                  <a:pt x="18738098" y="1514359"/>
                </a:lnTo>
                <a:lnTo>
                  <a:pt x="0" y="1514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556" t="-133846" r="-22172" b="-3747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50596" y="1521936"/>
            <a:ext cx="6964088" cy="7025562"/>
          </a:xfrm>
          <a:custGeom>
            <a:avLst/>
            <a:gdLst/>
            <a:ahLst/>
            <a:cxnLst/>
            <a:rect l="l" t="t" r="r" b="b"/>
            <a:pathLst>
              <a:path w="6964088" h="7025562">
                <a:moveTo>
                  <a:pt x="0" y="0"/>
                </a:moveTo>
                <a:lnTo>
                  <a:pt x="6964087" y="0"/>
                </a:lnTo>
                <a:lnTo>
                  <a:pt x="6964087" y="7025561"/>
                </a:lnTo>
                <a:lnTo>
                  <a:pt x="0" y="7025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41" r="-441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1012" y="3857371"/>
            <a:ext cx="314417" cy="314417"/>
          </a:xfrm>
          <a:custGeom>
            <a:avLst/>
            <a:gdLst/>
            <a:ahLst/>
            <a:cxnLst/>
            <a:rect l="l" t="t" r="r" b="b"/>
            <a:pathLst>
              <a:path w="314417" h="314417">
                <a:moveTo>
                  <a:pt x="0" y="0"/>
                </a:moveTo>
                <a:lnTo>
                  <a:pt x="314417" y="0"/>
                </a:lnTo>
                <a:lnTo>
                  <a:pt x="314417" y="314418"/>
                </a:lnTo>
                <a:lnTo>
                  <a:pt x="0" y="31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1012" y="5244453"/>
            <a:ext cx="314417" cy="314417"/>
          </a:xfrm>
          <a:custGeom>
            <a:avLst/>
            <a:gdLst/>
            <a:ahLst/>
            <a:cxnLst/>
            <a:rect l="l" t="t" r="r" b="b"/>
            <a:pathLst>
              <a:path w="314417" h="314417">
                <a:moveTo>
                  <a:pt x="0" y="0"/>
                </a:moveTo>
                <a:lnTo>
                  <a:pt x="314417" y="0"/>
                </a:lnTo>
                <a:lnTo>
                  <a:pt x="314417" y="314418"/>
                </a:lnTo>
                <a:lnTo>
                  <a:pt x="0" y="31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1012" y="6920232"/>
            <a:ext cx="314417" cy="314417"/>
          </a:xfrm>
          <a:custGeom>
            <a:avLst/>
            <a:gdLst/>
            <a:ahLst/>
            <a:cxnLst/>
            <a:rect l="l" t="t" r="r" b="b"/>
            <a:pathLst>
              <a:path w="314417" h="314417">
                <a:moveTo>
                  <a:pt x="0" y="0"/>
                </a:moveTo>
                <a:lnTo>
                  <a:pt x="314417" y="0"/>
                </a:lnTo>
                <a:lnTo>
                  <a:pt x="314417" y="314418"/>
                </a:lnTo>
                <a:lnTo>
                  <a:pt x="0" y="31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4035" y="9696470"/>
            <a:ext cx="813606" cy="227810"/>
          </a:xfrm>
          <a:custGeom>
            <a:avLst/>
            <a:gdLst/>
            <a:ahLst/>
            <a:cxnLst/>
            <a:rect l="l" t="t" r="r" b="b"/>
            <a:pathLst>
              <a:path w="813606" h="227810">
                <a:moveTo>
                  <a:pt x="0" y="0"/>
                </a:moveTo>
                <a:lnTo>
                  <a:pt x="813606" y="0"/>
                </a:lnTo>
                <a:lnTo>
                  <a:pt x="813606" y="227809"/>
                </a:lnTo>
                <a:lnTo>
                  <a:pt x="0" y="227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834144" y="4114399"/>
            <a:ext cx="366732" cy="503235"/>
          </a:xfrm>
          <a:custGeom>
            <a:avLst/>
            <a:gdLst/>
            <a:ahLst/>
            <a:cxnLst/>
            <a:rect l="l" t="t" r="r" b="b"/>
            <a:pathLst>
              <a:path w="366732" h="503235">
                <a:moveTo>
                  <a:pt x="0" y="0"/>
                </a:moveTo>
                <a:lnTo>
                  <a:pt x="366732" y="0"/>
                </a:lnTo>
                <a:lnTo>
                  <a:pt x="366732" y="503234"/>
                </a:lnTo>
                <a:lnTo>
                  <a:pt x="0" y="5032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9497855" y="4254419"/>
            <a:ext cx="1936106" cy="672797"/>
          </a:xfrm>
          <a:custGeom>
            <a:avLst/>
            <a:gdLst/>
            <a:ahLst/>
            <a:cxnLst/>
            <a:rect l="l" t="t" r="r" b="b"/>
            <a:pathLst>
              <a:path w="1936106" h="672797">
                <a:moveTo>
                  <a:pt x="0" y="0"/>
                </a:moveTo>
                <a:lnTo>
                  <a:pt x="1936106" y="0"/>
                </a:lnTo>
                <a:lnTo>
                  <a:pt x="1936106" y="672797"/>
                </a:lnTo>
                <a:lnTo>
                  <a:pt x="0" y="672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95104" y="3805101"/>
            <a:ext cx="6243178" cy="363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039"/>
              </a:lnSpc>
            </a:pPr>
            <a:r>
              <a:rPr lang="en-US" sz="217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Háskólanám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95104" y="5192183"/>
            <a:ext cx="6243178" cy="363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039"/>
              </a:lnSpc>
            </a:pPr>
            <a:r>
              <a:rPr lang="en-US" sz="217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Læra um líkamann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1012" y="4214534"/>
            <a:ext cx="6727270" cy="752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039"/>
              </a:lnSpc>
            </a:pPr>
            <a:r>
              <a:rPr lang="en-US" sz="217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Læknar fara í háskóla í mörg, mörg ár til að læra allt um líkamann og heilsu!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1012" y="5601616"/>
            <a:ext cx="6727270" cy="113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039"/>
              </a:lnSpc>
            </a:pPr>
            <a:r>
              <a:rPr lang="en-US" sz="217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Þeir læra um hjartað, heilann, bein og allt sem er inni í okkur. Þetta er eins og að læra um landakort!</a:t>
            </a:r>
          </a:p>
        </p:txBody>
      </p:sp>
      <p:sp>
        <p:nvSpPr>
          <p:cNvPr id="14" name="Freeform 14"/>
          <p:cNvSpPr/>
          <p:nvPr/>
        </p:nvSpPr>
        <p:spPr>
          <a:xfrm>
            <a:off x="-2345067" y="-2619539"/>
            <a:ext cx="6747534" cy="6300509"/>
          </a:xfrm>
          <a:custGeom>
            <a:avLst/>
            <a:gdLst/>
            <a:ahLst/>
            <a:cxnLst/>
            <a:rect l="l" t="t" r="r" b="b"/>
            <a:pathLst>
              <a:path w="6747534" h="6300509">
                <a:moveTo>
                  <a:pt x="0" y="0"/>
                </a:moveTo>
                <a:lnTo>
                  <a:pt x="6747534" y="0"/>
                </a:lnTo>
                <a:lnTo>
                  <a:pt x="6747534" y="6300510"/>
                </a:lnTo>
                <a:lnTo>
                  <a:pt x="0" y="63005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11012" y="1028700"/>
            <a:ext cx="9709102" cy="247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99"/>
              </a:lnSpc>
            </a:pPr>
            <a:r>
              <a:rPr lang="en-US" sz="8899" b="1">
                <a:solidFill>
                  <a:srgbClr val="71CBD1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Hvað þurfa læknar að læra?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95104" y="6863082"/>
            <a:ext cx="6243178" cy="363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039"/>
              </a:lnSpc>
            </a:pPr>
            <a:r>
              <a:rPr lang="en-US" sz="2171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Æfingar á sjúkrahúsi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1012" y="7376051"/>
            <a:ext cx="6727270" cy="1125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039"/>
              </a:lnSpc>
            </a:pPr>
            <a:r>
              <a:rPr lang="en-US" sz="217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Læknar æfa sig á sjúkrahúsi og heilsugæslunni með reyndum læknum áður en þeir mega hjálpa sjúklingum sjálfir. Það kallast kandídat ár.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90304" y="9613751"/>
            <a:ext cx="7968996" cy="363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753"/>
              </a:lnSpc>
              <a:spcBef>
                <a:spcPct val="0"/>
              </a:spcBef>
            </a:pPr>
            <a:r>
              <a:rPr lang="en-US" sz="2117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Nám lækna</a:t>
            </a:r>
          </a:p>
        </p:txBody>
      </p:sp>
      <p:sp>
        <p:nvSpPr>
          <p:cNvPr id="19" name="Freeform 19"/>
          <p:cNvSpPr/>
          <p:nvPr/>
        </p:nvSpPr>
        <p:spPr>
          <a:xfrm>
            <a:off x="13357118" y="-5692687"/>
            <a:ext cx="10311862" cy="10324768"/>
          </a:xfrm>
          <a:custGeom>
            <a:avLst/>
            <a:gdLst/>
            <a:ahLst/>
            <a:cxnLst/>
            <a:rect l="l" t="t" r="r" b="b"/>
            <a:pathLst>
              <a:path w="10311862" h="10324768">
                <a:moveTo>
                  <a:pt x="0" y="0"/>
                </a:moveTo>
                <a:lnTo>
                  <a:pt x="10311862" y="0"/>
                </a:lnTo>
                <a:lnTo>
                  <a:pt x="10311862" y="10324768"/>
                </a:lnTo>
                <a:lnTo>
                  <a:pt x="0" y="1032476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5636502" y="1289132"/>
            <a:ext cx="938546" cy="886926"/>
          </a:xfrm>
          <a:custGeom>
            <a:avLst/>
            <a:gdLst/>
            <a:ahLst/>
            <a:cxnLst/>
            <a:rect l="l" t="t" r="r" b="b"/>
            <a:pathLst>
              <a:path w="938546" h="886926">
                <a:moveTo>
                  <a:pt x="0" y="0"/>
                </a:moveTo>
                <a:lnTo>
                  <a:pt x="938546" y="0"/>
                </a:lnTo>
                <a:lnTo>
                  <a:pt x="938546" y="886927"/>
                </a:lnTo>
                <a:lnTo>
                  <a:pt x="0" y="8869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5049" y="9258300"/>
            <a:ext cx="18738099" cy="1514359"/>
          </a:xfrm>
          <a:custGeom>
            <a:avLst/>
            <a:gdLst/>
            <a:ahLst/>
            <a:cxnLst/>
            <a:rect l="l" t="t" r="r" b="b"/>
            <a:pathLst>
              <a:path w="18738099" h="1514359">
                <a:moveTo>
                  <a:pt x="0" y="0"/>
                </a:moveTo>
                <a:lnTo>
                  <a:pt x="18738098" y="0"/>
                </a:lnTo>
                <a:lnTo>
                  <a:pt x="18738098" y="1514359"/>
                </a:lnTo>
                <a:lnTo>
                  <a:pt x="0" y="1514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556" t="-133846" r="-22172" b="-3747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76202" y="1400321"/>
            <a:ext cx="6721335" cy="7065792"/>
          </a:xfrm>
          <a:custGeom>
            <a:avLst/>
            <a:gdLst/>
            <a:ahLst/>
            <a:cxnLst/>
            <a:rect l="l" t="t" r="r" b="b"/>
            <a:pathLst>
              <a:path w="6721335" h="7065792">
                <a:moveTo>
                  <a:pt x="0" y="0"/>
                </a:moveTo>
                <a:lnTo>
                  <a:pt x="6721335" y="0"/>
                </a:lnTo>
                <a:lnTo>
                  <a:pt x="6721335" y="7065792"/>
                </a:lnTo>
                <a:lnTo>
                  <a:pt x="0" y="7065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11012" y="3857371"/>
            <a:ext cx="314417" cy="314417"/>
          </a:xfrm>
          <a:custGeom>
            <a:avLst/>
            <a:gdLst/>
            <a:ahLst/>
            <a:cxnLst/>
            <a:rect l="l" t="t" r="r" b="b"/>
            <a:pathLst>
              <a:path w="314417" h="314417">
                <a:moveTo>
                  <a:pt x="0" y="0"/>
                </a:moveTo>
                <a:lnTo>
                  <a:pt x="314417" y="0"/>
                </a:lnTo>
                <a:lnTo>
                  <a:pt x="314417" y="314418"/>
                </a:lnTo>
                <a:lnTo>
                  <a:pt x="0" y="31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11012" y="5244453"/>
            <a:ext cx="314417" cy="314417"/>
          </a:xfrm>
          <a:custGeom>
            <a:avLst/>
            <a:gdLst/>
            <a:ahLst/>
            <a:cxnLst/>
            <a:rect l="l" t="t" r="r" b="b"/>
            <a:pathLst>
              <a:path w="314417" h="314417">
                <a:moveTo>
                  <a:pt x="0" y="0"/>
                </a:moveTo>
                <a:lnTo>
                  <a:pt x="314417" y="0"/>
                </a:lnTo>
                <a:lnTo>
                  <a:pt x="314417" y="314418"/>
                </a:lnTo>
                <a:lnTo>
                  <a:pt x="0" y="31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11012" y="6631535"/>
            <a:ext cx="314417" cy="314417"/>
          </a:xfrm>
          <a:custGeom>
            <a:avLst/>
            <a:gdLst/>
            <a:ahLst/>
            <a:cxnLst/>
            <a:rect l="l" t="t" r="r" b="b"/>
            <a:pathLst>
              <a:path w="314417" h="314417">
                <a:moveTo>
                  <a:pt x="0" y="0"/>
                </a:moveTo>
                <a:lnTo>
                  <a:pt x="314417" y="0"/>
                </a:lnTo>
                <a:lnTo>
                  <a:pt x="314417" y="314418"/>
                </a:lnTo>
                <a:lnTo>
                  <a:pt x="0" y="3144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4035" y="9696470"/>
            <a:ext cx="813606" cy="227810"/>
          </a:xfrm>
          <a:custGeom>
            <a:avLst/>
            <a:gdLst/>
            <a:ahLst/>
            <a:cxnLst/>
            <a:rect l="l" t="t" r="r" b="b"/>
            <a:pathLst>
              <a:path w="813606" h="227810">
                <a:moveTo>
                  <a:pt x="0" y="0"/>
                </a:moveTo>
                <a:lnTo>
                  <a:pt x="813606" y="0"/>
                </a:lnTo>
                <a:lnTo>
                  <a:pt x="813606" y="227809"/>
                </a:lnTo>
                <a:lnTo>
                  <a:pt x="0" y="227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834144" y="4114399"/>
            <a:ext cx="366732" cy="503235"/>
          </a:xfrm>
          <a:custGeom>
            <a:avLst/>
            <a:gdLst/>
            <a:ahLst/>
            <a:cxnLst/>
            <a:rect l="l" t="t" r="r" b="b"/>
            <a:pathLst>
              <a:path w="366732" h="503235">
                <a:moveTo>
                  <a:pt x="0" y="0"/>
                </a:moveTo>
                <a:lnTo>
                  <a:pt x="366732" y="0"/>
                </a:lnTo>
                <a:lnTo>
                  <a:pt x="366732" y="503234"/>
                </a:lnTo>
                <a:lnTo>
                  <a:pt x="0" y="5032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9497855" y="4254419"/>
            <a:ext cx="1936106" cy="672797"/>
          </a:xfrm>
          <a:custGeom>
            <a:avLst/>
            <a:gdLst/>
            <a:ahLst/>
            <a:cxnLst/>
            <a:rect l="l" t="t" r="r" b="b"/>
            <a:pathLst>
              <a:path w="1936106" h="672797">
                <a:moveTo>
                  <a:pt x="0" y="0"/>
                </a:moveTo>
                <a:lnTo>
                  <a:pt x="1936106" y="0"/>
                </a:lnTo>
                <a:lnTo>
                  <a:pt x="1936106" y="672797"/>
                </a:lnTo>
                <a:lnTo>
                  <a:pt x="0" y="6727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995104" y="3795576"/>
            <a:ext cx="6243178" cy="381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44"/>
              </a:lnSpc>
            </a:pPr>
            <a:r>
              <a:rPr lang="en-US" sz="224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Fara í skóla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95104" y="5182658"/>
            <a:ext cx="6243178" cy="381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44"/>
              </a:lnSpc>
            </a:pPr>
            <a:r>
              <a:rPr lang="en-US" sz="224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Læra að hjálpa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511012" y="4205009"/>
            <a:ext cx="7779292" cy="77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33"/>
              </a:lnSpc>
            </a:pPr>
            <a:r>
              <a:rPr lang="en-US" sz="223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Hjúkrunarfræðingar fara í skóla í mörg ár til að læra allt um líkamann og hvernig á að hjálpa fólki.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11012" y="5592091"/>
            <a:ext cx="7779292" cy="771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33"/>
              </a:lnSpc>
            </a:pPr>
            <a:r>
              <a:rPr lang="en-US" sz="223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Þau læra að gefa lyf, búa um sár og hugga fólk sem er veikt eða hrætt.</a:t>
            </a:r>
          </a:p>
        </p:txBody>
      </p:sp>
      <p:sp>
        <p:nvSpPr>
          <p:cNvPr id="14" name="Freeform 14"/>
          <p:cNvSpPr/>
          <p:nvPr/>
        </p:nvSpPr>
        <p:spPr>
          <a:xfrm>
            <a:off x="-2345067" y="-2619539"/>
            <a:ext cx="6747534" cy="6300509"/>
          </a:xfrm>
          <a:custGeom>
            <a:avLst/>
            <a:gdLst/>
            <a:ahLst/>
            <a:cxnLst/>
            <a:rect l="l" t="t" r="r" b="b"/>
            <a:pathLst>
              <a:path w="6747534" h="6300509">
                <a:moveTo>
                  <a:pt x="0" y="0"/>
                </a:moveTo>
                <a:lnTo>
                  <a:pt x="6747534" y="0"/>
                </a:lnTo>
                <a:lnTo>
                  <a:pt x="6747534" y="6300510"/>
                </a:lnTo>
                <a:lnTo>
                  <a:pt x="0" y="63005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11012" y="1028700"/>
            <a:ext cx="9709102" cy="1999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57"/>
              </a:lnSpc>
            </a:pPr>
            <a:r>
              <a:rPr lang="en-US" sz="7157" b="1">
                <a:solidFill>
                  <a:srgbClr val="71CBD1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Hvað læra hjúkrunarfræðingar?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95104" y="6569740"/>
            <a:ext cx="6243178" cy="381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44"/>
              </a:lnSpc>
            </a:pPr>
            <a:r>
              <a:rPr lang="en-US" sz="224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Æfa sig mikið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11012" y="6979173"/>
            <a:ext cx="7779292" cy="1162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133"/>
              </a:lnSpc>
            </a:pPr>
            <a:r>
              <a:rPr lang="en-US" sz="223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Þau æfa sig á sjúkrahúsum með raunverulegum sjúklingum áður en þau verða alvöru hjúkrunarfræðingar!</a:t>
            </a:r>
          </a:p>
        </p:txBody>
      </p:sp>
      <p:sp>
        <p:nvSpPr>
          <p:cNvPr id="18" name="Freeform 18"/>
          <p:cNvSpPr/>
          <p:nvPr/>
        </p:nvSpPr>
        <p:spPr>
          <a:xfrm>
            <a:off x="13357118" y="-5692687"/>
            <a:ext cx="10311862" cy="10324768"/>
          </a:xfrm>
          <a:custGeom>
            <a:avLst/>
            <a:gdLst/>
            <a:ahLst/>
            <a:cxnLst/>
            <a:rect l="l" t="t" r="r" b="b"/>
            <a:pathLst>
              <a:path w="10311862" h="10324768">
                <a:moveTo>
                  <a:pt x="0" y="0"/>
                </a:moveTo>
                <a:lnTo>
                  <a:pt x="10311862" y="0"/>
                </a:lnTo>
                <a:lnTo>
                  <a:pt x="10311862" y="10324768"/>
                </a:lnTo>
                <a:lnTo>
                  <a:pt x="0" y="1032476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5636502" y="1289132"/>
            <a:ext cx="938546" cy="886926"/>
          </a:xfrm>
          <a:custGeom>
            <a:avLst/>
            <a:gdLst/>
            <a:ahLst/>
            <a:cxnLst/>
            <a:rect l="l" t="t" r="r" b="b"/>
            <a:pathLst>
              <a:path w="938546" h="886926">
                <a:moveTo>
                  <a:pt x="0" y="0"/>
                </a:moveTo>
                <a:lnTo>
                  <a:pt x="938546" y="0"/>
                </a:lnTo>
                <a:lnTo>
                  <a:pt x="938546" y="886927"/>
                </a:lnTo>
                <a:lnTo>
                  <a:pt x="0" y="88692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5049" y="9258300"/>
            <a:ext cx="18738099" cy="1514359"/>
          </a:xfrm>
          <a:custGeom>
            <a:avLst/>
            <a:gdLst/>
            <a:ahLst/>
            <a:cxnLst/>
            <a:rect l="l" t="t" r="r" b="b"/>
            <a:pathLst>
              <a:path w="18738099" h="1514359">
                <a:moveTo>
                  <a:pt x="0" y="0"/>
                </a:moveTo>
                <a:lnTo>
                  <a:pt x="18738098" y="0"/>
                </a:lnTo>
                <a:lnTo>
                  <a:pt x="18738098" y="1514359"/>
                </a:lnTo>
                <a:lnTo>
                  <a:pt x="0" y="15143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3556" t="-133846" r="-22172" b="-3747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50198" y="2241623"/>
            <a:ext cx="9709102" cy="6272348"/>
            <a:chOff x="0" y="0"/>
            <a:chExt cx="2557130" cy="16519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57130" cy="1651976"/>
            </a:xfrm>
            <a:custGeom>
              <a:avLst/>
              <a:gdLst/>
              <a:ahLst/>
              <a:cxnLst/>
              <a:rect l="l" t="t" r="r" b="b"/>
              <a:pathLst>
                <a:path w="2557130" h="1651976">
                  <a:moveTo>
                    <a:pt x="62196" y="0"/>
                  </a:moveTo>
                  <a:lnTo>
                    <a:pt x="2494934" y="0"/>
                  </a:lnTo>
                  <a:cubicBezTo>
                    <a:pt x="2511429" y="0"/>
                    <a:pt x="2527249" y="6553"/>
                    <a:pt x="2538913" y="18217"/>
                  </a:cubicBezTo>
                  <a:cubicBezTo>
                    <a:pt x="2550577" y="29881"/>
                    <a:pt x="2557130" y="45701"/>
                    <a:pt x="2557130" y="62196"/>
                  </a:cubicBezTo>
                  <a:lnTo>
                    <a:pt x="2557130" y="1589780"/>
                  </a:lnTo>
                  <a:cubicBezTo>
                    <a:pt x="2557130" y="1606276"/>
                    <a:pt x="2550577" y="1622095"/>
                    <a:pt x="2538913" y="1633759"/>
                  </a:cubicBezTo>
                  <a:cubicBezTo>
                    <a:pt x="2527249" y="1645424"/>
                    <a:pt x="2511429" y="1651976"/>
                    <a:pt x="2494934" y="1651976"/>
                  </a:cubicBezTo>
                  <a:lnTo>
                    <a:pt x="62196" y="1651976"/>
                  </a:lnTo>
                  <a:cubicBezTo>
                    <a:pt x="27846" y="1651976"/>
                    <a:pt x="0" y="1624130"/>
                    <a:pt x="0" y="1589780"/>
                  </a:cubicBezTo>
                  <a:lnTo>
                    <a:pt x="0" y="62196"/>
                  </a:lnTo>
                  <a:cubicBezTo>
                    <a:pt x="0" y="45701"/>
                    <a:pt x="6553" y="29881"/>
                    <a:pt x="18217" y="18217"/>
                  </a:cubicBezTo>
                  <a:cubicBezTo>
                    <a:pt x="29881" y="6553"/>
                    <a:pt x="45701" y="0"/>
                    <a:pt x="62196" y="0"/>
                  </a:cubicBezTo>
                  <a:close/>
                </a:path>
              </a:pathLst>
            </a:custGeom>
            <a:solidFill>
              <a:srgbClr val="FFFFFF"/>
            </a:solidFill>
            <a:ln w="47625" cap="rnd">
              <a:solidFill>
                <a:srgbClr val="71CBD1"/>
              </a:solidFill>
              <a:prstDash val="dash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557130" cy="1699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49658" y="1968639"/>
            <a:ext cx="5898981" cy="6545332"/>
          </a:xfrm>
          <a:custGeom>
            <a:avLst/>
            <a:gdLst/>
            <a:ahLst/>
            <a:cxnLst/>
            <a:rect l="l" t="t" r="r" b="b"/>
            <a:pathLst>
              <a:path w="5898981" h="6545332">
                <a:moveTo>
                  <a:pt x="0" y="0"/>
                </a:moveTo>
                <a:lnTo>
                  <a:pt x="5898981" y="0"/>
                </a:lnTo>
                <a:lnTo>
                  <a:pt x="5898981" y="6545332"/>
                </a:lnTo>
                <a:lnTo>
                  <a:pt x="0" y="65453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4035" y="9696470"/>
            <a:ext cx="813606" cy="227810"/>
          </a:xfrm>
          <a:custGeom>
            <a:avLst/>
            <a:gdLst/>
            <a:ahLst/>
            <a:cxnLst/>
            <a:rect l="l" t="t" r="r" b="b"/>
            <a:pathLst>
              <a:path w="813606" h="227810">
                <a:moveTo>
                  <a:pt x="0" y="0"/>
                </a:moveTo>
                <a:lnTo>
                  <a:pt x="813606" y="0"/>
                </a:lnTo>
                <a:lnTo>
                  <a:pt x="813606" y="227809"/>
                </a:lnTo>
                <a:lnTo>
                  <a:pt x="0" y="227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45910" y="6305742"/>
            <a:ext cx="901835" cy="536592"/>
          </a:xfrm>
          <a:custGeom>
            <a:avLst/>
            <a:gdLst/>
            <a:ahLst/>
            <a:cxnLst/>
            <a:rect l="l" t="t" r="r" b="b"/>
            <a:pathLst>
              <a:path w="901835" h="536592">
                <a:moveTo>
                  <a:pt x="0" y="0"/>
                </a:moveTo>
                <a:lnTo>
                  <a:pt x="901835" y="0"/>
                </a:lnTo>
                <a:lnTo>
                  <a:pt x="901835" y="536592"/>
                </a:lnTo>
                <a:lnTo>
                  <a:pt x="0" y="5365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988210" y="3753839"/>
            <a:ext cx="476152" cy="910576"/>
          </a:xfrm>
          <a:custGeom>
            <a:avLst/>
            <a:gdLst/>
            <a:ahLst/>
            <a:cxnLst/>
            <a:rect l="l" t="t" r="r" b="b"/>
            <a:pathLst>
              <a:path w="476152" h="910576">
                <a:moveTo>
                  <a:pt x="0" y="0"/>
                </a:moveTo>
                <a:lnTo>
                  <a:pt x="476153" y="0"/>
                </a:lnTo>
                <a:lnTo>
                  <a:pt x="476153" y="910576"/>
                </a:lnTo>
                <a:lnTo>
                  <a:pt x="0" y="9105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314609" t="-51898" b="-66820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649234" y="2993834"/>
            <a:ext cx="7251135" cy="5234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Læknasloppur, hlífðarfatnaður</a:t>
            </a:r>
          </a:p>
          <a:p>
            <a:pPr algn="just">
              <a:lnSpc>
                <a:spcPts val="4340"/>
              </a:lnSpc>
            </a:pPr>
            <a:endParaRPr lang="en-US" sz="3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Sjúkrahús og heilsugæsla</a:t>
            </a:r>
          </a:p>
          <a:p>
            <a:pPr algn="just">
              <a:lnSpc>
                <a:spcPts val="4340"/>
              </a:lnSpc>
            </a:pPr>
            <a:endParaRPr lang="en-US" sz="3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Hlustunarpípa, sprautur, hamar, hitamælir, plástrar, grisja, gips og lyf.</a:t>
            </a:r>
          </a:p>
          <a:p>
            <a:pPr algn="just">
              <a:lnSpc>
                <a:spcPts val="4340"/>
              </a:lnSpc>
            </a:pPr>
            <a:endParaRPr lang="en-US" sz="3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Hjálpa fólki að líða betur og bjarga mannslífum</a:t>
            </a:r>
          </a:p>
          <a:p>
            <a:pPr algn="just">
              <a:lnSpc>
                <a:spcPts val="1357"/>
              </a:lnSpc>
            </a:pPr>
            <a:endParaRPr lang="en-US" sz="3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>
              <a:lnSpc>
                <a:spcPts val="1357"/>
              </a:lnSpc>
            </a:pPr>
            <a:endParaRPr lang="en-US" sz="3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50198" y="834537"/>
            <a:ext cx="9709102" cy="1407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238"/>
              </a:lnSpc>
            </a:pPr>
            <a:r>
              <a:rPr lang="en-US" sz="9238">
                <a:solidFill>
                  <a:srgbClr val="71CBD1"/>
                </a:solidFill>
                <a:latin typeface="ITC Motter Corpus Semicondensed"/>
                <a:ea typeface="ITC Motter Corpus Semicondensed"/>
                <a:cs typeface="ITC Motter Corpus Semicondensed"/>
                <a:sym typeface="ITC Motter Corpus Semicondensed"/>
              </a:rPr>
              <a:t>Verkefni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90304" y="9595725"/>
            <a:ext cx="7968996" cy="381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857"/>
              </a:lnSpc>
              <a:spcBef>
                <a:spcPct val="0"/>
              </a:spcBef>
            </a:pPr>
            <a:r>
              <a:rPr lang="en-US" sz="2198" b="1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Takk fyrir að hlusta!</a:t>
            </a:r>
          </a:p>
        </p:txBody>
      </p:sp>
      <p:sp>
        <p:nvSpPr>
          <p:cNvPr id="13" name="Freeform 13"/>
          <p:cNvSpPr/>
          <p:nvPr/>
        </p:nvSpPr>
        <p:spPr>
          <a:xfrm>
            <a:off x="16023595" y="-1596297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5869268" y="-5551245"/>
            <a:ext cx="10311862" cy="10324768"/>
          </a:xfrm>
          <a:custGeom>
            <a:avLst/>
            <a:gdLst/>
            <a:ahLst/>
            <a:cxnLst/>
            <a:rect l="l" t="t" r="r" b="b"/>
            <a:pathLst>
              <a:path w="10311862" h="10324768">
                <a:moveTo>
                  <a:pt x="0" y="0"/>
                </a:moveTo>
                <a:lnTo>
                  <a:pt x="10311862" y="0"/>
                </a:lnTo>
                <a:lnTo>
                  <a:pt x="10311862" y="10324768"/>
                </a:lnTo>
                <a:lnTo>
                  <a:pt x="0" y="1032476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599659" y="2111693"/>
            <a:ext cx="938546" cy="886926"/>
          </a:xfrm>
          <a:custGeom>
            <a:avLst/>
            <a:gdLst/>
            <a:ahLst/>
            <a:cxnLst/>
            <a:rect l="l" t="t" r="r" b="b"/>
            <a:pathLst>
              <a:path w="938546" h="886926">
                <a:moveTo>
                  <a:pt x="0" y="0"/>
                </a:moveTo>
                <a:lnTo>
                  <a:pt x="938547" y="0"/>
                </a:lnTo>
                <a:lnTo>
                  <a:pt x="938547" y="886926"/>
                </a:lnTo>
                <a:lnTo>
                  <a:pt x="0" y="8869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308919" y="2992411"/>
            <a:ext cx="693533" cy="649320"/>
          </a:xfrm>
          <a:custGeom>
            <a:avLst/>
            <a:gdLst/>
            <a:ahLst/>
            <a:cxnLst/>
            <a:rect l="l" t="t" r="r" b="b"/>
            <a:pathLst>
              <a:path w="693533" h="649320">
                <a:moveTo>
                  <a:pt x="0" y="0"/>
                </a:moveTo>
                <a:lnTo>
                  <a:pt x="693533" y="0"/>
                </a:lnTo>
                <a:lnTo>
                  <a:pt x="693533" y="649320"/>
                </a:lnTo>
                <a:lnTo>
                  <a:pt x="0" y="64932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201164" y="3943969"/>
            <a:ext cx="1058428" cy="1006469"/>
          </a:xfrm>
          <a:custGeom>
            <a:avLst/>
            <a:gdLst/>
            <a:ahLst/>
            <a:cxnLst/>
            <a:rect l="l" t="t" r="r" b="b"/>
            <a:pathLst>
              <a:path w="1058428" h="1006469">
                <a:moveTo>
                  <a:pt x="0" y="0"/>
                </a:moveTo>
                <a:lnTo>
                  <a:pt x="1058428" y="0"/>
                </a:lnTo>
                <a:lnTo>
                  <a:pt x="1058428" y="1006469"/>
                </a:lnTo>
                <a:lnTo>
                  <a:pt x="0" y="100646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308919" y="5282587"/>
            <a:ext cx="909045" cy="934750"/>
          </a:xfrm>
          <a:custGeom>
            <a:avLst/>
            <a:gdLst/>
            <a:ahLst/>
            <a:cxnLst/>
            <a:rect l="l" t="t" r="r" b="b"/>
            <a:pathLst>
              <a:path w="909045" h="934750">
                <a:moveTo>
                  <a:pt x="0" y="0"/>
                </a:moveTo>
                <a:lnTo>
                  <a:pt x="909045" y="0"/>
                </a:lnTo>
                <a:lnTo>
                  <a:pt x="909045" y="934750"/>
                </a:lnTo>
                <a:lnTo>
                  <a:pt x="0" y="93475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8623235" y="6574038"/>
            <a:ext cx="379218" cy="1199107"/>
          </a:xfrm>
          <a:custGeom>
            <a:avLst/>
            <a:gdLst/>
            <a:ahLst/>
            <a:cxnLst/>
            <a:rect l="l" t="t" r="r" b="b"/>
            <a:pathLst>
              <a:path w="379218" h="1199107">
                <a:moveTo>
                  <a:pt x="0" y="0"/>
                </a:moveTo>
                <a:lnTo>
                  <a:pt x="379217" y="0"/>
                </a:lnTo>
                <a:lnTo>
                  <a:pt x="379217" y="1199107"/>
                </a:lnTo>
                <a:lnTo>
                  <a:pt x="0" y="119910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ITC Motter Corpus Semicondensed</vt:lpstr>
      <vt:lpstr>Telegraf Bold</vt:lpstr>
      <vt:lpstr>Montserrat</vt:lpstr>
      <vt:lpstr>Calibri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Læknar og hjúkrunarfræðingar eru frábærir! Þau hjálpa fólki á hverjum degi og gera heiminn betri. Kannski verður þú læknir eða hjúkrunarfræðingur þegar þú verður stór! Dreymdu stórt!</dc:title>
  <dc:creator>Bjōrg Vigfúsína Kjartansdóttir</dc:creator>
  <cp:lastModifiedBy>Bjōrg Vigfúsína</cp:lastModifiedBy>
  <cp:revision>1</cp:revision>
  <dcterms:created xsi:type="dcterms:W3CDTF">2006-08-16T00:00:00Z</dcterms:created>
  <dcterms:modified xsi:type="dcterms:W3CDTF">2026-03-17T13:46:02Z</dcterms:modified>
  <dc:identifier>DAHEM0fqZO8</dc:identifier>
</cp:coreProperties>
</file>