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inate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Handelson Four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483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3.sv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6171" y="-675138"/>
            <a:ext cx="23116854" cy="10229208"/>
          </a:xfrm>
          <a:custGeom>
            <a:avLst/>
            <a:gdLst/>
            <a:ahLst/>
            <a:cxnLst/>
            <a:rect l="l" t="t" r="r" b="b"/>
            <a:pathLst>
              <a:path w="23116854" h="10229208">
                <a:moveTo>
                  <a:pt x="0" y="0"/>
                </a:moveTo>
                <a:lnTo>
                  <a:pt x="23116854" y="0"/>
                </a:lnTo>
                <a:lnTo>
                  <a:pt x="23116854" y="10229208"/>
                </a:lnTo>
                <a:lnTo>
                  <a:pt x="0" y="10229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08315" y="4830242"/>
            <a:ext cx="7315200" cy="2432304"/>
          </a:xfrm>
          <a:custGeom>
            <a:avLst/>
            <a:gdLst/>
            <a:ahLst/>
            <a:cxnLst/>
            <a:rect l="l" t="t" r="r" b="b"/>
            <a:pathLst>
              <a:path w="7315200" h="2432304">
                <a:moveTo>
                  <a:pt x="0" y="0"/>
                </a:moveTo>
                <a:lnTo>
                  <a:pt x="7315200" y="0"/>
                </a:lnTo>
                <a:lnTo>
                  <a:pt x="7315200" y="2432304"/>
                </a:lnTo>
                <a:lnTo>
                  <a:pt x="0" y="2432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57550" y="3176854"/>
            <a:ext cx="11772900" cy="2398728"/>
          </a:xfrm>
          <a:custGeom>
            <a:avLst/>
            <a:gdLst/>
            <a:ahLst/>
            <a:cxnLst/>
            <a:rect l="l" t="t" r="r" b="b"/>
            <a:pathLst>
              <a:path w="11772900" h="2398728">
                <a:moveTo>
                  <a:pt x="0" y="0"/>
                </a:moveTo>
                <a:lnTo>
                  <a:pt x="11772900" y="0"/>
                </a:lnTo>
                <a:lnTo>
                  <a:pt x="11772900" y="2398728"/>
                </a:lnTo>
                <a:lnTo>
                  <a:pt x="0" y="239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5915" y="4677842"/>
            <a:ext cx="7315200" cy="2432304"/>
          </a:xfrm>
          <a:custGeom>
            <a:avLst/>
            <a:gdLst/>
            <a:ahLst/>
            <a:cxnLst/>
            <a:rect l="l" t="t" r="r" b="b"/>
            <a:pathLst>
              <a:path w="7315200" h="2432304">
                <a:moveTo>
                  <a:pt x="0" y="0"/>
                </a:moveTo>
                <a:lnTo>
                  <a:pt x="7315200" y="0"/>
                </a:lnTo>
                <a:lnTo>
                  <a:pt x="7315200" y="2432304"/>
                </a:lnTo>
                <a:lnTo>
                  <a:pt x="0" y="2432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7263" y="2515304"/>
            <a:ext cx="5249571" cy="9458687"/>
          </a:xfrm>
          <a:custGeom>
            <a:avLst/>
            <a:gdLst/>
            <a:ahLst/>
            <a:cxnLst/>
            <a:rect l="l" t="t" r="r" b="b"/>
            <a:pathLst>
              <a:path w="5249571" h="9458687">
                <a:moveTo>
                  <a:pt x="0" y="0"/>
                </a:moveTo>
                <a:lnTo>
                  <a:pt x="5249571" y="0"/>
                </a:lnTo>
                <a:lnTo>
                  <a:pt x="5249571" y="9458687"/>
                </a:lnTo>
                <a:lnTo>
                  <a:pt x="0" y="94586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77265" y="5020448"/>
            <a:ext cx="2262099" cy="4179397"/>
          </a:xfrm>
          <a:custGeom>
            <a:avLst/>
            <a:gdLst/>
            <a:ahLst/>
            <a:cxnLst/>
            <a:rect l="l" t="t" r="r" b="b"/>
            <a:pathLst>
              <a:path w="2262099" h="4179397">
                <a:moveTo>
                  <a:pt x="0" y="0"/>
                </a:moveTo>
                <a:lnTo>
                  <a:pt x="2262099" y="0"/>
                </a:lnTo>
                <a:lnTo>
                  <a:pt x="2262099" y="4179397"/>
                </a:lnTo>
                <a:lnTo>
                  <a:pt x="0" y="41793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57945" y="3415957"/>
            <a:ext cx="11972110" cy="126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47"/>
              </a:lnSpc>
            </a:pPr>
            <a:r>
              <a:rPr lang="en-US" sz="7319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SLÖKKVILIÐIÐ Á ÍSLANDI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63171" y="4803700"/>
            <a:ext cx="5961657" cy="183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93"/>
              </a:lnSpc>
            </a:pPr>
            <a:r>
              <a:rPr lang="en-US" sz="5280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HETJUR Í SAMFÉLAGINU OKKAR!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66611" y="1420195"/>
            <a:ext cx="5212340" cy="7838105"/>
          </a:xfrm>
          <a:custGeom>
            <a:avLst/>
            <a:gdLst/>
            <a:ahLst/>
            <a:cxnLst/>
            <a:rect l="l" t="t" r="r" b="b"/>
            <a:pathLst>
              <a:path w="5212340" h="7838105">
                <a:moveTo>
                  <a:pt x="0" y="0"/>
                </a:moveTo>
                <a:lnTo>
                  <a:pt x="5212340" y="0"/>
                </a:lnTo>
                <a:lnTo>
                  <a:pt x="5212340" y="7838105"/>
                </a:lnTo>
                <a:lnTo>
                  <a:pt x="0" y="7838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28" y="-4000407"/>
            <a:ext cx="18288000" cy="17407829"/>
          </a:xfrm>
          <a:custGeom>
            <a:avLst/>
            <a:gdLst/>
            <a:ahLst/>
            <a:cxnLst/>
            <a:rect l="l" t="t" r="r" b="b"/>
            <a:pathLst>
              <a:path w="18288000" h="17407829">
                <a:moveTo>
                  <a:pt x="0" y="0"/>
                </a:moveTo>
                <a:lnTo>
                  <a:pt x="18288000" y="0"/>
                </a:lnTo>
                <a:lnTo>
                  <a:pt x="18288000" y="17407828"/>
                </a:lnTo>
                <a:lnTo>
                  <a:pt x="0" y="17407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7265398" y="-2806830"/>
            <a:ext cx="12268424" cy="8511219"/>
          </a:xfrm>
          <a:custGeom>
            <a:avLst/>
            <a:gdLst/>
            <a:ahLst/>
            <a:cxnLst/>
            <a:rect l="l" t="t" r="r" b="b"/>
            <a:pathLst>
              <a:path w="12268424" h="8511219">
                <a:moveTo>
                  <a:pt x="0" y="0"/>
                </a:moveTo>
                <a:lnTo>
                  <a:pt x="12268424" y="0"/>
                </a:lnTo>
                <a:lnTo>
                  <a:pt x="12268424" y="8511219"/>
                </a:lnTo>
                <a:lnTo>
                  <a:pt x="0" y="8511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3866" y="-152215"/>
            <a:ext cx="5819389" cy="12650847"/>
          </a:xfrm>
          <a:custGeom>
            <a:avLst/>
            <a:gdLst/>
            <a:ahLst/>
            <a:cxnLst/>
            <a:rect l="l" t="t" r="r" b="b"/>
            <a:pathLst>
              <a:path w="5819389" h="12650847">
                <a:moveTo>
                  <a:pt x="0" y="0"/>
                </a:moveTo>
                <a:lnTo>
                  <a:pt x="5819389" y="0"/>
                </a:lnTo>
                <a:lnTo>
                  <a:pt x="5819389" y="12650847"/>
                </a:lnTo>
                <a:lnTo>
                  <a:pt x="0" y="12650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155770" y="3020759"/>
            <a:ext cx="6304806" cy="373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0"/>
              </a:lnSpc>
            </a:pPr>
            <a:r>
              <a:rPr lang="en-US" sz="2968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Slökkviliðsmenn hjálpa fólki þegar hætta steðjar að. </a:t>
            </a:r>
          </a:p>
          <a:p>
            <a:pPr marL="0" lvl="0" indent="0" algn="l">
              <a:lnSpc>
                <a:spcPts val="3740"/>
              </a:lnSpc>
            </a:pPr>
            <a:endParaRPr lang="en-US" sz="2968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3740"/>
              </a:lnSpc>
            </a:pPr>
            <a:r>
              <a:rPr lang="en-US" sz="2968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Þeir slökkva elda, bjarga fólki og jafnvel dýrum!</a:t>
            </a:r>
          </a:p>
          <a:p>
            <a:pPr marL="0" lvl="0" indent="0" algn="l">
              <a:lnSpc>
                <a:spcPts val="3740"/>
              </a:lnSpc>
            </a:pPr>
            <a:endParaRPr lang="en-US" sz="2968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3740"/>
              </a:lnSpc>
            </a:pPr>
            <a:r>
              <a:rPr lang="en-US" sz="2968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Þeir aðstoða þegar það eru árekstar eða slys.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55770" y="1323975"/>
            <a:ext cx="7103530" cy="1464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83"/>
              </a:lnSpc>
            </a:pPr>
            <a:r>
              <a:rPr lang="en-US" sz="11595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SLÖKKVILIÐIÐ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613" y="-240206"/>
            <a:ext cx="18633847" cy="12942054"/>
          </a:xfrm>
          <a:custGeom>
            <a:avLst/>
            <a:gdLst/>
            <a:ahLst/>
            <a:cxnLst/>
            <a:rect l="l" t="t" r="r" b="b"/>
            <a:pathLst>
              <a:path w="18633847" h="12942054">
                <a:moveTo>
                  <a:pt x="0" y="0"/>
                </a:moveTo>
                <a:lnTo>
                  <a:pt x="18633847" y="0"/>
                </a:lnTo>
                <a:lnTo>
                  <a:pt x="18633847" y="12942053"/>
                </a:lnTo>
                <a:lnTo>
                  <a:pt x="0" y="12942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379906" y="-4498323"/>
            <a:ext cx="15933760" cy="11054046"/>
          </a:xfrm>
          <a:custGeom>
            <a:avLst/>
            <a:gdLst/>
            <a:ahLst/>
            <a:cxnLst/>
            <a:rect l="l" t="t" r="r" b="b"/>
            <a:pathLst>
              <a:path w="15933760" h="11054046">
                <a:moveTo>
                  <a:pt x="0" y="0"/>
                </a:moveTo>
                <a:lnTo>
                  <a:pt x="15933760" y="0"/>
                </a:lnTo>
                <a:lnTo>
                  <a:pt x="15933760" y="11054046"/>
                </a:lnTo>
                <a:lnTo>
                  <a:pt x="0" y="11054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08740" y="2868426"/>
            <a:ext cx="5410650" cy="5053118"/>
          </a:xfrm>
          <a:custGeom>
            <a:avLst/>
            <a:gdLst/>
            <a:ahLst/>
            <a:cxnLst/>
            <a:rect l="l" t="t" r="r" b="b"/>
            <a:pathLst>
              <a:path w="5410650" h="5053118">
                <a:moveTo>
                  <a:pt x="0" y="0"/>
                </a:moveTo>
                <a:lnTo>
                  <a:pt x="5410650" y="0"/>
                </a:lnTo>
                <a:lnTo>
                  <a:pt x="5410650" y="5053118"/>
                </a:lnTo>
                <a:lnTo>
                  <a:pt x="0" y="5053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50238" y="-717539"/>
            <a:ext cx="5288377" cy="11622807"/>
          </a:xfrm>
          <a:custGeom>
            <a:avLst/>
            <a:gdLst/>
            <a:ahLst/>
            <a:cxnLst/>
            <a:rect l="l" t="t" r="r" b="b"/>
            <a:pathLst>
              <a:path w="5288377" h="11622807">
                <a:moveTo>
                  <a:pt x="0" y="0"/>
                </a:moveTo>
                <a:lnTo>
                  <a:pt x="5288378" y="0"/>
                </a:lnTo>
                <a:lnTo>
                  <a:pt x="5288378" y="11622808"/>
                </a:lnTo>
                <a:lnTo>
                  <a:pt x="0" y="116228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162508" y="4340426"/>
            <a:ext cx="7874632" cy="329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3"/>
              </a:lnSpc>
            </a:pPr>
            <a:r>
              <a:rPr lang="en-US" sz="3478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Á hverjum morgni þurfa slökkviliðsmenn að undirbúa sig vel fyrir daginn.</a:t>
            </a:r>
          </a:p>
          <a:p>
            <a:pPr marL="0" lvl="0" indent="0" algn="l">
              <a:lnSpc>
                <a:spcPts val="4383"/>
              </a:lnSpc>
            </a:pPr>
            <a:endParaRPr lang="en-US" sz="3478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4383"/>
              </a:lnSpc>
            </a:pPr>
            <a:r>
              <a:rPr lang="en-US" sz="3478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Þeir athuga búnað, þrífa bílana og æfa sig!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62508" y="1323975"/>
            <a:ext cx="8673355" cy="282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83"/>
              </a:lnSpc>
            </a:pPr>
            <a:r>
              <a:rPr lang="en-US" sz="11595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MORGUNINN HJÁ</a:t>
            </a:r>
          </a:p>
          <a:p>
            <a:pPr marL="0" lvl="0" indent="0" algn="l">
              <a:lnSpc>
                <a:spcPts val="10783"/>
              </a:lnSpc>
            </a:pPr>
            <a:r>
              <a:rPr lang="en-US" sz="11595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SLÖKKVILIÐINU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613" y="-240206"/>
            <a:ext cx="18633847" cy="12942054"/>
          </a:xfrm>
          <a:custGeom>
            <a:avLst/>
            <a:gdLst/>
            <a:ahLst/>
            <a:cxnLst/>
            <a:rect l="l" t="t" r="r" b="b"/>
            <a:pathLst>
              <a:path w="18633847" h="12942054">
                <a:moveTo>
                  <a:pt x="0" y="0"/>
                </a:moveTo>
                <a:lnTo>
                  <a:pt x="18633847" y="0"/>
                </a:lnTo>
                <a:lnTo>
                  <a:pt x="18633847" y="12942053"/>
                </a:lnTo>
                <a:lnTo>
                  <a:pt x="0" y="12942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139900" y="-1834941"/>
            <a:ext cx="14313730" cy="9930151"/>
          </a:xfrm>
          <a:custGeom>
            <a:avLst/>
            <a:gdLst/>
            <a:ahLst/>
            <a:cxnLst/>
            <a:rect l="l" t="t" r="r" b="b"/>
            <a:pathLst>
              <a:path w="14313730" h="9930151">
                <a:moveTo>
                  <a:pt x="0" y="0"/>
                </a:moveTo>
                <a:lnTo>
                  <a:pt x="14313730" y="0"/>
                </a:lnTo>
                <a:lnTo>
                  <a:pt x="14313730" y="9930151"/>
                </a:lnTo>
                <a:lnTo>
                  <a:pt x="0" y="9930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06050" y="5967658"/>
            <a:ext cx="5081579" cy="4319342"/>
          </a:xfrm>
          <a:custGeom>
            <a:avLst/>
            <a:gdLst/>
            <a:ahLst/>
            <a:cxnLst/>
            <a:rect l="l" t="t" r="r" b="b"/>
            <a:pathLst>
              <a:path w="5081579" h="4319342">
                <a:moveTo>
                  <a:pt x="0" y="0"/>
                </a:moveTo>
                <a:lnTo>
                  <a:pt x="5081578" y="0"/>
                </a:lnTo>
                <a:lnTo>
                  <a:pt x="5081578" y="4319342"/>
                </a:lnTo>
                <a:lnTo>
                  <a:pt x="0" y="4319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74385" y="-282535"/>
            <a:ext cx="6870115" cy="9476021"/>
          </a:xfrm>
          <a:custGeom>
            <a:avLst/>
            <a:gdLst/>
            <a:ahLst/>
            <a:cxnLst/>
            <a:rect l="l" t="t" r="r" b="b"/>
            <a:pathLst>
              <a:path w="6870115" h="9476021">
                <a:moveTo>
                  <a:pt x="0" y="0"/>
                </a:moveTo>
                <a:lnTo>
                  <a:pt x="6870115" y="0"/>
                </a:lnTo>
                <a:lnTo>
                  <a:pt x="6870115" y="9476021"/>
                </a:lnTo>
                <a:lnTo>
                  <a:pt x="0" y="9476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101067" y="1971668"/>
            <a:ext cx="8391395" cy="631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35"/>
              </a:lnSpc>
            </a:pPr>
            <a:r>
              <a:rPr lang="en-US" sz="3599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Þegar einhver hringir í 112 og þarf aðstoð að halda þá þurfa...</a:t>
            </a:r>
          </a:p>
          <a:p>
            <a:pPr marL="0" lvl="0" indent="0" algn="l">
              <a:lnSpc>
                <a:spcPts val="4535"/>
              </a:lnSpc>
            </a:pPr>
            <a:endParaRPr lang="en-US" sz="3599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4535"/>
              </a:lnSpc>
            </a:pPr>
            <a:r>
              <a:rPr lang="en-US" sz="3599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slökkviliðsmenn að drífa sig hratt og örugglega í bílana sem þeir þurfa að nota  </a:t>
            </a:r>
          </a:p>
          <a:p>
            <a:pPr marL="0" lvl="0" indent="0" algn="l">
              <a:lnSpc>
                <a:spcPts val="4535"/>
              </a:lnSpc>
            </a:pPr>
            <a:endParaRPr lang="en-US" sz="3599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4535"/>
              </a:lnSpc>
            </a:pPr>
            <a:r>
              <a:rPr lang="en-US" sz="3599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Stundum þurfa þeir að nota sírenur til að komast sem fyrst á áfangastað</a:t>
            </a:r>
          </a:p>
          <a:p>
            <a:pPr marL="0" lvl="0" indent="0" algn="l">
              <a:lnSpc>
                <a:spcPts val="4535"/>
              </a:lnSpc>
            </a:pPr>
            <a:endParaRPr lang="en-US" sz="3599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94044" y="621954"/>
            <a:ext cx="7103530" cy="100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38"/>
              </a:lnSpc>
            </a:pPr>
            <a:r>
              <a:rPr lang="en-US" sz="7890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ÞEGAR SÍMINN HRINGIR!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71780" y="890207"/>
            <a:ext cx="1300282" cy="1991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33"/>
              </a:lnSpc>
              <a:spcBef>
                <a:spcPct val="0"/>
              </a:spcBef>
            </a:pPr>
            <a:r>
              <a:rPr lang="en-US" sz="11595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112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28" y="-4000407"/>
            <a:ext cx="18288000" cy="17407829"/>
          </a:xfrm>
          <a:custGeom>
            <a:avLst/>
            <a:gdLst/>
            <a:ahLst/>
            <a:cxnLst/>
            <a:rect l="l" t="t" r="r" b="b"/>
            <a:pathLst>
              <a:path w="18288000" h="17407829">
                <a:moveTo>
                  <a:pt x="0" y="0"/>
                </a:moveTo>
                <a:lnTo>
                  <a:pt x="18288000" y="0"/>
                </a:lnTo>
                <a:lnTo>
                  <a:pt x="18288000" y="17407828"/>
                </a:lnTo>
                <a:lnTo>
                  <a:pt x="0" y="17407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7265398" y="-1131522"/>
            <a:ext cx="12268424" cy="8511219"/>
          </a:xfrm>
          <a:custGeom>
            <a:avLst/>
            <a:gdLst/>
            <a:ahLst/>
            <a:cxnLst/>
            <a:rect l="l" t="t" r="r" b="b"/>
            <a:pathLst>
              <a:path w="12268424" h="8511219">
                <a:moveTo>
                  <a:pt x="0" y="0"/>
                </a:moveTo>
                <a:lnTo>
                  <a:pt x="12268424" y="0"/>
                </a:lnTo>
                <a:lnTo>
                  <a:pt x="12268424" y="8511220"/>
                </a:lnTo>
                <a:lnTo>
                  <a:pt x="0" y="8511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59809"/>
            <a:ext cx="9367381" cy="9367381"/>
          </a:xfrm>
          <a:custGeom>
            <a:avLst/>
            <a:gdLst/>
            <a:ahLst/>
            <a:cxnLst/>
            <a:rect l="l" t="t" r="r" b="b"/>
            <a:pathLst>
              <a:path w="9367381" h="9367381">
                <a:moveTo>
                  <a:pt x="0" y="0"/>
                </a:moveTo>
                <a:lnTo>
                  <a:pt x="9367381" y="0"/>
                </a:lnTo>
                <a:lnTo>
                  <a:pt x="9367381" y="9367382"/>
                </a:lnTo>
                <a:lnTo>
                  <a:pt x="0" y="9367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847845" y="2797172"/>
            <a:ext cx="6795604" cy="379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</a:pPr>
            <a:r>
              <a:rPr lang="en-US" sz="3399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Í sjúkrabílum vinnur sérþjálfað fólk sem hjálpar fólki sem er veikt eða slasað.</a:t>
            </a:r>
          </a:p>
          <a:p>
            <a:pPr marL="0" lvl="0" indent="0" algn="l">
              <a:lnSpc>
                <a:spcPts val="4283"/>
              </a:lnSpc>
            </a:pPr>
            <a:endParaRPr lang="en-US" sz="3399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4283"/>
              </a:lnSpc>
            </a:pPr>
            <a:r>
              <a:rPr lang="en-US" sz="3399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Þau vinna saman sem lið til að bjarga fólki og flytja það á sjúkrahús!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7845" y="755084"/>
            <a:ext cx="7103530" cy="1464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3"/>
              </a:lnSpc>
            </a:pPr>
            <a:r>
              <a:rPr lang="en-US" sz="11595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SJÚKRABÍLAR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7776" y="-5747034"/>
            <a:ext cx="19663356" cy="15116205"/>
          </a:xfrm>
          <a:custGeom>
            <a:avLst/>
            <a:gdLst/>
            <a:ahLst/>
            <a:cxnLst/>
            <a:rect l="l" t="t" r="r" b="b"/>
            <a:pathLst>
              <a:path w="19663356" h="15116205">
                <a:moveTo>
                  <a:pt x="0" y="0"/>
                </a:moveTo>
                <a:lnTo>
                  <a:pt x="19663355" y="0"/>
                </a:lnTo>
                <a:lnTo>
                  <a:pt x="19663355" y="15116204"/>
                </a:lnTo>
                <a:lnTo>
                  <a:pt x="0" y="15116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1022586" y="979326"/>
            <a:ext cx="12004825" cy="8328347"/>
          </a:xfrm>
          <a:custGeom>
            <a:avLst/>
            <a:gdLst/>
            <a:ahLst/>
            <a:cxnLst/>
            <a:rect l="l" t="t" r="r" b="b"/>
            <a:pathLst>
              <a:path w="12004825" h="8328347">
                <a:moveTo>
                  <a:pt x="0" y="0"/>
                </a:moveTo>
                <a:lnTo>
                  <a:pt x="12004825" y="0"/>
                </a:lnTo>
                <a:lnTo>
                  <a:pt x="12004825" y="8328348"/>
                </a:lnTo>
                <a:lnTo>
                  <a:pt x="0" y="8328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27554" y="758152"/>
            <a:ext cx="6123206" cy="13721470"/>
          </a:xfrm>
          <a:custGeom>
            <a:avLst/>
            <a:gdLst/>
            <a:ahLst/>
            <a:cxnLst/>
            <a:rect l="l" t="t" r="r" b="b"/>
            <a:pathLst>
              <a:path w="6123206" h="13721470">
                <a:moveTo>
                  <a:pt x="0" y="0"/>
                </a:moveTo>
                <a:lnTo>
                  <a:pt x="6123206" y="0"/>
                </a:lnTo>
                <a:lnTo>
                  <a:pt x="6123206" y="13721469"/>
                </a:lnTo>
                <a:lnTo>
                  <a:pt x="0" y="13721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31023" y="4075640"/>
            <a:ext cx="2140252" cy="2806888"/>
          </a:xfrm>
          <a:custGeom>
            <a:avLst/>
            <a:gdLst/>
            <a:ahLst/>
            <a:cxnLst/>
            <a:rect l="l" t="t" r="r" b="b"/>
            <a:pathLst>
              <a:path w="2140252" h="2806888">
                <a:moveTo>
                  <a:pt x="0" y="0"/>
                </a:moveTo>
                <a:lnTo>
                  <a:pt x="2140253" y="0"/>
                </a:lnTo>
                <a:lnTo>
                  <a:pt x="2140253" y="2806888"/>
                </a:lnTo>
                <a:lnTo>
                  <a:pt x="0" y="28068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30429" y="4281543"/>
            <a:ext cx="6898794" cy="4955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6"/>
              </a:lnSpc>
            </a:pPr>
            <a:endParaRPr/>
          </a:p>
          <a:p>
            <a:pPr marL="0" lvl="0" indent="0" algn="l">
              <a:lnSpc>
                <a:spcPts val="4386"/>
              </a:lnSpc>
            </a:pPr>
            <a:endParaRPr/>
          </a:p>
          <a:p>
            <a:pPr marL="0" lvl="0" indent="0" algn="l">
              <a:lnSpc>
                <a:spcPts val="4386"/>
              </a:lnSpc>
            </a:pPr>
            <a:r>
              <a:rPr lang="en-US" sz="3481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Opnar læstar hurðir ef á þarf að halda.</a:t>
            </a:r>
          </a:p>
          <a:p>
            <a:pPr marL="0" lvl="0" indent="0"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algn="l">
              <a:lnSpc>
                <a:spcPts val="4386"/>
              </a:lnSpc>
            </a:pPr>
            <a:r>
              <a:rPr lang="en-US" sz="3481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Klippa í sundur bíla sem hafa lent í slæmum árekstri.</a:t>
            </a:r>
          </a:p>
          <a:p>
            <a:pPr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4386"/>
              </a:lnSpc>
            </a:pPr>
            <a:r>
              <a:rPr lang="en-US" sz="3481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Kennir börnum um eldvarnir.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1932" y="604904"/>
            <a:ext cx="7195788" cy="418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91"/>
              </a:lnSpc>
            </a:pPr>
            <a:r>
              <a:rPr lang="en-US" sz="11603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SLÖKKVILIÐIÐ GERIR MARGT ANNAÐ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44140"/>
            <a:ext cx="18288000" cy="12931140"/>
          </a:xfrm>
          <a:custGeom>
            <a:avLst/>
            <a:gdLst/>
            <a:ahLst/>
            <a:cxnLst/>
            <a:rect l="l" t="t" r="r" b="b"/>
            <a:pathLst>
              <a:path w="18288000" h="12931140">
                <a:moveTo>
                  <a:pt x="0" y="0"/>
                </a:moveTo>
                <a:lnTo>
                  <a:pt x="18288000" y="0"/>
                </a:lnTo>
                <a:lnTo>
                  <a:pt x="18288000" y="12931140"/>
                </a:lnTo>
                <a:lnTo>
                  <a:pt x="0" y="12931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69" b="-2769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6241095" y="-2584036"/>
            <a:ext cx="13808223" cy="9579455"/>
          </a:xfrm>
          <a:custGeom>
            <a:avLst/>
            <a:gdLst/>
            <a:ahLst/>
            <a:cxnLst/>
            <a:rect l="l" t="t" r="r" b="b"/>
            <a:pathLst>
              <a:path w="13808223" h="9579455">
                <a:moveTo>
                  <a:pt x="0" y="0"/>
                </a:moveTo>
                <a:lnTo>
                  <a:pt x="13808224" y="0"/>
                </a:lnTo>
                <a:lnTo>
                  <a:pt x="13808224" y="9579455"/>
                </a:lnTo>
                <a:lnTo>
                  <a:pt x="0" y="9579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4957" y="615441"/>
            <a:ext cx="10309761" cy="13196495"/>
          </a:xfrm>
          <a:custGeom>
            <a:avLst/>
            <a:gdLst/>
            <a:ahLst/>
            <a:cxnLst/>
            <a:rect l="l" t="t" r="r" b="b"/>
            <a:pathLst>
              <a:path w="10309761" h="13196495">
                <a:moveTo>
                  <a:pt x="0" y="0"/>
                </a:moveTo>
                <a:lnTo>
                  <a:pt x="10309761" y="0"/>
                </a:lnTo>
                <a:lnTo>
                  <a:pt x="10309761" y="13196494"/>
                </a:lnTo>
                <a:lnTo>
                  <a:pt x="0" y="13196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946637" y="4916700"/>
            <a:ext cx="8009371" cy="496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22"/>
              </a:lnSpc>
            </a:pPr>
            <a:r>
              <a:rPr lang="en-US" sz="3906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Slökkviliðsmenn og sjúkraflutningarmenn vinna alltaf saman sem lið!</a:t>
            </a:r>
          </a:p>
          <a:p>
            <a:pPr marL="0" lvl="0" indent="0" algn="l">
              <a:lnSpc>
                <a:spcPts val="4922"/>
              </a:lnSpc>
            </a:pPr>
            <a:endParaRPr lang="en-US" sz="3906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4922"/>
              </a:lnSpc>
            </a:pPr>
            <a:r>
              <a:rPr lang="en-US" sz="3906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Þeir hjálpa hver öðrum á hverjum degi. </a:t>
            </a:r>
          </a:p>
          <a:p>
            <a:pPr marL="0" lvl="0" indent="0" algn="l">
              <a:lnSpc>
                <a:spcPts val="4922"/>
              </a:lnSpc>
            </a:pPr>
            <a:endParaRPr lang="en-US" sz="3906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4922"/>
              </a:lnSpc>
            </a:pPr>
            <a:r>
              <a:rPr lang="en-US" sz="3906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Saman eru þeir sterkir!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82653" y="470078"/>
            <a:ext cx="8673355" cy="418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3"/>
              </a:lnSpc>
            </a:pPr>
            <a:r>
              <a:rPr lang="en-US" sz="11595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LIÐSHEILD </a:t>
            </a:r>
          </a:p>
          <a:p>
            <a:pPr marL="0" lvl="0" indent="0" algn="ctr">
              <a:lnSpc>
                <a:spcPts val="10783"/>
              </a:lnSpc>
            </a:pPr>
            <a:r>
              <a:rPr lang="en-US" sz="11595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OG</a:t>
            </a:r>
          </a:p>
          <a:p>
            <a:pPr marL="0" lvl="0" indent="0" algn="ctr">
              <a:lnSpc>
                <a:spcPts val="10783"/>
              </a:lnSpc>
            </a:pPr>
            <a:r>
              <a:rPr lang="en-US" sz="11595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VINÁTTA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7776" y="-5747034"/>
            <a:ext cx="19663356" cy="15116205"/>
          </a:xfrm>
          <a:custGeom>
            <a:avLst/>
            <a:gdLst/>
            <a:ahLst/>
            <a:cxnLst/>
            <a:rect l="l" t="t" r="r" b="b"/>
            <a:pathLst>
              <a:path w="19663356" h="15116205">
                <a:moveTo>
                  <a:pt x="0" y="0"/>
                </a:moveTo>
                <a:lnTo>
                  <a:pt x="19663355" y="0"/>
                </a:lnTo>
                <a:lnTo>
                  <a:pt x="19663355" y="15116204"/>
                </a:lnTo>
                <a:lnTo>
                  <a:pt x="0" y="15116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456306" y="799559"/>
            <a:ext cx="12004825" cy="8328347"/>
          </a:xfrm>
          <a:custGeom>
            <a:avLst/>
            <a:gdLst/>
            <a:ahLst/>
            <a:cxnLst/>
            <a:rect l="l" t="t" r="r" b="b"/>
            <a:pathLst>
              <a:path w="12004825" h="8328347">
                <a:moveTo>
                  <a:pt x="0" y="0"/>
                </a:moveTo>
                <a:lnTo>
                  <a:pt x="12004824" y="0"/>
                </a:lnTo>
                <a:lnTo>
                  <a:pt x="12004824" y="8328347"/>
                </a:lnTo>
                <a:lnTo>
                  <a:pt x="0" y="8328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739482" y="1333965"/>
            <a:ext cx="12004825" cy="8328347"/>
          </a:xfrm>
          <a:custGeom>
            <a:avLst/>
            <a:gdLst/>
            <a:ahLst/>
            <a:cxnLst/>
            <a:rect l="l" t="t" r="r" b="b"/>
            <a:pathLst>
              <a:path w="12004825" h="8328347">
                <a:moveTo>
                  <a:pt x="0" y="0"/>
                </a:moveTo>
                <a:lnTo>
                  <a:pt x="12004824" y="0"/>
                </a:lnTo>
                <a:lnTo>
                  <a:pt x="12004824" y="8328347"/>
                </a:lnTo>
                <a:lnTo>
                  <a:pt x="0" y="8328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96007" y="721239"/>
            <a:ext cx="7195788" cy="146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91"/>
              </a:lnSpc>
            </a:pPr>
            <a:r>
              <a:rPr lang="en-US" sz="11603">
                <a:solidFill>
                  <a:srgbClr val="5FA3B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VERKEFNI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86820" y="2710429"/>
            <a:ext cx="11887350" cy="716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6"/>
              </a:lnSpc>
            </a:pPr>
            <a:r>
              <a:rPr lang="en-US" sz="3481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Eldvarnabúningur, einkennisbúningur</a:t>
            </a:r>
          </a:p>
          <a:p>
            <a:pPr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algn="l">
              <a:lnSpc>
                <a:spcPts val="4386"/>
              </a:lnSpc>
            </a:pPr>
            <a:r>
              <a:rPr lang="en-US" sz="3481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Slökkviliðshús</a:t>
            </a:r>
          </a:p>
          <a:p>
            <a:pPr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algn="l">
              <a:lnSpc>
                <a:spcPts val="4386"/>
              </a:lnSpc>
            </a:pPr>
            <a:r>
              <a:rPr lang="en-US" sz="3481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Slökkviliðsbílar og sjúkrabílar, vatn, slöngur, klippur, súrefnisgrímur, stígvél, plástrar, lyf</a:t>
            </a:r>
          </a:p>
          <a:p>
            <a:pPr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algn="l">
              <a:lnSpc>
                <a:spcPts val="4386"/>
              </a:lnSpc>
            </a:pPr>
            <a:r>
              <a:rPr lang="en-US" sz="3481" b="1">
                <a:solidFill>
                  <a:srgbClr val="000000"/>
                </a:solidFill>
                <a:latin typeface="Binate Bold"/>
                <a:ea typeface="Binate Bold"/>
                <a:cs typeface="Binate Bold"/>
                <a:sym typeface="Binate Bold"/>
              </a:rPr>
              <a:t>Bjarga og hjálpa fólki  í neyð og slökkva elda</a:t>
            </a:r>
          </a:p>
          <a:p>
            <a:pPr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  <a:p>
            <a:pPr marL="0" lvl="0" indent="0" algn="l">
              <a:lnSpc>
                <a:spcPts val="4386"/>
              </a:lnSpc>
            </a:pPr>
            <a:endParaRPr lang="en-US" sz="3481" b="1">
              <a:solidFill>
                <a:srgbClr val="000000"/>
              </a:solidFill>
              <a:latin typeface="Binate Bold"/>
              <a:ea typeface="Binate Bold"/>
              <a:cs typeface="Binate Bold"/>
              <a:sym typeface="Binate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449503" y="2719954"/>
            <a:ext cx="875980" cy="820137"/>
          </a:xfrm>
          <a:custGeom>
            <a:avLst/>
            <a:gdLst/>
            <a:ahLst/>
            <a:cxnLst/>
            <a:rect l="l" t="t" r="r" b="b"/>
            <a:pathLst>
              <a:path w="875980" h="820137">
                <a:moveTo>
                  <a:pt x="0" y="0"/>
                </a:moveTo>
                <a:lnTo>
                  <a:pt x="875980" y="0"/>
                </a:lnTo>
                <a:lnTo>
                  <a:pt x="875980" y="820136"/>
                </a:lnTo>
                <a:lnTo>
                  <a:pt x="0" y="820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49503" y="4137031"/>
            <a:ext cx="1058428" cy="1006469"/>
          </a:xfrm>
          <a:custGeom>
            <a:avLst/>
            <a:gdLst/>
            <a:ahLst/>
            <a:cxnLst/>
            <a:rect l="l" t="t" r="r" b="b"/>
            <a:pathLst>
              <a:path w="1058428" h="1006469">
                <a:moveTo>
                  <a:pt x="0" y="0"/>
                </a:moveTo>
                <a:lnTo>
                  <a:pt x="1058428" y="0"/>
                </a:lnTo>
                <a:lnTo>
                  <a:pt x="1058428" y="1006469"/>
                </a:lnTo>
                <a:lnTo>
                  <a:pt x="0" y="1006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49503" y="6133971"/>
            <a:ext cx="909045" cy="934750"/>
          </a:xfrm>
          <a:custGeom>
            <a:avLst/>
            <a:gdLst/>
            <a:ahLst/>
            <a:cxnLst/>
            <a:rect l="l" t="t" r="r" b="b"/>
            <a:pathLst>
              <a:path w="909045" h="934750">
                <a:moveTo>
                  <a:pt x="0" y="0"/>
                </a:moveTo>
                <a:lnTo>
                  <a:pt x="909044" y="0"/>
                </a:lnTo>
                <a:lnTo>
                  <a:pt x="909044" y="934751"/>
                </a:lnTo>
                <a:lnTo>
                  <a:pt x="0" y="9347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14416" y="8059193"/>
            <a:ext cx="379218" cy="1199107"/>
          </a:xfrm>
          <a:custGeom>
            <a:avLst/>
            <a:gdLst/>
            <a:ahLst/>
            <a:cxnLst/>
            <a:rect l="l" t="t" r="r" b="b"/>
            <a:pathLst>
              <a:path w="379218" h="1199107">
                <a:moveTo>
                  <a:pt x="0" y="0"/>
                </a:moveTo>
                <a:lnTo>
                  <a:pt x="379218" y="0"/>
                </a:lnTo>
                <a:lnTo>
                  <a:pt x="379218" y="1199107"/>
                </a:lnTo>
                <a:lnTo>
                  <a:pt x="0" y="1199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70932" y="-697912"/>
            <a:ext cx="21874012" cy="10526868"/>
          </a:xfrm>
          <a:custGeom>
            <a:avLst/>
            <a:gdLst/>
            <a:ahLst/>
            <a:cxnLst/>
            <a:rect l="l" t="t" r="r" b="b"/>
            <a:pathLst>
              <a:path w="21874012" h="10526868">
                <a:moveTo>
                  <a:pt x="0" y="0"/>
                </a:moveTo>
                <a:lnTo>
                  <a:pt x="21874012" y="0"/>
                </a:lnTo>
                <a:lnTo>
                  <a:pt x="21874012" y="10526869"/>
                </a:lnTo>
                <a:lnTo>
                  <a:pt x="0" y="10526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01233" y="2149015"/>
            <a:ext cx="11384202" cy="3785247"/>
          </a:xfrm>
          <a:custGeom>
            <a:avLst/>
            <a:gdLst/>
            <a:ahLst/>
            <a:cxnLst/>
            <a:rect l="l" t="t" r="r" b="b"/>
            <a:pathLst>
              <a:path w="11384202" h="3785247">
                <a:moveTo>
                  <a:pt x="0" y="0"/>
                </a:moveTo>
                <a:lnTo>
                  <a:pt x="11384202" y="0"/>
                </a:lnTo>
                <a:lnTo>
                  <a:pt x="11384202" y="3785247"/>
                </a:lnTo>
                <a:lnTo>
                  <a:pt x="0" y="3785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48833" y="1996615"/>
            <a:ext cx="11384202" cy="3785247"/>
          </a:xfrm>
          <a:custGeom>
            <a:avLst/>
            <a:gdLst/>
            <a:ahLst/>
            <a:cxnLst/>
            <a:rect l="l" t="t" r="r" b="b"/>
            <a:pathLst>
              <a:path w="11384202" h="3785247">
                <a:moveTo>
                  <a:pt x="0" y="0"/>
                </a:moveTo>
                <a:lnTo>
                  <a:pt x="11384202" y="0"/>
                </a:lnTo>
                <a:lnTo>
                  <a:pt x="11384202" y="3785247"/>
                </a:lnTo>
                <a:lnTo>
                  <a:pt x="0" y="378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36804" y="380786"/>
            <a:ext cx="4708657" cy="9076930"/>
          </a:xfrm>
          <a:custGeom>
            <a:avLst/>
            <a:gdLst/>
            <a:ahLst/>
            <a:cxnLst/>
            <a:rect l="l" t="t" r="r" b="b"/>
            <a:pathLst>
              <a:path w="4708657" h="9076930">
                <a:moveTo>
                  <a:pt x="0" y="0"/>
                </a:moveTo>
                <a:lnTo>
                  <a:pt x="4708657" y="0"/>
                </a:lnTo>
                <a:lnTo>
                  <a:pt x="4708657" y="9076929"/>
                </a:lnTo>
                <a:lnTo>
                  <a:pt x="0" y="907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2663" y="1224447"/>
            <a:ext cx="5212340" cy="7838105"/>
          </a:xfrm>
          <a:custGeom>
            <a:avLst/>
            <a:gdLst/>
            <a:ahLst/>
            <a:cxnLst/>
            <a:rect l="l" t="t" r="r" b="b"/>
            <a:pathLst>
              <a:path w="5212340" h="7838105">
                <a:moveTo>
                  <a:pt x="0" y="0"/>
                </a:moveTo>
                <a:lnTo>
                  <a:pt x="5212340" y="0"/>
                </a:lnTo>
                <a:lnTo>
                  <a:pt x="5212340" y="7838106"/>
                </a:lnTo>
                <a:lnTo>
                  <a:pt x="0" y="7838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07718" y="2394000"/>
            <a:ext cx="13472564" cy="2681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771"/>
              </a:lnSpc>
            </a:pPr>
            <a:r>
              <a:rPr lang="en-US" sz="1555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TAKK FYRIR!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Custom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Binate Bold</vt:lpstr>
      <vt:lpstr>Handelson Four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MORGUNINN HJÁ SLÖKKVILIÐINU</dc:title>
  <dc:creator>Bjōrg Vigfúsína Kjartansdóttir</dc:creator>
  <cp:lastModifiedBy>Bjōrg Vigfúsína</cp:lastModifiedBy>
  <cp:revision>1</cp:revision>
  <dcterms:created xsi:type="dcterms:W3CDTF">2006-08-16T00:00:00Z</dcterms:created>
  <dcterms:modified xsi:type="dcterms:W3CDTF">2026-03-17T13:47:34Z</dcterms:modified>
  <dc:identifier>DAHEMoXwZd4</dc:identifier>
</cp:coreProperties>
</file>